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79" r:id="rId3"/>
    <p:sldId id="295" r:id="rId4"/>
    <p:sldId id="296" r:id="rId5"/>
    <p:sldId id="297" r:id="rId6"/>
    <p:sldId id="278" r:id="rId7"/>
    <p:sldId id="280" r:id="rId8"/>
    <p:sldId id="281" r:id="rId9"/>
    <p:sldId id="283" r:id="rId10"/>
    <p:sldId id="284" r:id="rId11"/>
    <p:sldId id="285" r:id="rId12"/>
    <p:sldId id="286" r:id="rId13"/>
    <p:sldId id="282" r:id="rId14"/>
    <p:sldId id="289" r:id="rId15"/>
    <p:sldId id="290" r:id="rId16"/>
    <p:sldId id="288" r:id="rId17"/>
    <p:sldId id="287" r:id="rId18"/>
    <p:sldId id="292" r:id="rId19"/>
    <p:sldId id="293" r:id="rId20"/>
    <p:sldId id="291" r:id="rId21"/>
    <p:sldId id="294" r:id="rId22"/>
  </p:sldIdLst>
  <p:sldSz cx="12192000" cy="6858000"/>
  <p:notesSz cx="6858000" cy="9144000"/>
  <p:embeddedFontLst>
    <p:embeddedFont>
      <p:font typeface="Barlow Condensed ExtraBold" panose="00000906000000000000" pitchFamily="2" charset="0"/>
      <p:bold r:id="rId23"/>
      <p:bold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ambria Math" panose="02040503050406030204" pitchFamily="18" charset="0"/>
      <p:regular r:id="rId31"/>
    </p:embeddedFont>
    <p:embeddedFont>
      <p:font typeface="UTM Azuki" panose="02040603050506020204" pitchFamily="18" charset="0"/>
      <p:regular r:id="rId32"/>
    </p:embeddedFont>
    <p:embeddedFont>
      <p:font typeface="UVN Bai Sau" panose="04030605020802020C03" pitchFamily="82"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79F"/>
    <a:srgbClr val="FCC449"/>
    <a:srgbClr val="FCC140"/>
    <a:srgbClr val="E2B28A"/>
    <a:srgbClr val="FFB63F"/>
    <a:srgbClr val="FFC15E"/>
    <a:srgbClr val="FCE286"/>
    <a:srgbClr val="BBF3E2"/>
    <a:srgbClr val="98ECD2"/>
    <a:srgbClr val="48D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5" autoAdjust="0"/>
    <p:restoredTop sz="94660"/>
  </p:normalViewPr>
  <p:slideViewPr>
    <p:cSldViewPr snapToGrid="0">
      <p:cViewPr varScale="1">
        <p:scale>
          <a:sx n="80" d="100"/>
          <a:sy n="80" d="100"/>
        </p:scale>
        <p:origin x="1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1979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289713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9006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82467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66179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43802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23878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30CF1E-D088-4325-B329-F2F667D62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54409"/>
            <a:ext cx="12325350" cy="6929941"/>
          </a:xfrm>
          <a:prstGeom prst="rect">
            <a:avLst/>
          </a:prstGeom>
        </p:spPr>
      </p:pic>
    </p:spTree>
    <p:extLst>
      <p:ext uri="{BB962C8B-B14F-4D97-AF65-F5344CB8AC3E}">
        <p14:creationId xmlns:p14="http://schemas.microsoft.com/office/powerpoint/2010/main" val="153011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8D0C9E-D4F2-4FEB-9AAD-B1DFF468D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 y="-64383"/>
            <a:ext cx="12458700" cy="6986766"/>
          </a:xfrm>
          <a:prstGeom prst="rect">
            <a:avLst/>
          </a:prstGeom>
        </p:spPr>
      </p:pic>
    </p:spTree>
    <p:extLst>
      <p:ext uri="{BB962C8B-B14F-4D97-AF65-F5344CB8AC3E}">
        <p14:creationId xmlns:p14="http://schemas.microsoft.com/office/powerpoint/2010/main" val="79288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07601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27497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9D19C1FC-BFF9-4A72-914E-B47D9781E6D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71273" y="5786275"/>
            <a:ext cx="1032094" cy="891615"/>
          </a:xfrm>
          <a:prstGeom prst="rect">
            <a:avLst/>
          </a:prstGeom>
        </p:spPr>
      </p:pic>
      <p:sp>
        <p:nvSpPr>
          <p:cNvPr id="9" name="TextBox 8">
            <a:extLst>
              <a:ext uri="{FF2B5EF4-FFF2-40B4-BE49-F238E27FC236}">
                <a16:creationId xmlns:a16="http://schemas.microsoft.com/office/drawing/2014/main" id="{2B43781D-FD5C-41DD-B256-1E6FECD36E41}"/>
              </a:ext>
            </a:extLst>
          </p:cNvPr>
          <p:cNvSpPr txBox="1"/>
          <p:nvPr userDrawn="1"/>
        </p:nvSpPr>
        <p:spPr>
          <a:xfrm>
            <a:off x="11438278" y="6493224"/>
            <a:ext cx="792012" cy="369332"/>
          </a:xfrm>
          <a:prstGeom prst="rect">
            <a:avLst/>
          </a:prstGeom>
          <a:noFill/>
        </p:spPr>
        <p:txBody>
          <a:bodyPr wrap="none" rtlCol="0">
            <a:spAutoFit/>
          </a:bodyPr>
          <a:lstStyle/>
          <a:p>
            <a:r>
              <a:rPr lang="en-US" dirty="0">
                <a:latin typeface="UVN Bai Sau" panose="04030605020802020C03" pitchFamily="82" charset="0"/>
              </a:rPr>
              <a:t>KTUTS</a:t>
            </a:r>
          </a:p>
        </p:txBody>
      </p:sp>
      <p:sp>
        <p:nvSpPr>
          <p:cNvPr id="10" name="TextBox 9">
            <a:extLst>
              <a:ext uri="{FF2B5EF4-FFF2-40B4-BE49-F238E27FC236}">
                <a16:creationId xmlns:a16="http://schemas.microsoft.com/office/drawing/2014/main" id="{99DB249B-7C89-4794-BD16-3E202163D23C}"/>
              </a:ext>
            </a:extLst>
          </p:cNvPr>
          <p:cNvSpPr txBox="1"/>
          <p:nvPr userDrawn="1"/>
        </p:nvSpPr>
        <p:spPr>
          <a:xfrm>
            <a:off x="0" y="0"/>
            <a:ext cx="792012" cy="369332"/>
          </a:xfrm>
          <a:prstGeom prst="rect">
            <a:avLst/>
          </a:prstGeom>
          <a:noFill/>
        </p:spPr>
        <p:txBody>
          <a:bodyPr wrap="none" rtlCol="0">
            <a:spAutoFit/>
          </a:bodyPr>
          <a:lstStyle/>
          <a:p>
            <a:r>
              <a:rPr lang="en-US" dirty="0">
                <a:solidFill>
                  <a:schemeClr val="bg1">
                    <a:lumMod val="85000"/>
                  </a:schemeClr>
                </a:solidFill>
                <a:latin typeface="UVN Bai Sau" panose="04030605020802020C03" pitchFamily="82" charset="0"/>
              </a:rPr>
              <a:t>KTUTS</a:t>
            </a:r>
          </a:p>
        </p:txBody>
      </p:sp>
    </p:spTree>
    <p:extLst>
      <p:ext uri="{BB962C8B-B14F-4D97-AF65-F5344CB8AC3E}">
        <p14:creationId xmlns:p14="http://schemas.microsoft.com/office/powerpoint/2010/main" val="402055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microsoft.com/office/2007/relationships/hdphoto" Target="../media/hdphoto6.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image" Target="../media/image4.png"/><Relationship Id="rId16" Type="http://schemas.microsoft.com/office/2007/relationships/hdphoto" Target="../media/hdphoto5.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3.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4.wdp"/></Relationships>
</file>

<file path=ppt/slides/_rels/slide1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17" Type="http://schemas.microsoft.com/office/2007/relationships/hdphoto" Target="../media/hdphoto6.wdp"/><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5" Type="http://schemas.microsoft.com/office/2007/relationships/hdphoto" Target="../media/hdphoto14.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9.png"/><Relationship Id="rId7" Type="http://schemas.microsoft.com/office/2007/relationships/hdphoto" Target="../media/hdphoto2.wdp"/><Relationship Id="rId12" Type="http://schemas.openxmlformats.org/officeDocument/2006/relationships/image" Target="../media/image38.png"/><Relationship Id="rId2" Type="http://schemas.openxmlformats.org/officeDocument/2006/relationships/image" Target="../media/image330.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37.png"/><Relationship Id="rId5" Type="http://schemas.microsoft.com/office/2007/relationships/hdphoto" Target="../media/hdphoto15.wdp"/><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5.pn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3.png"/><Relationship Id="rId3" Type="http://schemas.openxmlformats.org/officeDocument/2006/relationships/image" Target="../media/image33.png"/><Relationship Id="rId7" Type="http://schemas.microsoft.com/office/2007/relationships/hdphoto" Target="../media/hdphoto2.wdp"/><Relationship Id="rId12"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48.png"/><Relationship Id="rId5" Type="http://schemas.microsoft.com/office/2007/relationships/hdphoto" Target="../media/hdphoto15.wdp"/><Relationship Id="rId10" Type="http://schemas.openxmlformats.org/officeDocument/2006/relationships/image" Target="../media/image45.png"/><Relationship Id="rId4" Type="http://schemas.openxmlformats.org/officeDocument/2006/relationships/image" Target="../media/image34.png"/><Relationship Id="rId9" Type="http://schemas.openxmlformats.org/officeDocument/2006/relationships/image" Target="../media/image44.png"/><Relationship Id="rId1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7" Type="http://schemas.microsoft.com/office/2007/relationships/hdphoto" Target="../media/hdphoto2.wdp"/><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9.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33.pn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33.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microsoft.com/office/2007/relationships/hdphoto" Target="../media/hdphoto11.wdp"/><Relationship Id="rId5" Type="http://schemas.openxmlformats.org/officeDocument/2006/relationships/image" Target="../media/image25.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6.png"/><Relationship Id="rId9"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74785" y="0"/>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624445" y="-228830"/>
            <a:ext cx="11355032" cy="3077766"/>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Toán</a:t>
            </a:r>
            <a:endParaRPr lang="en-US" sz="9600" b="1" dirty="0">
              <a:ln w="0"/>
              <a:solidFill>
                <a:srgbClr val="00B050"/>
              </a:solidFill>
              <a:effectLst>
                <a:reflection blurRad="6350" stA="53000" endA="300" endPos="35500" dir="5400000" sy="-90000" algn="bl" rotWithShape="0"/>
              </a:effectLst>
              <a:latin typeface="UTM Azuki" panose="02040603050506020204" pitchFamily="18" charset="0"/>
            </a:endParaRPr>
          </a:p>
          <a:p>
            <a:pPr algn="ct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Phép</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cộng</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phân</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số</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tt</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a:t>
            </a: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18" name="Picture 17"/>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2885482" y="1995284"/>
            <a:ext cx="819207" cy="1322871"/>
          </a:xfrm>
          <a:prstGeom prst="rect">
            <a:avLst/>
          </a:prstGeom>
        </p:spPr>
      </p:pic>
      <p:pic>
        <p:nvPicPr>
          <p:cNvPr id="19" name="Picture 18"/>
          <p:cNvPicPr>
            <a:picLocks noChangeAspect="1"/>
          </p:cNvPicPr>
          <p:nvPr/>
        </p:nvPicPr>
        <p:blipFill>
          <a:blip r:embed="rId17" cstate="print">
            <a:extLst>
              <a:ext uri="{BEBA8EAE-BF5A-486C-A8C5-ECC9F3942E4B}">
                <a14:imgProps xmlns:a14="http://schemas.microsoft.com/office/drawing/2010/main">
                  <a14:imgLayer r:embed="rId18">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9064464" y="1810818"/>
            <a:ext cx="850596" cy="770078"/>
          </a:xfrm>
          <a:prstGeom prst="rect">
            <a:avLst/>
          </a:prstGeom>
        </p:spPr>
      </p:pic>
    </p:spTree>
    <p:extLst>
      <p:ext uri="{BB962C8B-B14F-4D97-AF65-F5344CB8AC3E}">
        <p14:creationId xmlns:p14="http://schemas.microsoft.com/office/powerpoint/2010/main" val="413688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34" presetClass="emph" presetSubtype="0" fill="hold"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6">
                                            <p:txEl>
                                              <p:pRg st="1" end="1"/>
                                            </p:txEl>
                                          </p:spTgt>
                                        </p:tgtEl>
                                        <p:attrNameLst>
                                          <p:attrName>ppt_x</p:attrName>
                                          <p:attrName>ppt_y</p:attrName>
                                        </p:attrNameLst>
                                      </p:cBhvr>
                                    </p:animMotion>
                                    <p:animRot by="1500000">
                                      <p:cBhvr>
                                        <p:cTn id="22" dur="125" fill="hold">
                                          <p:stCondLst>
                                            <p:cond delay="0"/>
                                          </p:stCondLst>
                                        </p:cTn>
                                        <p:tgtEl>
                                          <p:spTgt spid="6">
                                            <p:txEl>
                                              <p:pRg st="1" end="1"/>
                                            </p:txEl>
                                          </p:spTgt>
                                        </p:tgtEl>
                                        <p:attrNameLst>
                                          <p:attrName>r</p:attrName>
                                        </p:attrNameLst>
                                      </p:cBhvr>
                                    </p:animRot>
                                    <p:animRot by="-1500000">
                                      <p:cBhvr>
                                        <p:cTn id="23" dur="125" fill="hold">
                                          <p:stCondLst>
                                            <p:cond delay="125"/>
                                          </p:stCondLst>
                                        </p:cTn>
                                        <p:tgtEl>
                                          <p:spTgt spid="6">
                                            <p:txEl>
                                              <p:pRg st="1" end="1"/>
                                            </p:txEl>
                                          </p:spTgt>
                                        </p:tgtEl>
                                        <p:attrNameLst>
                                          <p:attrName>r</p:attrName>
                                        </p:attrNameLst>
                                      </p:cBhvr>
                                    </p:animRot>
                                    <p:animRot by="-1500000">
                                      <p:cBhvr>
                                        <p:cTn id="24" dur="125" fill="hold">
                                          <p:stCondLst>
                                            <p:cond delay="250"/>
                                          </p:stCondLst>
                                        </p:cTn>
                                        <p:tgtEl>
                                          <p:spTgt spid="6">
                                            <p:txEl>
                                              <p:pRg st="1" end="1"/>
                                            </p:txEl>
                                          </p:spTgt>
                                        </p:tgtEl>
                                        <p:attrNameLst>
                                          <p:attrName>r</p:attrName>
                                        </p:attrNameLst>
                                      </p:cBhvr>
                                    </p:animRot>
                                    <p:animRot by="1500000">
                                      <p:cBhvr>
                                        <p:cTn id="25" dur="125" fill="hold">
                                          <p:stCondLst>
                                            <p:cond delay="375"/>
                                          </p:stCondLst>
                                        </p:cTn>
                                        <p:tgtEl>
                                          <p:spTgt spid="6">
                                            <p:txEl>
                                              <p:pRg st="1" end="1"/>
                                            </p:txEl>
                                          </p:spTgt>
                                        </p:tgtEl>
                                        <p:attrNameLst>
                                          <p:attrName>r</p:attrName>
                                        </p:attrNameLst>
                                      </p:cBhvr>
                                    </p:animRo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1850"/>
                            </p:stCondLst>
                            <p:childTnLst>
                              <p:par>
                                <p:cTn id="33" presetID="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5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05237" y="234179"/>
            <a:ext cx="7840249" cy="19429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Các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
        <p:nvSpPr>
          <p:cNvPr id="42" name="Snip Diagonal Corner Rectangle 41"/>
          <p:cNvSpPr/>
          <p:nvPr/>
        </p:nvSpPr>
        <p:spPr>
          <a:xfrm>
            <a:off x="846552" y="2389549"/>
            <a:ext cx="9930305" cy="213431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1: </a:t>
            </a: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9" y="1290896"/>
            <a:ext cx="1637247" cy="1739290"/>
          </a:xfrm>
          <a:prstGeom prst="rect">
            <a:avLst/>
          </a:prstGeom>
        </p:spPr>
      </p:pic>
      <p:sp>
        <p:nvSpPr>
          <p:cNvPr id="44" name="Snip Diagonal Corner Rectangle 43"/>
          <p:cNvSpPr/>
          <p:nvPr/>
        </p:nvSpPr>
        <p:spPr>
          <a:xfrm>
            <a:off x="2305237" y="4769475"/>
            <a:ext cx="9581963" cy="192190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2: </a:t>
            </a: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24710" y="3654219"/>
            <a:ext cx="1637247" cy="1739290"/>
          </a:xfrm>
          <a:prstGeom prst="rect">
            <a:avLst/>
          </a:prstGeom>
        </p:spPr>
      </p:pic>
    </p:spTree>
    <p:extLst>
      <p:ext uri="{BB962C8B-B14F-4D97-AF65-F5344CB8AC3E}">
        <p14:creationId xmlns:p14="http://schemas.microsoft.com/office/powerpoint/2010/main" val="757986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549" y="22389"/>
            <a:ext cx="11912431" cy="6954964"/>
          </a:xfrm>
          <a:prstGeom prst="rect">
            <a:avLst/>
          </a:prstGeom>
        </p:spPr>
      </p:pic>
      <p:sp>
        <p:nvSpPr>
          <p:cNvPr id="20" name="Rectangle 19"/>
          <p:cNvSpPr/>
          <p:nvPr/>
        </p:nvSpPr>
        <p:spPr>
          <a:xfrm>
            <a:off x="4693044" y="731877"/>
            <a:ext cx="229485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Ghi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nhớ</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16" name="Snip Diagonal Corner Rectangle 15"/>
          <p:cNvSpPr/>
          <p:nvPr/>
        </p:nvSpPr>
        <p:spPr>
          <a:xfrm>
            <a:off x="1874905" y="2202850"/>
            <a:ext cx="8394870"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cs typeface="Arial" panose="020B0604020202020204" pitchFamily="34" charset="0"/>
              </a:rPr>
              <a:t>Muốn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cộng</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khác</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mẫu</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ta </a:t>
            </a:r>
            <a:r>
              <a:rPr lang="en-US" sz="4800" dirty="0" err="1">
                <a:solidFill>
                  <a:srgbClr val="FF0000"/>
                </a:solidFill>
                <a:latin typeface="Arial" panose="020B0604020202020204" pitchFamily="34" charset="0"/>
                <a:cs typeface="Arial" panose="020B0604020202020204" pitchFamily="34" charset="0"/>
              </a:rPr>
              <a:t>quy</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đồng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mẫu</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rồi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cộng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đó</a:t>
            </a:r>
            <a:r>
              <a:rPr lang="en-US" sz="4800" dirty="0">
                <a:solidFill>
                  <a:srgbClr val="002060"/>
                </a:solidFill>
                <a:latin typeface="Arial" panose="020B0604020202020204" pitchFamily="34" charset="0"/>
                <a:cs typeface="Arial" panose="020B0604020202020204" pitchFamily="34" charset="0"/>
              </a:rPr>
              <a:t>  </a:t>
            </a:r>
            <a:endParaRPr lang="vi-VN" sz="4800" dirty="0">
              <a:solidFill>
                <a:srgbClr val="00206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2" cstate="print">
            <a:extLst>
              <a:ext uri="{BEBA8EAE-BF5A-486C-A8C5-ECC9F3942E4B}">
                <a14:imgProps xmlns:a14="http://schemas.microsoft.com/office/drawing/2010/main">
                  <a14:imgLayer r:embed="rId13">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9926027" y="3078330"/>
            <a:ext cx="2214195" cy="3900143"/>
          </a:xfrm>
          <a:prstGeom prst="rect">
            <a:avLst/>
          </a:prstGeom>
        </p:spPr>
      </p:pic>
      <p:pic>
        <p:nvPicPr>
          <p:cNvPr id="19" name="Picture 18"/>
          <p:cNvPicPr>
            <a:picLocks noChangeAspect="1"/>
          </p:cNvPicPr>
          <p:nvPr/>
        </p:nvPicPr>
        <p:blipFill>
          <a:blip r:embed="rId14" cstate="print">
            <a:extLst>
              <a:ext uri="{BEBA8EAE-BF5A-486C-A8C5-ECC9F3942E4B}">
                <a14:imgProps xmlns:a14="http://schemas.microsoft.com/office/drawing/2010/main">
                  <a14:imgLayer r:embed="rId15">
                    <a14:imgEffect>
                      <a14:backgroundRemoval t="9885" b="98484" l="0" r="100000"/>
                    </a14:imgEffect>
                  </a14:imgLayer>
                </a14:imgProps>
              </a:ext>
              <a:ext uri="{28A0092B-C50C-407E-A947-70E740481C1C}">
                <a14:useLocalDpi xmlns:a14="http://schemas.microsoft.com/office/drawing/2010/main" val="0"/>
              </a:ext>
            </a:extLst>
          </a:blip>
          <a:stretch>
            <a:fillRect/>
          </a:stretch>
        </p:blipFill>
        <p:spPr>
          <a:xfrm>
            <a:off x="863483" y="4270629"/>
            <a:ext cx="1813274" cy="1752274"/>
          </a:xfrm>
          <a:prstGeom prst="rect">
            <a:avLst/>
          </a:prstGeom>
        </p:spPr>
      </p:pic>
      <p:pic>
        <p:nvPicPr>
          <p:cNvPr id="22" name="Picture 21"/>
          <p:cNvPicPr>
            <a:picLocks noChangeAspect="1"/>
          </p:cNvPicPr>
          <p:nvPr/>
        </p:nvPicPr>
        <p:blipFill>
          <a:blip r:embed="rId16" cstate="print">
            <a:extLst>
              <a:ext uri="{BEBA8EAE-BF5A-486C-A8C5-ECC9F3942E4B}">
                <a14:imgProps xmlns:a14="http://schemas.microsoft.com/office/drawing/2010/main">
                  <a14:imgLayer r:embed="rId17">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3445306" y="4410602"/>
            <a:ext cx="2858900" cy="2588275"/>
          </a:xfrm>
          <a:prstGeom prst="rect">
            <a:avLst/>
          </a:prstGeom>
        </p:spPr>
      </p:pic>
    </p:spTree>
    <p:extLst>
      <p:ext uri="{BB962C8B-B14F-4D97-AF65-F5344CB8AC3E}">
        <p14:creationId xmlns:p14="http://schemas.microsoft.com/office/powerpoint/2010/main" val="24832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6"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childTnLst>
                          </p:cTn>
                        </p:par>
                        <p:par>
                          <p:cTn id="53" fill="hold">
                            <p:stCondLst>
                              <p:cond delay="2500"/>
                            </p:stCondLst>
                            <p:childTnLst>
                              <p:par>
                                <p:cTn id="54" presetID="32" presetClass="emph" presetSubtype="0" repeatCount="indefinite" fill="hold" nodeType="afterEffect">
                                  <p:stCondLst>
                                    <p:cond delay="0"/>
                                  </p:stCondLst>
                                  <p:childTnLst>
                                    <p:animRot by="120000">
                                      <p:cBhvr>
                                        <p:cTn id="55" dur="100" fill="hold">
                                          <p:stCondLst>
                                            <p:cond delay="0"/>
                                          </p:stCondLst>
                                        </p:cTn>
                                        <p:tgtEl>
                                          <p:spTgt spid="22"/>
                                        </p:tgtEl>
                                        <p:attrNameLst>
                                          <p:attrName>r</p:attrName>
                                        </p:attrNameLst>
                                      </p:cBhvr>
                                    </p:animRot>
                                    <p:animRot by="-240000">
                                      <p:cBhvr>
                                        <p:cTn id="56" dur="200" fill="hold">
                                          <p:stCondLst>
                                            <p:cond delay="200"/>
                                          </p:stCondLst>
                                        </p:cTn>
                                        <p:tgtEl>
                                          <p:spTgt spid="22"/>
                                        </p:tgtEl>
                                        <p:attrNameLst>
                                          <p:attrName>r</p:attrName>
                                        </p:attrNameLst>
                                      </p:cBhvr>
                                    </p:animRot>
                                    <p:animRot by="240000">
                                      <p:cBhvr>
                                        <p:cTn id="57" dur="200" fill="hold">
                                          <p:stCondLst>
                                            <p:cond delay="400"/>
                                          </p:stCondLst>
                                        </p:cTn>
                                        <p:tgtEl>
                                          <p:spTgt spid="22"/>
                                        </p:tgtEl>
                                        <p:attrNameLst>
                                          <p:attrName>r</p:attrName>
                                        </p:attrNameLst>
                                      </p:cBhvr>
                                    </p:animRot>
                                    <p:animRot by="-240000">
                                      <p:cBhvr>
                                        <p:cTn id="58" dur="200" fill="hold">
                                          <p:stCondLst>
                                            <p:cond delay="600"/>
                                          </p:stCondLst>
                                        </p:cTn>
                                        <p:tgtEl>
                                          <p:spTgt spid="22"/>
                                        </p:tgtEl>
                                        <p:attrNameLst>
                                          <p:attrName>r</p:attrName>
                                        </p:attrNameLst>
                                      </p:cBhvr>
                                    </p:animRot>
                                    <p:animRot by="120000">
                                      <p:cBhvr>
                                        <p:cTn id="59" dur="200" fill="hold">
                                          <p:stCondLst>
                                            <p:cond delay="800"/>
                                          </p:stCondLst>
                                        </p:cTn>
                                        <p:tgtEl>
                                          <p:spTgt spid="22"/>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9"/>
                                        </p:tgtEl>
                                        <p:attrNameLst>
                                          <p:attrName>r</p:attrName>
                                        </p:attrNameLst>
                                      </p:cBhvr>
                                    </p:animRot>
                                    <p:animRot by="-240000">
                                      <p:cBhvr>
                                        <p:cTn id="62" dur="200" fill="hold">
                                          <p:stCondLst>
                                            <p:cond delay="200"/>
                                          </p:stCondLst>
                                        </p:cTn>
                                        <p:tgtEl>
                                          <p:spTgt spid="19"/>
                                        </p:tgtEl>
                                        <p:attrNameLst>
                                          <p:attrName>r</p:attrName>
                                        </p:attrNameLst>
                                      </p:cBhvr>
                                    </p:animRot>
                                    <p:animRot by="240000">
                                      <p:cBhvr>
                                        <p:cTn id="63" dur="200" fill="hold">
                                          <p:stCondLst>
                                            <p:cond delay="400"/>
                                          </p:stCondLst>
                                        </p:cTn>
                                        <p:tgtEl>
                                          <p:spTgt spid="19"/>
                                        </p:tgtEl>
                                        <p:attrNameLst>
                                          <p:attrName>r</p:attrName>
                                        </p:attrNameLst>
                                      </p:cBhvr>
                                    </p:animRot>
                                    <p:animRot by="-240000">
                                      <p:cBhvr>
                                        <p:cTn id="64" dur="200" fill="hold">
                                          <p:stCondLst>
                                            <p:cond delay="600"/>
                                          </p:stCondLst>
                                        </p:cTn>
                                        <p:tgtEl>
                                          <p:spTgt spid="19"/>
                                        </p:tgtEl>
                                        <p:attrNameLst>
                                          <p:attrName>r</p:attrName>
                                        </p:attrNameLst>
                                      </p:cBhvr>
                                    </p:animRot>
                                    <p:animRot by="120000">
                                      <p:cBhvr>
                                        <p:cTn id="65" dur="200" fill="hold">
                                          <p:stCondLst>
                                            <p:cond delay="800"/>
                                          </p:stCondLst>
                                        </p:cTn>
                                        <p:tgtEl>
                                          <p:spTgt spid="19"/>
                                        </p:tgtEl>
                                        <p:attrNameLst>
                                          <p:attrName>r</p:attrName>
                                        </p:attrNameLst>
                                      </p:cBhvr>
                                    </p:animRot>
                                  </p:childTnLst>
                                </p:cTn>
                              </p:par>
                              <p:par>
                                <p:cTn id="66" presetID="14" presetClass="entr" presetSubtype="10"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randombar(horizontal)">
                                      <p:cBhvr>
                                        <p:cTn id="68" dur="500"/>
                                        <p:tgtEl>
                                          <p:spTgt spid="2"/>
                                        </p:tgtEl>
                                      </p:cBhvr>
                                    </p:animEffect>
                                  </p:childTnLst>
                                </p:cTn>
                              </p:par>
                              <p:par>
                                <p:cTn id="69" presetID="53" presetClass="entr" presetSubtype="16" fill="hold"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p:cTn id="7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20">
                                            <p:txEl>
                                              <p:pRg st="0" end="0"/>
                                            </p:txEl>
                                          </p:spTgt>
                                        </p:tgtEl>
                                      </p:cBhvr>
                                    </p:animEffect>
                                  </p:childTnLst>
                                </p:cTn>
                              </p:par>
                            </p:childTnLst>
                          </p:cTn>
                        </p:par>
                        <p:par>
                          <p:cTn id="74" fill="hold">
                            <p:stCondLst>
                              <p:cond delay="3500"/>
                            </p:stCondLst>
                            <p:childTnLst>
                              <p:par>
                                <p:cTn id="75" presetID="53" presetClass="entr" presetSubtype="16"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Effect transition="in" filter="fade">
                                      <p:cBhvr>
                                        <p:cTn id="7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851211" y="970197"/>
            <a:ext cx="6344044"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THỰC HÀNH</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7461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6336483" cy="149324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6438" y="477245"/>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4" name="Snip Diagonal Corner Rectangle 3"/>
          <p:cNvSpPr/>
          <p:nvPr/>
        </p:nvSpPr>
        <p:spPr>
          <a:xfrm>
            <a:off x="231092" y="2820372"/>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52476" y="3497780"/>
                <a:ext cx="2835712" cy="1566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𝒂</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chemeClr val="tx1"/>
                              </a:solidFill>
                              <a:latin typeface="Times New Roman" panose="020206030504050203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1"/>
                              </a:solidFill>
                              <a:latin typeface="Times New Roman" panose="02020603050405020304" pitchFamily="18" charset="0"/>
                              <a:cs typeface="Times New Roman" panose="02020603050405020304" pitchFamily="18" charset="0"/>
                            </a:rPr>
                            <m:t>4</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2476" y="3497780"/>
                <a:ext cx="2835712" cy="1566583"/>
              </a:xfrm>
              <a:prstGeom prst="rect">
                <a:avLst/>
              </a:prstGeom>
              <a:blipFill>
                <a:blip r:embed="rId2"/>
                <a:stretch>
                  <a:fillRect/>
                </a:stretch>
              </a:blipFill>
            </p:spPr>
            <p:txBody>
              <a:bodyPr/>
              <a:lstStyle/>
              <a:p>
                <a:r>
                  <a:rPr lang="en-US">
                    <a:noFill/>
                  </a:rPr>
                  <a:t> </a:t>
                </a:r>
              </a:p>
            </p:txBody>
          </p:sp>
        </mc:Fallback>
      </mc:AlternateContent>
      <p:sp>
        <p:nvSpPr>
          <p:cNvPr id="6" name="Snip Diagonal Corner Rectangle 5"/>
          <p:cNvSpPr/>
          <p:nvPr/>
        </p:nvSpPr>
        <p:spPr>
          <a:xfrm>
            <a:off x="4277019" y="2243008"/>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386921" y="2884097"/>
                <a:ext cx="2734723"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𝒃</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9</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5400" b="1" i="1" smtClean="0">
                          <a:solidFill>
                            <a:schemeClr val="tx2">
                              <a:lumMod val="50000"/>
                            </a:schemeClr>
                          </a:solidFill>
                          <a:latin typeface="Cambria Math" panose="02040503050406030204" pitchFamily="18" charset="0"/>
                        </a:rPr>
                        <m:t>+</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86921" y="2884097"/>
                <a:ext cx="2734723" cy="1565557"/>
              </a:xfrm>
              <a:prstGeom prst="rect">
                <a:avLst/>
              </a:prstGeom>
              <a:blipFill>
                <a:blip r:embed="rId3"/>
                <a:stretch>
                  <a:fillRect/>
                </a:stretch>
              </a:blipFill>
            </p:spPr>
            <p:txBody>
              <a:bodyPr/>
              <a:lstStyle/>
              <a:p>
                <a:r>
                  <a:rPr lang="en-US">
                    <a:noFill/>
                  </a:rPr>
                  <a:t> </a:t>
                </a:r>
              </a:p>
            </p:txBody>
          </p:sp>
        </mc:Fallback>
      </mc:AlternateContent>
      <p:sp>
        <p:nvSpPr>
          <p:cNvPr id="8" name="Snip Diagonal Corner Rectangle 7"/>
          <p:cNvSpPr/>
          <p:nvPr/>
        </p:nvSpPr>
        <p:spPr>
          <a:xfrm>
            <a:off x="8322946" y="3026301"/>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8625338" y="3707907"/>
                <a:ext cx="2816477" cy="1562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𝒄</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625338" y="3707907"/>
                <a:ext cx="2816477" cy="1562544"/>
              </a:xfrm>
              <a:prstGeom prst="rect">
                <a:avLst/>
              </a:prstGeom>
              <a:blipFill>
                <a:blip r:embed="rId4"/>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5">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5">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3774632" y="5090743"/>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7202956" y="5384594"/>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8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6" presetClass="entr" presetSubtype="2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19514" y="4477529"/>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182238" y="1543079"/>
            <a:ext cx="3423222"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402331" y="2628282"/>
                <a:ext cx="2904385"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𝒂</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4400" b="1" i="0" smtClean="0">
                              <a:solidFill>
                                <a:schemeClr val="tx1"/>
                              </a:solidFill>
                              <a:latin typeface="Times New Roman" panose="02020603050405020304" pitchFamily="18" charset="0"/>
                              <a:cs typeface="Times New Roman" panose="02020603050405020304" pitchFamily="18" charset="0"/>
                            </a:rPr>
                            <m:t>3</m:t>
                          </m:r>
                        </m:den>
                      </m:f>
                      <m:r>
                        <m:rPr>
                          <m:nor/>
                        </m:rPr>
                        <a:rPr lang="en-US" sz="4400" b="1" i="0" smtClean="0">
                          <a:solidFill>
                            <a:schemeClr val="tx2">
                              <a:lumMod val="50000"/>
                            </a:schemeClr>
                          </a:solidFill>
                          <a:latin typeface="Cambria Math" panose="02040503050406030204" pitchFamily="18" charset="0"/>
                        </a:rPr>
                        <m:t> </m:t>
                      </m:r>
                      <m:r>
                        <a:rPr lang="en-US" sz="4400" b="1" i="1" smtClean="0">
                          <a:solidFill>
                            <a:schemeClr val="tx2">
                              <a:lumMod val="50000"/>
                            </a:schemeClr>
                          </a:solidFill>
                          <a:latin typeface="Cambria Math" panose="02040503050406030204" pitchFamily="18" charset="0"/>
                        </a:rPr>
                        <m:t> +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400" b="1" i="0" smtClean="0">
                              <a:solidFill>
                                <a:schemeClr val="tx1"/>
                              </a:solidFill>
                              <a:latin typeface="Times New Roman" panose="02020603050405020304" pitchFamily="18" charset="0"/>
                              <a:cs typeface="Times New Roman" panose="02020603050405020304" pitchFamily="18" charset="0"/>
                            </a:rPr>
                            <m:t>4</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2331" y="2628282"/>
                <a:ext cx="2904385" cy="1276440"/>
              </a:xfrm>
              <a:prstGeom prst="rect">
                <a:avLst/>
              </a:prstGeom>
              <a:blipFill>
                <a:blip r:embed="rId2"/>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4829094" y="2279116"/>
                <a:ext cx="3304815" cy="986873"/>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m:rPr>
                            <m:nor/>
                          </m:rPr>
                          <a:rPr lang="en-US" sz="4000" b="1" i="0" smtClean="0">
                            <a:solidFill>
                              <a:schemeClr val="tx2">
                                <a:lumMod val="50000"/>
                              </a:schemeClr>
                            </a:solidFill>
                            <a:latin typeface="Cambria Math" panose="02040503050406030204" pitchFamily="18" charset="0"/>
                          </a:rPr>
                          <m:t>3</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3 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8</m:t>
                        </m:r>
                      </m:num>
                      <m:den>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12</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4829094" y="2279116"/>
                <a:ext cx="3304815" cy="986873"/>
              </a:xfrm>
              <a:prstGeom prst="rect">
                <a:avLst/>
              </a:prstGeom>
              <a:blipFill>
                <a:blip r:embed="rId9"/>
                <a:stretch>
                  <a:fillRect b="-16049"/>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8530952" y="2311475"/>
                <a:ext cx="3349700" cy="990143"/>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rPr>
                          <m:t>12</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8530952" y="2311475"/>
                <a:ext cx="3349700" cy="990143"/>
              </a:xfrm>
              <a:prstGeom prst="rect">
                <a:avLst/>
              </a:prstGeom>
              <a:blipFill>
                <a:blip r:embed="rId10"/>
                <a:stretch>
                  <a:fillRect b="-15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55399" y="4607487"/>
                <a:ext cx="207447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55399" y="4607487"/>
                <a:ext cx="2074479" cy="115967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677691" y="4611462"/>
                <a:ext cx="2435154"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8</m:t>
                          </m:r>
                        </m:num>
                        <m:den>
                          <m:r>
                            <m:rPr>
                              <m:nor/>
                            </m:rPr>
                            <a:rPr lang="en-US" sz="4000" b="1" i="0" smtClean="0">
                              <a:solidFill>
                                <a:srgbClr val="FF0000"/>
                              </a:solidFill>
                              <a:latin typeface="Cambria Math" panose="02040503050406030204" pitchFamily="18" charset="0"/>
                              <a:cs typeface="Times New Roman" panose="02020603050405020304" pitchFamily="18" charset="0"/>
                            </a:rPr>
                            <m:t>12</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𝟗</m:t>
                          </m:r>
                        </m:num>
                        <m:den>
                          <m:r>
                            <a:rPr lang="en-US" sz="4000" b="1" i="1" smtClean="0">
                              <a:solidFill>
                                <a:srgbClr val="FF0000"/>
                              </a:solidFill>
                              <a:latin typeface="Cambria Math" panose="02040503050406030204" pitchFamily="18" charset="0"/>
                              <a:cs typeface="Times New Roman" panose="020206030504050203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677691" y="4611462"/>
                <a:ext cx="2435154" cy="11557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809558" y="4611462"/>
                <a:ext cx="740587"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𝟏𝟐</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809558" y="4611462"/>
                <a:ext cx="740587" cy="11557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9108964" y="4611462"/>
                <a:ext cx="1700594" cy="11627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8+9</m:t>
                          </m:r>
                        </m:num>
                        <m:den>
                          <m:r>
                            <a:rPr lang="en-US" sz="4000" b="1" i="1" smtClean="0">
                              <a:solidFill>
                                <a:schemeClr val="tx2">
                                  <a:lumMod val="50000"/>
                                </a:schemeClr>
                              </a:solidFill>
                              <a:latin typeface="Cambria Math" panose="020405030504060302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108964" y="4611462"/>
                <a:ext cx="1700594" cy="1162754"/>
              </a:xfrm>
              <a:prstGeom prst="rect">
                <a:avLst/>
              </a:prstGeom>
              <a:blipFill>
                <a:blip r:embed="rId14"/>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26691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1000" fill="hold"/>
                                        <p:tgtEl>
                                          <p:spTgt spid="28"/>
                                        </p:tgtEl>
                                        <p:attrNameLst>
                                          <p:attrName>ppt_w</p:attrName>
                                        </p:attrNameLst>
                                      </p:cBhvr>
                                      <p:tavLst>
                                        <p:tav tm="0">
                                          <p:val>
                                            <p:fltVal val="0"/>
                                          </p:val>
                                        </p:tav>
                                        <p:tav tm="100000">
                                          <p:val>
                                            <p:strVal val="#ppt_w"/>
                                          </p:val>
                                        </p:tav>
                                      </p:tavLst>
                                    </p:anim>
                                    <p:anim calcmode="lin" valueType="num">
                                      <p:cBhvr>
                                        <p:cTn id="49" dur="1000" fill="hold"/>
                                        <p:tgtEl>
                                          <p:spTgt spid="28"/>
                                        </p:tgtEl>
                                        <p:attrNameLst>
                                          <p:attrName>ppt_h</p:attrName>
                                        </p:attrNameLst>
                                      </p:cBhvr>
                                      <p:tavLst>
                                        <p:tav tm="0">
                                          <p:val>
                                            <p:fltVal val="0"/>
                                          </p:val>
                                        </p:tav>
                                        <p:tav tm="100000">
                                          <p:val>
                                            <p:strVal val="#ppt_h"/>
                                          </p:val>
                                        </p:tav>
                                      </p:tavLst>
                                    </p:anim>
                                    <p:animEffect transition="in" filter="fade">
                                      <p:cBhvr>
                                        <p:cTn id="50" dur="1000"/>
                                        <p:tgtEl>
                                          <p:spTgt spid="28"/>
                                        </p:tgtEl>
                                      </p:cBhvr>
                                    </p:animEffect>
                                  </p:childTnLst>
                                </p:cTn>
                              </p:par>
                              <p:par>
                                <p:cTn id="51" presetID="53" presetClass="entr" presetSubtype="16" fill="hold" nodeType="with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p:cTn id="5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2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randombar(horizontal)">
                                      <p:cBhvr>
                                        <p:cTn id="65" dur="500"/>
                                        <p:tgtEl>
                                          <p:spTgt spid="2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arn(inVertical)">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arn(inVertical)">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5" grpId="0"/>
      <p:bldP spid="16" grpId="0"/>
      <p:bldP spid="17" grpId="0"/>
      <p:bldP spid="18" grpId="0"/>
      <p:bldP spid="19" grpId="0"/>
      <p:bldP spid="20" grpId="0"/>
      <p:bldP spid="21" grpId="0"/>
      <p:bldP spid="22" grpId="0"/>
      <p:bldP spid="23" grpId="0"/>
      <p:bldP spid="24" grpId="0"/>
      <p:bldP spid="25"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79715" y="4503624"/>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43268" y="1597795"/>
            <a:ext cx="3911771"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8534366" y="2258815"/>
                <a:ext cx="3349700" cy="993798"/>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rPr>
                          <m:t>5</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12</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20</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8534366" y="2258815"/>
                <a:ext cx="3349700" cy="993798"/>
              </a:xfrm>
              <a:prstGeom prst="rect">
                <a:avLst/>
              </a:prstGeom>
              <a:blipFill>
                <a:blip r:embed="rId8"/>
                <a:stretch>
                  <a:fillRect l="-182" b="-15337"/>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4696117" y="2255545"/>
                <a:ext cx="3349700" cy="99918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m:t>
                        </m:r>
                      </m:num>
                      <m:den>
                        <m:r>
                          <m:rPr>
                            <m:nor/>
                          </m:rPr>
                          <a:rPr lang="en-US" sz="4000" b="1" i="0" smtClean="0">
                            <a:solidFill>
                              <a:schemeClr val="tx2">
                                <a:lumMod val="50000"/>
                              </a:schemeClr>
                            </a:solidFill>
                            <a:latin typeface="Cambria Math" panose="02040503050406030204" pitchFamily="18" charset="0"/>
                          </a:rPr>
                          <m:t>20</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4696117" y="2255545"/>
                <a:ext cx="3349700" cy="999184"/>
              </a:xfrm>
              <a:prstGeom prst="rect">
                <a:avLst/>
              </a:prstGeom>
              <a:blipFill>
                <a:blip r:embed="rId9"/>
                <a:stretch>
                  <a:fillRect b="-15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01612" y="4615001"/>
                <a:ext cx="207447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401612" y="4615001"/>
                <a:ext cx="2074479" cy="115967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33806" y="4611462"/>
                <a:ext cx="2462405"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45</m:t>
                          </m:r>
                        </m:num>
                        <m:den>
                          <m:r>
                            <m:rPr>
                              <m:nor/>
                            </m:rPr>
                            <a:rPr lang="en-US" sz="4000" b="1" i="0" smtClean="0">
                              <a:solidFill>
                                <a:srgbClr val="FF0000"/>
                              </a:solidFill>
                              <a:latin typeface="Cambria Math" panose="02040503050406030204" pitchFamily="18" charset="0"/>
                              <a:cs typeface="Times New Roman" panose="02020603050405020304" pitchFamily="18" charset="0"/>
                            </a:rPr>
                            <m:t>2</m:t>
                          </m:r>
                          <m:r>
                            <a:rPr lang="en-US" sz="4000" b="1" i="1" smtClean="0">
                              <a:solidFill>
                                <a:srgbClr val="FF0000"/>
                              </a:solidFill>
                              <a:latin typeface="Cambria Math" panose="02040503050406030204" pitchFamily="18" charset="0"/>
                              <a:cs typeface="Times New Roman" panose="02020603050405020304" pitchFamily="18" charset="0"/>
                            </a:rPr>
                            <m:t>𝟎</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𝟏𝟐</m:t>
                          </m:r>
                        </m:num>
                        <m:den>
                          <m:r>
                            <a:rPr lang="en-US" sz="4000" b="1" i="1" smtClean="0">
                              <a:solidFill>
                                <a:srgbClr val="FF0000"/>
                              </a:solidFill>
                              <a:latin typeface="Cambria Math" panose="02040503050406030204" pitchFamily="18" charset="0"/>
                              <a:cs typeface="Times New Roman" panose="020206030504050203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33806" y="4611462"/>
                <a:ext cx="2462405" cy="11719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1032776" y="4640200"/>
                <a:ext cx="740587"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57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𝟐𝟎</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1032776" y="4640200"/>
                <a:ext cx="740587" cy="11719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874201" y="4615001"/>
                <a:ext cx="2146229"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45+12</m:t>
                          </m:r>
                        </m:num>
                        <m:den>
                          <m:r>
                            <a:rPr lang="en-US" sz="4000" b="1" i="1" smtClean="0">
                              <a:solidFill>
                                <a:schemeClr val="tx2">
                                  <a:lumMod val="50000"/>
                                </a:schemeClr>
                              </a:solidFill>
                              <a:latin typeface="Cambria Math" panose="020405030504060302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874201" y="4615001"/>
                <a:ext cx="2146229" cy="1171988"/>
              </a:xfrm>
              <a:prstGeom prst="rect">
                <a:avLst/>
              </a:prstGeom>
              <a:blipFill>
                <a:blip r:embed="rId13"/>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163231" y="2543626"/>
                <a:ext cx="3608359"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𝒃</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9</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63231" y="2543626"/>
                <a:ext cx="3608359" cy="1565557"/>
              </a:xfrm>
              <a:prstGeom prst="rect">
                <a:avLst/>
              </a:prstGeom>
              <a:blipFill>
                <a:blip r:embed="rId14"/>
                <a:stretch>
                  <a:fillRect/>
                </a:stretch>
              </a:blipFill>
            </p:spPr>
            <p:txBody>
              <a:bodyPr/>
              <a:lstStyle/>
              <a:p>
                <a:r>
                  <a:rPr lang="en-US">
                    <a:noFill/>
                  </a:rPr>
                  <a:t> </a:t>
                </a:r>
              </a:p>
            </p:txBody>
          </p:sp>
        </mc:Fallback>
      </mc:AlternateContent>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9037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Effect transition="in" filter="fade">
                                      <p:cBhvr>
                                        <p:cTn id="46" dur="10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16" grpId="0"/>
      <p:bldP spid="17" grpId="0"/>
      <p:bldP spid="18" grpId="0"/>
      <p:bldP spid="19" grpId="0"/>
      <p:bldP spid="20" grpId="0"/>
      <p:bldP spid="21" grpId="0"/>
      <p:bldP spid="22" grpId="0"/>
      <p:bldP spid="23" grpId="0"/>
      <p:bldP spid="24" grpId="0"/>
      <p:bldP spid="25"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65662" y="264833"/>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1" name="Rectangle 20"/>
          <p:cNvSpPr/>
          <p:nvPr/>
        </p:nvSpPr>
        <p:spPr>
          <a:xfrm>
            <a:off x="1086008" y="460695"/>
            <a:ext cx="2527295" cy="800219"/>
          </a:xfrm>
          <a:prstGeom prst="rect">
            <a:avLst/>
          </a:prstGeom>
          <a:noFill/>
        </p:spPr>
        <p:txBody>
          <a:bodyPr wrap="none" lIns="121920" tIns="60960" rIns="121920" bIns="60960">
            <a:spAutoFit/>
          </a:bodyPr>
          <a:lstStyle/>
          <a:p>
            <a:pPr algn="ct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4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5" name="TextBox 24"/>
              <p:cNvSpPr txBox="1"/>
              <p:nvPr/>
            </p:nvSpPr>
            <p:spPr>
              <a:xfrm>
                <a:off x="2264825" y="1338884"/>
                <a:ext cx="2696956"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𝒂</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264825" y="1338884"/>
                <a:ext cx="2696956" cy="11596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961781" y="1335806"/>
                <a:ext cx="2435154"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8</m:t>
                          </m:r>
                        </m:num>
                        <m:den>
                          <m:r>
                            <m:rPr>
                              <m:nor/>
                            </m:rPr>
                            <a:rPr lang="en-US" sz="4000" b="1" i="0" smtClean="0">
                              <a:solidFill>
                                <a:srgbClr val="FF0000"/>
                              </a:solidFill>
                              <a:latin typeface="Cambria Math" panose="02040503050406030204" pitchFamily="18" charset="0"/>
                              <a:cs typeface="Times New Roman" panose="02020603050405020304" pitchFamily="18" charset="0"/>
                            </a:rPr>
                            <m:t>12</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𝟗</m:t>
                          </m:r>
                        </m:num>
                        <m:den>
                          <m:r>
                            <a:rPr lang="en-US" sz="4000" b="1" i="1" smtClean="0">
                              <a:solidFill>
                                <a:srgbClr val="FF0000"/>
                              </a:solidFill>
                              <a:latin typeface="Cambria Math" panose="02040503050406030204" pitchFamily="18" charset="0"/>
                              <a:cs typeface="Times New Roman" panose="020206030504050203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961781" y="1335806"/>
                <a:ext cx="2435154" cy="11557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093648" y="1335806"/>
                <a:ext cx="740587"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𝟏𝟐</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093648" y="1335806"/>
                <a:ext cx="740587" cy="11557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393054" y="1335806"/>
                <a:ext cx="1700594" cy="11627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8+9</m:t>
                          </m:r>
                        </m:num>
                        <m:den>
                          <m:r>
                            <a:rPr lang="en-US" sz="4000" b="1" i="1" smtClean="0">
                              <a:solidFill>
                                <a:schemeClr val="tx2">
                                  <a:lumMod val="50000"/>
                                </a:schemeClr>
                              </a:solidFill>
                              <a:latin typeface="Cambria Math" panose="020405030504060302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393054" y="1335806"/>
                <a:ext cx="1700594" cy="11627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58376" y="2861684"/>
                <a:ext cx="2688941"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𝒃</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58376" y="2861684"/>
                <a:ext cx="2688941" cy="11596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019496" y="2861684"/>
                <a:ext cx="2462405"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45</m:t>
                          </m:r>
                        </m:num>
                        <m:den>
                          <m:r>
                            <m:rPr>
                              <m:nor/>
                            </m:rPr>
                            <a:rPr lang="en-US" sz="4000" b="1" i="0" smtClean="0">
                              <a:solidFill>
                                <a:srgbClr val="FF0000"/>
                              </a:solidFill>
                              <a:latin typeface="Cambria Math" panose="02040503050406030204" pitchFamily="18" charset="0"/>
                              <a:cs typeface="Times New Roman" panose="02020603050405020304" pitchFamily="18" charset="0"/>
                            </a:rPr>
                            <m:t>2</m:t>
                          </m:r>
                          <m:r>
                            <a:rPr lang="en-US" sz="4000" b="1" i="1" smtClean="0">
                              <a:solidFill>
                                <a:srgbClr val="FF0000"/>
                              </a:solidFill>
                              <a:latin typeface="Cambria Math" panose="02040503050406030204" pitchFamily="18" charset="0"/>
                              <a:cs typeface="Times New Roman" panose="02020603050405020304" pitchFamily="18" charset="0"/>
                            </a:rPr>
                            <m:t>𝟎</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𝟏𝟐</m:t>
                          </m:r>
                        </m:num>
                        <m:den>
                          <m:r>
                            <a:rPr lang="en-US" sz="4000" b="1" i="1" smtClean="0">
                              <a:solidFill>
                                <a:srgbClr val="FF0000"/>
                              </a:solidFill>
                              <a:latin typeface="Cambria Math" panose="02040503050406030204" pitchFamily="18" charset="0"/>
                              <a:cs typeface="Times New Roman" panose="020206030504050203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019496" y="2861684"/>
                <a:ext cx="2462405" cy="11719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518466" y="2890422"/>
                <a:ext cx="740587"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57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𝟐𝟎</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518466" y="2890422"/>
                <a:ext cx="740587" cy="11719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359891" y="2865223"/>
                <a:ext cx="2146229"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45+12</m:t>
                          </m:r>
                        </m:num>
                        <m:den>
                          <m:r>
                            <a:rPr lang="en-US" sz="4000" b="1" i="1" smtClean="0">
                              <a:solidFill>
                                <a:schemeClr val="tx2">
                                  <a:lumMod val="50000"/>
                                </a:schemeClr>
                              </a:solidFill>
                              <a:latin typeface="Cambria Math" panose="020405030504060302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359891" y="2865223"/>
                <a:ext cx="2146229" cy="11719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264825" y="4403849"/>
                <a:ext cx="2697417" cy="991553"/>
              </a:xfrm>
              <a:prstGeom prst="rect">
                <a:avLst/>
              </a:prstGeom>
              <a:noFill/>
            </p:spPr>
            <p:txBody>
              <a:bodyPr wrap="square" lIns="0" tIns="0" rIns="0" bIns="0" rtlCol="0">
                <a:spAutoFit/>
              </a:bodyPr>
              <a:lstStyle/>
              <a:p>
                <a14:m>
                  <m:oMath xmlns:m="http://schemas.openxmlformats.org/officeDocument/2006/math">
                    <m:r>
                      <a:rPr lang="en-US" sz="4000" b="1" i="1" smtClean="0">
                        <a:solidFill>
                          <a:schemeClr val="tx2">
                            <a:lumMod val="50000"/>
                          </a:schemeClr>
                        </a:solidFill>
                        <a:latin typeface="Cambria Math" panose="02040503050406030204" pitchFamily="18" charset="0"/>
                      </a:rPr>
                      <m:t>𝒄</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3" name="TextBox 32"/>
              <p:cNvSpPr txBox="1">
                <a:spLocks noRot="1" noChangeAspect="1" noMove="1" noResize="1" noEditPoints="1" noAdjustHandles="1" noChangeArrowheads="1" noChangeShapeType="1" noTextEdit="1"/>
              </p:cNvSpPr>
              <p:nvPr/>
            </p:nvSpPr>
            <p:spPr>
              <a:xfrm>
                <a:off x="2264825" y="4403849"/>
                <a:ext cx="2697417" cy="991553"/>
              </a:xfrm>
              <a:prstGeom prst="rect">
                <a:avLst/>
              </a:prstGeom>
              <a:blipFill>
                <a:blip r:embed="rId10"/>
                <a:stretch>
                  <a:fillRect b="-15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897486" y="4313631"/>
                <a:ext cx="686085" cy="11597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14</m:t>
                          </m:r>
                        </m:num>
                        <m:den>
                          <m:r>
                            <m:rPr>
                              <m:nor/>
                            </m:rPr>
                            <a:rPr lang="en-US" sz="4000" b="1" i="0" smtClean="0">
                              <a:solidFill>
                                <a:srgbClr val="FF0000"/>
                              </a:solidFill>
                              <a:latin typeface="Cambria Math" panose="02040503050406030204" pitchFamily="18" charset="0"/>
                              <a:cs typeface="Times New Roman" panose="02020603050405020304" pitchFamily="18" charset="0"/>
                            </a:rPr>
                            <m:t>35</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897486" y="4313631"/>
                <a:ext cx="686085" cy="115974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514264" y="4338830"/>
                <a:ext cx="740587"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34</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𝟑𝟓</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514264" y="4338830"/>
                <a:ext cx="740587" cy="115967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355689" y="4313631"/>
                <a:ext cx="214622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14+20</m:t>
                          </m:r>
                        </m:num>
                        <m:den>
                          <m:r>
                            <a:rPr lang="en-US" sz="4000" b="1" i="1" smtClean="0">
                              <a:solidFill>
                                <a:schemeClr val="tx2">
                                  <a:lumMod val="50000"/>
                                </a:schemeClr>
                              </a:solidFill>
                              <a:latin typeface="Cambria Math" panose="02040503050406030204" pitchFamily="18" charset="0"/>
                            </a:rPr>
                            <m:t>𝟑𝟓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355689" y="4313631"/>
                <a:ext cx="2146229" cy="115967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595917" y="4306578"/>
                <a:ext cx="1734769" cy="1156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cs typeface="Times New Roman" panose="02020603050405020304" pitchFamily="18" charset="0"/>
                            </a:rPr>
                            <m:t>𝟑𝟓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595917" y="4306578"/>
                <a:ext cx="1734769" cy="1156470"/>
              </a:xfrm>
              <a:prstGeom prst="rect">
                <a:avLst/>
              </a:prstGeom>
              <a:blipFill>
                <a:blip r:embed="rId14"/>
                <a:stretch>
                  <a:fillRect/>
                </a:stretch>
              </a:blipFill>
            </p:spPr>
            <p:txBody>
              <a:bodyPr/>
              <a:lstStyle/>
              <a:p>
                <a:r>
                  <a:rPr lang="en-US">
                    <a:noFill/>
                  </a:rPr>
                  <a:t> </a:t>
                </a:r>
              </a:p>
            </p:txBody>
          </p:sp>
        </mc:Fallback>
      </mc:AlternateContent>
      <p:sp>
        <p:nvSpPr>
          <p:cNvPr id="5" name="Curved Up Arrow 4"/>
          <p:cNvSpPr/>
          <p:nvPr/>
        </p:nvSpPr>
        <p:spPr>
          <a:xfrm>
            <a:off x="2799645" y="5498506"/>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urved Up Arrow 37"/>
          <p:cNvSpPr/>
          <p:nvPr/>
        </p:nvSpPr>
        <p:spPr>
          <a:xfrm>
            <a:off x="3953915" y="5511804"/>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18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5" grpId="0" animBg="1"/>
      <p:bldP spid="5" grpId="1" animBg="1"/>
      <p:bldP spid="38" grpId="0" animBg="1"/>
      <p:bldP spid="3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6336483" cy="149324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0530" y="477245"/>
            <a:ext cx="5940088"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4" name="Snip Diagonal Corner Rectangle 3"/>
          <p:cNvSpPr/>
          <p:nvPr/>
        </p:nvSpPr>
        <p:spPr>
          <a:xfrm>
            <a:off x="1271205" y="2842552"/>
            <a:ext cx="3626109" cy="316259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573598" y="3524158"/>
                <a:ext cx="3191579" cy="1560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12</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a:rPr lang="en-US" sz="5400" b="1" i="1" smtClean="0">
                              <a:solidFill>
                                <a:schemeClr val="tx2">
                                  <a:lumMod val="50000"/>
                                </a:schemeClr>
                              </a:solidFill>
                              <a:latin typeface="Cambria Math" panose="02040503050406030204" pitchFamily="18" charset="0"/>
                              <a:cs typeface="Times New Roman" panose="02020603050405020304" pitchFamily="18" charset="0"/>
                            </a:rPr>
                            <m:t>𝟒</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73598" y="3524158"/>
                <a:ext cx="3191579" cy="1560171"/>
              </a:xfrm>
              <a:prstGeom prst="rect">
                <a:avLst/>
              </a:prstGeom>
              <a:blipFill>
                <a:blip r:embed="rId2"/>
                <a:stretch>
                  <a:fillRect/>
                </a:stretch>
              </a:blipFill>
            </p:spPr>
            <p:txBody>
              <a:bodyPr/>
              <a:lstStyle/>
              <a:p>
                <a:r>
                  <a:rPr lang="en-US">
                    <a:noFill/>
                  </a:rPr>
                  <a:t> </a:t>
                </a:r>
              </a:p>
            </p:txBody>
          </p:sp>
        </mc:Fallback>
      </mc:AlternateContent>
      <p:sp>
        <p:nvSpPr>
          <p:cNvPr id="6" name="Snip Diagonal Corner Rectangle 5"/>
          <p:cNvSpPr/>
          <p:nvPr/>
        </p:nvSpPr>
        <p:spPr>
          <a:xfrm>
            <a:off x="6817995" y="2160946"/>
            <a:ext cx="3671227" cy="307926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7120388" y="2842552"/>
                <a:ext cx="3154710"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25</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120388" y="2842552"/>
                <a:ext cx="3154710" cy="1565557"/>
              </a:xfrm>
              <a:prstGeom prst="rect">
                <a:avLst/>
              </a:prstGeom>
              <a:blipFill>
                <a:blip r:embed="rId3"/>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0764517" y="5940365"/>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7202956" y="5384594"/>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4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1181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7" name="Rounded Rectangle 26"/>
          <p:cNvSpPr/>
          <p:nvPr/>
        </p:nvSpPr>
        <p:spPr>
          <a:xfrm>
            <a:off x="5204772" y="2329577"/>
            <a:ext cx="1063488" cy="734600"/>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391818" y="2333718"/>
            <a:ext cx="1063488" cy="734600"/>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005659" y="1529127"/>
                <a:ext cx="4093813" cy="12833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𝑴</m:t>
                      </m:r>
                      <m:r>
                        <a:rPr lang="en-US" sz="4400" b="1" i="1" smtClean="0">
                          <a:solidFill>
                            <a:schemeClr val="tx2">
                              <a:lumMod val="50000"/>
                            </a:schemeClr>
                          </a:solidFill>
                          <a:latin typeface="Cambria Math" panose="02040503050406030204" pitchFamily="18" charset="0"/>
                        </a:rPr>
                        <m:t>ẫ</m:t>
                      </m:r>
                      <m:r>
                        <a:rPr lang="en-US" sz="4400" b="1" i="1" smtClean="0">
                          <a:solidFill>
                            <a:schemeClr val="tx2">
                              <a:lumMod val="50000"/>
                            </a:schemeClr>
                          </a:solidFill>
                          <a:latin typeface="Cambria Math" panose="02040503050406030204" pitchFamily="18" charset="0"/>
                        </a:rPr>
                        <m:t>𝒖</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13</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21</m:t>
                          </m:r>
                        </m:den>
                      </m:f>
                      <m:r>
                        <m:rPr>
                          <m:nor/>
                        </m:rPr>
                        <a:rPr lang="en-US" sz="4400" b="1" i="0" smtClean="0">
                          <a:solidFill>
                            <a:schemeClr val="tx2">
                              <a:lumMod val="50000"/>
                            </a:schemeClr>
                          </a:solidFill>
                          <a:latin typeface="Cambria Math" panose="02040503050406030204" pitchFamily="18" charset="0"/>
                        </a:rPr>
                        <m:t> </m:t>
                      </m:r>
                      <m:r>
                        <a:rPr lang="en-US" sz="4400" b="1" i="1" smtClean="0">
                          <a:solidFill>
                            <a:schemeClr val="tx2">
                              <a:lumMod val="50000"/>
                            </a:schemeClr>
                          </a:solidFill>
                          <a:latin typeface="Cambria Math" panose="02040503050406030204" pitchFamily="18" charset="0"/>
                        </a:rPr>
                        <m:t> +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𝟓</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05659" y="1529127"/>
                <a:ext cx="4093813" cy="1283365"/>
              </a:xfrm>
              <a:prstGeom prst="rect">
                <a:avLst/>
              </a:prstGeom>
              <a:blipFill>
                <a:blip r:embed="rId2"/>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269526" y="4281380"/>
                <a:ext cx="2656560" cy="128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13</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𝟐𝟏</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𝟓</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𝟕</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269526" y="4281380"/>
                <a:ext cx="2656560" cy="12822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999537" y="4303925"/>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999537" y="4303925"/>
                <a:ext cx="1300421" cy="1271245"/>
              </a:xfrm>
              <a:prstGeom prst="rect">
                <a:avLst/>
              </a:prstGeom>
              <a:blipFill>
                <a:blip r:embed="rId6"/>
                <a:stretch>
                  <a:fillRect/>
                </a:stretch>
              </a:blipFill>
            </p:spPr>
            <p:txBody>
              <a:bodyPr/>
              <a:lstStyle/>
              <a:p>
                <a:r>
                  <a:rPr lang="en-US">
                    <a:noFill/>
                  </a:rPr>
                  <a:t> </a:t>
                </a:r>
              </a:p>
            </p:txBody>
          </p:sp>
        </mc:Fallback>
      </mc:AlternateContent>
      <p:grpSp>
        <p:nvGrpSpPr>
          <p:cNvPr id="6" name="Group 5"/>
          <p:cNvGrpSpPr/>
          <p:nvPr/>
        </p:nvGrpSpPr>
        <p:grpSpPr>
          <a:xfrm>
            <a:off x="4228429" y="1302984"/>
            <a:ext cx="9092957" cy="2755631"/>
            <a:chOff x="4228429" y="1302984"/>
            <a:chExt cx="9092957" cy="2755631"/>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4821" y="1302984"/>
              <a:ext cx="4832462" cy="2755631"/>
            </a:xfrm>
            <a:prstGeom prst="rect">
              <a:avLst/>
            </a:prstGeom>
          </p:spPr>
        </p:pic>
        <p:sp>
          <p:nvSpPr>
            <p:cNvPr id="24" name="Rectangle 23"/>
            <p:cNvSpPr>
              <a:spLocks noChangeArrowheads="1"/>
            </p:cNvSpPr>
            <p:nvPr/>
          </p:nvSpPr>
          <p:spPr bwMode="auto">
            <a:xfrm>
              <a:off x="4228429" y="207150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7200" b="1" dirty="0">
                  <a:ln w="0"/>
                  <a:solidFill>
                    <a:srgbClr val="FF0000"/>
                  </a:solidFill>
                  <a:latin typeface="Arial" panose="020B0604020202020204" pitchFamily="34" charset="0"/>
                  <a:cs typeface="Arial" panose="020B0604020202020204" pitchFamily="34" charset="0"/>
                </a:rPr>
                <a:t>21 : 7 = 3</a:t>
              </a:r>
            </a:p>
          </p:txBody>
        </p:sp>
      </p:grpSp>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5474542" y="4281380"/>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𝟓</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cs typeface="Times New Roman" panose="02020603050405020304" pitchFamily="18" charset="0"/>
                            </a:rPr>
                            <m:t>𝟕</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𝟑</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74542" y="4281380"/>
                <a:ext cx="1721240" cy="12858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52772" y="4299777"/>
                <a:ext cx="2038187" cy="12847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5</m:t>
                          </m:r>
                        </m:num>
                        <m:den>
                          <m:r>
                            <m:rPr>
                              <m:nor/>
                            </m:rPr>
                            <a:rPr lang="en-US" sz="4400" b="1">
                              <a:solidFill>
                                <a:srgbClr val="FF0000"/>
                              </a:solidFill>
                              <a:latin typeface="Cambria Math" panose="02040503050406030204" pitchFamily="18" charset="0"/>
                              <a:cs typeface="Times New Roman" panose="02020603050405020304" pitchFamily="18" charset="0"/>
                            </a:rPr>
                            <m:t>21</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52772" y="4299777"/>
                <a:ext cx="2038187" cy="128471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456109" y="4313243"/>
                <a:ext cx="1331710"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28</m:t>
                          </m:r>
                        </m:num>
                        <m:den>
                          <m:r>
                            <m:rPr>
                              <m:nor/>
                            </m:rPr>
                            <a:rPr lang="en-US" sz="4400" b="1">
                              <a:solidFill>
                                <a:schemeClr val="tx1"/>
                              </a:solidFill>
                              <a:latin typeface="Cambria Math" panose="02040503050406030204" pitchFamily="18" charset="0"/>
                              <a:cs typeface="Times New Roman" panose="02020603050405020304" pitchFamily="18" charset="0"/>
                            </a:rPr>
                            <m:t>21</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456109" y="4313243"/>
                <a:ext cx="1331710" cy="1271245"/>
              </a:xfrm>
              <a:prstGeom prst="rect">
                <a:avLst/>
              </a:prstGeom>
              <a:blipFill>
                <a:blip r:embed="rId10"/>
                <a:stretch>
                  <a:fillRect/>
                </a:stretch>
              </a:blipFill>
            </p:spPr>
            <p:txBody>
              <a:bodyPr/>
              <a:lstStyle/>
              <a:p>
                <a:r>
                  <a:rPr lang="en-US">
                    <a:noFill/>
                  </a:rPr>
                  <a:t> </a:t>
                </a:r>
              </a:p>
            </p:txBody>
          </p:sp>
        </mc:Fallback>
      </mc:AlternateContent>
      <p:sp>
        <p:nvSpPr>
          <p:cNvPr id="32" name="Curved Up Arrow 31"/>
          <p:cNvSpPr/>
          <p:nvPr/>
        </p:nvSpPr>
        <p:spPr>
          <a:xfrm>
            <a:off x="1747046" y="5671367"/>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Up Arrow 32"/>
          <p:cNvSpPr/>
          <p:nvPr/>
        </p:nvSpPr>
        <p:spPr>
          <a:xfrm>
            <a:off x="2901316" y="568466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2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xit" presetSubtype="10" fill="hold" grpId="1" nodeType="clickEffect">
                                  <p:stCondLst>
                                    <p:cond delay="0"/>
                                  </p:stCondLst>
                                  <p:childTnLst>
                                    <p:animEffect transition="out" filter="randombar(horizontal)">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par>
                                <p:cTn id="55" presetID="14" presetClass="exit" presetSubtype="10" fill="hold" grpId="1" nodeType="withEffect">
                                  <p:stCondLst>
                                    <p:cond delay="0"/>
                                  </p:stCondLst>
                                  <p:childTnLst>
                                    <p:animEffect transition="out" filter="randombar(horizontal)">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4" fill="hold" grpId="1" nodeType="clickEffect">
                                  <p:stCondLst>
                                    <p:cond delay="0"/>
                                  </p:stCondLst>
                                  <p:childTnLst>
                                    <p:animEffect transition="out" filter="wipe(down)">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arn(inVertical)">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xit" presetSubtype="4" fill="hold" grpId="1" nodeType="clickEffect">
                                  <p:stCondLst>
                                    <p:cond delay="0"/>
                                  </p:stCondLst>
                                  <p:childTnLst>
                                    <p:animEffect transition="out" filter="wipe(down)">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arn(inVertical)">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barn(inVertical)">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4" grpId="0" animBg="1"/>
      <p:bldP spid="5" grpId="0"/>
      <p:bldP spid="17" grpId="0"/>
      <p:bldP spid="19" grpId="0"/>
      <p:bldP spid="20" grpId="0"/>
      <p:bldP spid="25" grpId="0"/>
      <p:bldP spid="29" grpId="0"/>
      <p:bldP spid="30" grpId="0"/>
      <p:bldP spid="31" grpId="0"/>
      <p:bldP spid="32" grpId="0" animBg="1"/>
      <p:bldP spid="32" grpId="1" animBg="1"/>
      <p:bldP spid="33" grpId="0" animBg="1"/>
      <p:bldP spid="3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1181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457200" y="1658595"/>
                <a:ext cx="3217098"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𝒂</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3</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𝟏𝟐</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𝟏</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7200" y="1658595"/>
                <a:ext cx="3217098" cy="12712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67500" y="-1868987"/>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67500" y="-1868987"/>
                <a:ext cx="1300421" cy="1271245"/>
              </a:xfrm>
              <a:prstGeom prst="rect">
                <a:avLst/>
              </a:prstGeom>
              <a:blipFill>
                <a:blip r:embed="rId5"/>
                <a:stretch>
                  <a:fillRect/>
                </a:stretch>
              </a:blipFill>
            </p:spPr>
            <p:txBody>
              <a:bodyPr/>
              <a:lstStyle/>
              <a:p>
                <a:r>
                  <a:rPr lang="en-US">
                    <a:noFill/>
                  </a:rPr>
                  <a:t> </a:t>
                </a:r>
              </a:p>
            </p:txBody>
          </p:sp>
        </mc:Fallback>
      </mc:AlternateContent>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3743649" y="1618401"/>
                <a:ext cx="1640706" cy="1272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cs typeface="Times New Roman" panose="02020603050405020304" pitchFamily="18" charset="0"/>
                            </a:rPr>
                            <m:t>𝟏𝟐</m:t>
                          </m:r>
                          <m:r>
                            <a:rPr lang="en-US" sz="4400" b="1" i="1" smtClean="0">
                              <a:solidFill>
                                <a:srgbClr val="FF0000"/>
                              </a:solidFill>
                              <a:latin typeface="Cambria Math" panose="02040503050406030204" pitchFamily="18" charset="0"/>
                              <a:cs typeface="Times New Roman" panose="02020603050405020304" pitchFamily="18" charset="0"/>
                            </a:rPr>
                            <m:t> :</m:t>
                          </m:r>
                          <m:r>
                            <a:rPr lang="en-US" sz="4400" b="1" i="1" smtClean="0">
                              <a:solidFill>
                                <a:srgbClr val="FF0000"/>
                              </a:solidFill>
                              <a:latin typeface="Cambria Math" panose="02040503050406030204" pitchFamily="18" charset="0"/>
                              <a:cs typeface="Times New Roman" panose="02020603050405020304" pitchFamily="18" charset="0"/>
                            </a:rPr>
                            <m:t>𝟑</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43649" y="1618401"/>
                <a:ext cx="1640706" cy="127208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79624" y="1619555"/>
                <a:ext cx="1457899"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m:t>
                          </m:r>
                        </m:num>
                        <m:den>
                          <m:r>
                            <a:rPr lang="en-US" sz="4400" b="1" i="1" smtClean="0">
                              <a:solidFill>
                                <a:srgbClr val="FF0000"/>
                              </a:solidFill>
                              <a:latin typeface="Cambria Math" panose="02040503050406030204" pitchFamily="18" charset="0"/>
                              <a:cs typeface="Times New Roman" panose="02020603050405020304" pitchFamily="18" charset="0"/>
                            </a:rPr>
                            <m:t>𝟒</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num>
                        <m:den>
                          <m:r>
                            <m:rPr>
                              <m:nor/>
                            </m:rPr>
                            <a:rPr lang="en-US" sz="4400" b="1" i="0" smtClean="0">
                              <a:solidFill>
                                <a:srgbClr val="FF0000"/>
                              </a:solidFill>
                              <a:latin typeface="Cambria Math" panose="02040503050406030204" pitchFamily="18" charset="0"/>
                              <a:cs typeface="Times New Roman" panose="02020603050405020304" pitchFamily="18" charset="0"/>
                            </a:rPr>
                            <m:t>4</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179624" y="1619555"/>
                <a:ext cx="1457899" cy="127124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722074" y="1614799"/>
                <a:ext cx="1025537"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m:t>
                          </m:r>
                        </m:num>
                        <m:den>
                          <m:r>
                            <m:rPr>
                              <m:nor/>
                            </m:rPr>
                            <a:rPr lang="en-US" sz="4400" b="1" i="0" smtClean="0">
                              <a:solidFill>
                                <a:schemeClr val="tx1"/>
                              </a:solidFill>
                              <a:latin typeface="Cambria Math" panose="02040503050406030204" pitchFamily="18" charset="0"/>
                              <a:cs typeface="Times New Roman" panose="02020603050405020304" pitchFamily="18" charset="0"/>
                            </a:rPr>
                            <m:t>4</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722074" y="1614799"/>
                <a:ext cx="1025537" cy="1271245"/>
              </a:xfrm>
              <a:prstGeom prst="rect">
                <a:avLst/>
              </a:prstGeom>
              <a:blipFill>
                <a:blip r:embed="rId8"/>
                <a:stretch>
                  <a:fillRect/>
                </a:stretch>
              </a:blipFill>
            </p:spPr>
            <p:txBody>
              <a:bodyPr/>
              <a:lstStyle/>
              <a:p>
                <a:r>
                  <a:rPr lang="en-US">
                    <a:noFill/>
                  </a:rPr>
                  <a:t> </a:t>
                </a:r>
              </a:p>
            </p:txBody>
          </p:sp>
        </mc:Fallback>
      </mc:AlternateContent>
      <p:sp>
        <p:nvSpPr>
          <p:cNvPr id="32" name="Curved Up Arrow 31"/>
          <p:cNvSpPr/>
          <p:nvPr/>
        </p:nvSpPr>
        <p:spPr>
          <a:xfrm>
            <a:off x="1369967" y="3063280"/>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2" name="TextBox 21"/>
              <p:cNvSpPr txBox="1"/>
              <p:nvPr/>
            </p:nvSpPr>
            <p:spPr>
              <a:xfrm>
                <a:off x="430100" y="4156370"/>
                <a:ext cx="3539325" cy="12822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𝒃</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4</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𝟐𝟓</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𝟑</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𝟓</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30100" y="4156370"/>
                <a:ext cx="3539325" cy="128227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835313" y="4159672"/>
                <a:ext cx="1300420"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4</m:t>
                          </m:r>
                        </m:num>
                        <m:den>
                          <m:r>
                            <m:rPr>
                              <m:nor/>
                            </m:rPr>
                            <a:rPr lang="en-US" sz="4400" b="1" i="0" smtClean="0">
                              <a:solidFill>
                                <a:srgbClr val="FF0000"/>
                              </a:solidFill>
                              <a:latin typeface="Cambria Math" panose="02040503050406030204" pitchFamily="18" charset="0"/>
                              <a:cs typeface="Times New Roman" panose="02020603050405020304" pitchFamily="18" charset="0"/>
                            </a:rPr>
                            <m:t>25</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835313" y="4159672"/>
                <a:ext cx="1300420" cy="127567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48293" y="4174385"/>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𝟓</m:t>
                          </m:r>
                        </m:num>
                        <m:den>
                          <m:r>
                            <a:rPr lang="en-US" sz="4400" b="1" i="1" smtClean="0">
                              <a:solidFill>
                                <a:srgbClr val="FF0000"/>
                              </a:solidFill>
                              <a:latin typeface="Cambria Math" panose="02040503050406030204" pitchFamily="18" charset="0"/>
                              <a:cs typeface="Times New Roman" panose="02020603050405020304" pitchFamily="18" charset="0"/>
                            </a:rPr>
                            <m:t>𝟓</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𝟓</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248293" y="4174385"/>
                <a:ext cx="1721240" cy="12858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94654" y="4135910"/>
                <a:ext cx="2038187" cy="1289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4</m:t>
                          </m:r>
                        </m:num>
                        <m:den>
                          <m:r>
                            <m:rPr>
                              <m:nor/>
                            </m:rPr>
                            <a:rPr lang="en-US" sz="4400" b="1" i="0" smtClean="0">
                              <a:solidFill>
                                <a:srgbClr val="FF0000"/>
                              </a:solidFill>
                              <a:latin typeface="Cambria Math" panose="02040503050406030204" pitchFamily="18" charset="0"/>
                              <a:cs typeface="Times New Roman" panose="02020603050405020304" pitchFamily="18" charset="0"/>
                            </a:rPr>
                            <m:t>25</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5</m:t>
                          </m:r>
                        </m:num>
                        <m:den>
                          <m:r>
                            <m:rPr>
                              <m:nor/>
                            </m:rPr>
                            <a:rPr lang="en-US" sz="4400" b="1">
                              <a:solidFill>
                                <a:srgbClr val="FF0000"/>
                              </a:solidFill>
                              <a:latin typeface="Cambria Math" panose="02040503050406030204" pitchFamily="18" charset="0"/>
                              <a:cs typeface="Times New Roman" panose="02020603050405020304" pitchFamily="18" charset="0"/>
                            </a:rPr>
                            <m:t>2</m:t>
                          </m:r>
                          <m:r>
                            <m:rPr>
                              <m:nor/>
                            </m:rPr>
                            <a:rPr lang="en-US" sz="4400" b="1" i="0" smtClean="0">
                              <a:solidFill>
                                <a:srgbClr val="FF0000"/>
                              </a:solidFill>
                              <a:latin typeface="Cambria Math" panose="02040503050406030204" pitchFamily="18" charset="0"/>
                              <a:cs typeface="Times New Roman" panose="02020603050405020304" pitchFamily="18" charset="0"/>
                            </a:rPr>
                            <m:t>5</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194654" y="4135910"/>
                <a:ext cx="2038187" cy="128913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275799" y="4186972"/>
                <a:ext cx="1331710"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19</m:t>
                          </m:r>
                        </m:num>
                        <m:den>
                          <m:r>
                            <m:rPr>
                              <m:nor/>
                            </m:rPr>
                            <a:rPr lang="en-US" sz="4400" b="1">
                              <a:solidFill>
                                <a:schemeClr val="tx1"/>
                              </a:solidFill>
                              <a:latin typeface="Cambria Math" panose="02040503050406030204" pitchFamily="18" charset="0"/>
                              <a:cs typeface="Times New Roman" panose="02020603050405020304" pitchFamily="18" charset="0"/>
                            </a:rPr>
                            <m:t>2</m:t>
                          </m:r>
                          <m:r>
                            <m:rPr>
                              <m:nor/>
                            </m:rPr>
                            <a:rPr lang="en-US" sz="4400" b="1" i="0" smtClean="0">
                              <a:solidFill>
                                <a:schemeClr val="tx1"/>
                              </a:solidFill>
                              <a:latin typeface="Cambria Math" panose="02040503050406030204" pitchFamily="18" charset="0"/>
                              <a:cs typeface="Times New Roman" panose="02020603050405020304" pitchFamily="18" charset="0"/>
                            </a:rPr>
                            <m:t>5</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275799" y="4186972"/>
                <a:ext cx="1331710" cy="1275670"/>
              </a:xfrm>
              <a:prstGeom prst="rect">
                <a:avLst/>
              </a:prstGeom>
              <a:blipFill>
                <a:blip r:embed="rId13"/>
                <a:stretch>
                  <a:fillRect/>
                </a:stretch>
              </a:blipFill>
            </p:spPr>
            <p:txBody>
              <a:bodyPr/>
              <a:lstStyle/>
              <a:p>
                <a:r>
                  <a:rPr lang="en-US">
                    <a:noFill/>
                  </a:rPr>
                  <a:t> </a:t>
                </a:r>
              </a:p>
            </p:txBody>
          </p:sp>
        </mc:Fallback>
      </mc:AlternateContent>
      <p:sp>
        <p:nvSpPr>
          <p:cNvPr id="36" name="Curved Up Arrow 35"/>
          <p:cNvSpPr/>
          <p:nvPr/>
        </p:nvSpPr>
        <p:spPr>
          <a:xfrm>
            <a:off x="1609577" y="555839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Up Arrow 36"/>
          <p:cNvSpPr/>
          <p:nvPr/>
        </p:nvSpPr>
        <p:spPr>
          <a:xfrm>
            <a:off x="2923290" y="5580001"/>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8" name="TextBox 37"/>
              <p:cNvSpPr txBox="1"/>
              <p:nvPr/>
            </p:nvSpPr>
            <p:spPr>
              <a:xfrm>
                <a:off x="5453706" y="1630104"/>
                <a:ext cx="1698285" cy="12676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a:solidFill>
                            <a:schemeClr val="tx2">
                              <a:lumMod val="50000"/>
                            </a:schemeClr>
                          </a:solidFill>
                          <a:latin typeface="Cambria Math" panose="02040503050406030204" pitchFamily="18" charset="0"/>
                        </a:rPr>
                        <m:t>+ </m:t>
                      </m:r>
                      <m:f>
                        <m:fPr>
                          <m:ctrlPr>
                            <a:rPr lang="en-US" sz="4400" b="1" i="1">
                              <a:solidFill>
                                <a:schemeClr val="tx2">
                                  <a:lumMod val="50000"/>
                                </a:schemeClr>
                              </a:solidFill>
                              <a:latin typeface="Cambria Math" panose="02040503050406030204" pitchFamily="18" charset="0"/>
                            </a:rPr>
                          </m:ctrlPr>
                        </m:fPr>
                        <m:num>
                          <m:r>
                            <a:rPr lang="en-US" sz="4400" b="1" i="1">
                              <a:solidFill>
                                <a:schemeClr val="tx2">
                                  <a:lumMod val="50000"/>
                                </a:schemeClr>
                              </a:solidFill>
                              <a:latin typeface="Cambria Math" panose="02040503050406030204" pitchFamily="18" charset="0"/>
                            </a:rPr>
                            <m:t>𝟏</m:t>
                          </m:r>
                        </m:num>
                        <m:den>
                          <m:r>
                            <a:rPr lang="en-US" sz="4400" b="1" i="1">
                              <a:solidFill>
                                <a:schemeClr val="tx2">
                                  <a:lumMod val="50000"/>
                                </a:schemeClr>
                              </a:solidFill>
                              <a:latin typeface="Cambria Math" panose="02040503050406030204" pitchFamily="18" charset="0"/>
                              <a:cs typeface="Times New Roman" panose="02020603050405020304" pitchFamily="18" charset="0"/>
                            </a:rPr>
                            <m:t>𝟒</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53706" y="1630104"/>
                <a:ext cx="1698285" cy="1267655"/>
              </a:xfrm>
              <a:prstGeom prst="rect">
                <a:avLst/>
              </a:prstGeom>
              <a:blipFill>
                <a:blip r:embed="rId14"/>
                <a:stretch>
                  <a:fillRect/>
                </a:stretch>
              </a:blipFill>
            </p:spPr>
            <p:txBody>
              <a:bodyPr/>
              <a:lstStyle/>
              <a:p>
                <a:r>
                  <a:rPr lang="en-US">
                    <a:noFill/>
                  </a:rPr>
                  <a:t> </a:t>
                </a:r>
              </a:p>
            </p:txBody>
          </p:sp>
        </mc:Fallback>
      </mc:AlternateContent>
      <p:sp>
        <p:nvSpPr>
          <p:cNvPr id="39" name="Curved Up Arrow 38"/>
          <p:cNvSpPr/>
          <p:nvPr/>
        </p:nvSpPr>
        <p:spPr>
          <a:xfrm>
            <a:off x="2896190" y="3004212"/>
            <a:ext cx="3434767" cy="4276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42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wipe(left)">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9" grpId="0"/>
      <p:bldP spid="25" grpId="0"/>
      <p:bldP spid="29" grpId="0"/>
      <p:bldP spid="30" grpId="0"/>
      <p:bldP spid="32" grpId="0" animBg="1"/>
      <p:bldP spid="22" grpId="0"/>
      <p:bldP spid="23" grpId="0"/>
      <p:bldP spid="26" grpId="0"/>
      <p:bldP spid="34" grpId="0"/>
      <p:bldP spid="35" grpId="0"/>
      <p:bldP spid="36" grpId="0" animBg="1"/>
      <p:bldP spid="37" grpId="0" animBg="1"/>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053186" y="970197"/>
            <a:ext cx="5940089"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KHỞI ĐỘNG</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5914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05237" y="234179"/>
            <a:ext cx="7840249" cy="19429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Các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
        <p:nvSpPr>
          <p:cNvPr id="42" name="Snip Diagonal Corner Rectangle 41"/>
          <p:cNvSpPr/>
          <p:nvPr/>
        </p:nvSpPr>
        <p:spPr>
          <a:xfrm>
            <a:off x="846552" y="2389549"/>
            <a:ext cx="9930305" cy="213431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1: </a:t>
            </a: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9" y="1290896"/>
            <a:ext cx="1637247" cy="1739290"/>
          </a:xfrm>
          <a:prstGeom prst="rect">
            <a:avLst/>
          </a:prstGeom>
        </p:spPr>
      </p:pic>
      <p:sp>
        <p:nvSpPr>
          <p:cNvPr id="44" name="Snip Diagonal Corner Rectangle 43"/>
          <p:cNvSpPr/>
          <p:nvPr/>
        </p:nvSpPr>
        <p:spPr>
          <a:xfrm>
            <a:off x="2305237" y="4769475"/>
            <a:ext cx="9581963" cy="192190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2: </a:t>
            </a: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24710" y="3654219"/>
            <a:ext cx="1637247" cy="1739290"/>
          </a:xfrm>
          <a:prstGeom prst="rect">
            <a:avLst/>
          </a:prstGeom>
        </p:spPr>
      </p:pic>
    </p:spTree>
    <p:extLst>
      <p:ext uri="{BB962C8B-B14F-4D97-AF65-F5344CB8AC3E}">
        <p14:creationId xmlns:p14="http://schemas.microsoft.com/office/powerpoint/2010/main" val="3621937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04447" y="325674"/>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1071348" y="1078894"/>
            <a:ext cx="10168809" cy="1600438"/>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Chúc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các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em</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học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tốt</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346319" y="221580"/>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231" y="23924"/>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24126" y="759061"/>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19438" y="478829"/>
            <a:ext cx="9063216" cy="2492971"/>
            <a:chOff x="705038" y="971198"/>
            <a:chExt cx="6399147" cy="2492971"/>
          </a:xfrm>
        </p:grpSpPr>
        <p:sp>
          <p:nvSpPr>
            <p:cNvPr id="33" name="Snip Diagonal Corner Rectangle 32"/>
            <p:cNvSpPr/>
            <p:nvPr/>
          </p:nvSpPr>
          <p:spPr>
            <a:xfrm>
              <a:off x="705038" y="971198"/>
              <a:ext cx="6399147" cy="2492971"/>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1447199" y="1307175"/>
                  <a:ext cx="5294207" cy="175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9</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6000" b="1" i="1" smtClean="0">
                            <a:solidFill>
                              <a:schemeClr val="tx1"/>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9 + 3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 + 4</m:t>
                            </m:r>
                          </m:den>
                        </m:f>
                        <m:r>
                          <a:rPr lang="en-US" sz="6000" b="1" i="1" smtClean="0">
                            <a:solidFill>
                              <a:schemeClr val="tx2">
                                <a:lumMod val="50000"/>
                              </a:schemeClr>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12</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8</m:t>
                            </m:r>
                          </m:den>
                        </m:f>
                      </m:oMath>
                    </m:oMathPara>
                  </a14:m>
                  <a:endParaRPr lang="en-US" sz="48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447199" y="1307175"/>
                  <a:ext cx="5294207" cy="1754519"/>
                </a:xfrm>
                <a:prstGeom prst="rect">
                  <a:avLst/>
                </a:prstGeom>
                <a:blipFill>
                  <a:blip r:embed="rId3"/>
                  <a:stretch>
                    <a:fillRect/>
                  </a:stretch>
                </a:blipFill>
              </p:spPr>
              <p:txBody>
                <a:bodyPr/>
                <a:lstStyle/>
                <a:p>
                  <a:r>
                    <a:rPr lang="en-US">
                      <a:noFill/>
                    </a:rPr>
                    <a:t> </a:t>
                  </a:r>
                </a:p>
              </p:txBody>
            </p:sp>
          </mc:Fallback>
        </mc:AlternateContent>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26" y="3799416"/>
            <a:ext cx="2140811" cy="265413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603" y="3921369"/>
            <a:ext cx="2321501" cy="2532185"/>
          </a:xfrm>
          <a:prstGeom prst="rect">
            <a:avLst/>
          </a:prstGeom>
        </p:spPr>
      </p:pic>
    </p:spTree>
    <p:extLst>
      <p:ext uri="{BB962C8B-B14F-4D97-AF65-F5344CB8AC3E}">
        <p14:creationId xmlns:p14="http://schemas.microsoft.com/office/powerpoint/2010/main" val="1300233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82837" y="408491"/>
            <a:ext cx="8808239" cy="2492971"/>
            <a:chOff x="468437" y="900860"/>
            <a:chExt cx="8808239" cy="2492971"/>
          </a:xfrm>
        </p:grpSpPr>
        <p:sp>
          <p:nvSpPr>
            <p:cNvPr id="33" name="Snip Diagonal Corner Rectangle 32"/>
            <p:cNvSpPr/>
            <p:nvPr/>
          </p:nvSpPr>
          <p:spPr>
            <a:xfrm>
              <a:off x="468437" y="900860"/>
              <a:ext cx="8808239" cy="2492971"/>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705038" y="1207728"/>
                  <a:ext cx="8335039"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7</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r>
                          <a:rPr lang="en-US" sz="6000" b="1" i="1" smtClean="0">
                            <a:solidFill>
                              <a:schemeClr val="tx1"/>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7 + 3</m:t>
                            </m:r>
                          </m:num>
                          <m:den>
                            <m:r>
                              <m:rPr>
                                <m:nor/>
                              </m:rPr>
                              <a:rPr lang="en-US" sz="6000" b="1" i="0" smtClean="0">
                                <a:solidFill>
                                  <a:schemeClr val="tx2">
                                    <a:lumMod val="50000"/>
                                  </a:schemeClr>
                                </a:solidFill>
                                <a:latin typeface="Cambria Math" panose="02040503050406030204" pitchFamily="18" charset="0"/>
                              </a:rPr>
                              <m:t>1</m:t>
                            </m:r>
                            <m:r>
                              <m:rPr>
                                <m:nor/>
                              </m:rPr>
                              <a:rPr lang="en-US" sz="6000" b="1">
                                <a:solidFill>
                                  <a:schemeClr val="tx2">
                                    <a:lumMod val="50000"/>
                                  </a:schemeClr>
                                </a:solidFill>
                                <a:latin typeface="Cambria Math" panose="02040503050406030204" pitchFamily="18" charset="0"/>
                                <a:cs typeface="Times New Roman" panose="02020603050405020304" pitchFamily="18" charset="0"/>
                              </a:rPr>
                              <m:t>8</m:t>
                            </m:r>
                          </m:den>
                        </m:f>
                        <m:r>
                          <a:rPr lang="en-US" sz="6000" b="1" i="1" smtClean="0">
                            <a:solidFill>
                              <a:schemeClr val="tx2">
                                <a:lumMod val="50000"/>
                              </a:schemeClr>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10</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oMath>
                    </m:oMathPara>
                  </a14:m>
                  <a:endParaRPr lang="en-US" sz="48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05038" y="1207728"/>
                  <a:ext cx="8335039" cy="1739515"/>
                </a:xfrm>
                <a:prstGeom prst="rect">
                  <a:avLst/>
                </a:prstGeom>
                <a:blipFill>
                  <a:blip r:embed="rId3"/>
                  <a:stretch>
                    <a:fillRect/>
                  </a:stretch>
                </a:blipFill>
              </p:spPr>
              <p:txBody>
                <a:bodyPr/>
                <a:lstStyle/>
                <a:p>
                  <a:r>
                    <a:rPr lang="en-US">
                      <a:noFill/>
                    </a:rPr>
                    <a:t> </a:t>
                  </a:r>
                </a:p>
              </p:txBody>
            </p:sp>
          </mc:Fallback>
        </mc:AlternateContent>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26" y="3799416"/>
            <a:ext cx="2140811" cy="265413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603" y="3921369"/>
            <a:ext cx="2321501" cy="2532185"/>
          </a:xfrm>
          <a:prstGeom prst="rect">
            <a:avLst/>
          </a:prstGeom>
        </p:spPr>
      </p:pic>
    </p:spTree>
    <p:extLst>
      <p:ext uri="{BB962C8B-B14F-4D97-AF65-F5344CB8AC3E}">
        <p14:creationId xmlns:p14="http://schemas.microsoft.com/office/powerpoint/2010/main" val="2592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nip Diagonal Corner Rectangle 32"/>
          <p:cNvSpPr/>
          <p:nvPr/>
        </p:nvSpPr>
        <p:spPr>
          <a:xfrm>
            <a:off x="1619437" y="1342917"/>
            <a:ext cx="10003993" cy="2807052"/>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sp>
        <p:nvSpPr>
          <p:cNvPr id="8" name="Snip Diagonal Corner Rectangle 7"/>
          <p:cNvSpPr/>
          <p:nvPr/>
        </p:nvSpPr>
        <p:spPr>
          <a:xfrm>
            <a:off x="2076572" y="1794255"/>
            <a:ext cx="9089722"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Muốn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endParaRPr lang="en-US" sz="4400" b="1" dirty="0">
              <a:solidFill>
                <a:srgbClr val="002060"/>
              </a:solidFill>
              <a:latin typeface="Arial" panose="020B0604020202020204" pitchFamily="34" charset="0"/>
              <a:cs typeface="Arial" panose="020B0604020202020204" pitchFamily="34" charset="0"/>
            </a:endParaRPr>
          </a:p>
          <a:p>
            <a:pPr algn="ct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ta </a:t>
            </a:r>
            <a:r>
              <a:rPr lang="en-US" sz="4400" b="1" dirty="0" err="1">
                <a:solidFill>
                  <a:srgbClr val="FF0000"/>
                </a:solidFill>
                <a:latin typeface="Arial" panose="020B0604020202020204" pitchFamily="34" charset="0"/>
                <a:cs typeface="Arial" panose="020B0604020202020204" pitchFamily="34" charset="0"/>
              </a:rPr>
              <a:t>cộng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hai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tử</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số</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với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nhau</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và</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giữ</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nguyên</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số</a:t>
            </a:r>
            <a:endParaRPr lang="vi-VN" sz="44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68" l="9929" r="89894">
                        <a14:foregroundMark x1="37943" y1="27482" x2="42199" y2="29078"/>
                        <a14:foregroundMark x1="51064" y1="25177" x2="54610" y2="27660"/>
                        <a14:foregroundMark x1="17730" y1="10993" x2="22872" y2="10461"/>
                        <a14:foregroundMark x1="17730" y1="10461" x2="17730" y2="10461"/>
                        <a14:foregroundMark x1="18085" y1="10461" x2="20390" y2="10461"/>
                      </a14:backgroundRemoval>
                    </a14:imgEffect>
                  </a14:imgLayer>
                </a14:imgProps>
              </a:ext>
              <a:ext uri="{28A0092B-C50C-407E-A947-70E740481C1C}">
                <a14:useLocalDpi xmlns:a14="http://schemas.microsoft.com/office/drawing/2010/main" val="0"/>
              </a:ext>
            </a:extLst>
          </a:blip>
          <a:stretch>
            <a:fillRect/>
          </a:stretch>
        </p:blipFill>
        <p:spPr>
          <a:xfrm>
            <a:off x="-213191" y="3015005"/>
            <a:ext cx="4124348" cy="4124348"/>
          </a:xfrm>
          <a:prstGeom prst="rect">
            <a:avLst/>
          </a:prstGeom>
          <a:effectLst>
            <a:outerShdw blurRad="50800" dist="38100" algn="l" rotWithShape="0">
              <a:prstClr val="black">
                <a:alpha val="40000"/>
              </a:prstClr>
            </a:outerShdw>
          </a:effectLst>
        </p:spPr>
      </p:pic>
      <p:sp>
        <p:nvSpPr>
          <p:cNvPr id="5" name="Snip Diagonal Corner Rectangle 4"/>
          <p:cNvSpPr/>
          <p:nvPr/>
        </p:nvSpPr>
        <p:spPr>
          <a:xfrm>
            <a:off x="2228972" y="1794255"/>
            <a:ext cx="9089722"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Muốn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a:solidFill>
                  <a:srgbClr val="002060"/>
                </a:solidFill>
                <a:latin typeface="Arial" panose="020B0604020202020204" pitchFamily="34" charset="0"/>
                <a:cs typeface="Arial" panose="020B0604020202020204" pitchFamily="34" charset="0"/>
              </a:rPr>
              <a:t> </a:t>
            </a:r>
          </a:p>
          <a:p>
            <a:pPr algn="ctr"/>
            <a:r>
              <a:rPr lang="en-US" sz="4400" b="1">
                <a:solidFill>
                  <a:srgbClr val="002060"/>
                </a:solidFill>
                <a:latin typeface="Arial" panose="020B0604020202020204" pitchFamily="34" charset="0"/>
                <a:cs typeface="Arial" panose="020B0604020202020204" pitchFamily="34" charset="0"/>
              </a:rPr>
              <a:t>cùng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ta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thế</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nào</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074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021927" y="970197"/>
            <a:ext cx="6002605"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KHÁM PHÁ</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31703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3817" y="388306"/>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in on Käytety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1019" l="0" r="98714">
                        <a14:foregroundMark x1="27286" y1="53981" x2="33429" y2="54352"/>
                        <a14:foregroundMark x1="48143" y1="52407" x2="49857" y2="54815"/>
                        <a14:foregroundMark x1="76571" y1="57870" x2="83000" y2="71481"/>
                        <a14:foregroundMark x1="90429" y1="66111" x2="91429" y2="76204"/>
                        <a14:foregroundMark x1="22143" y1="86204" x2="25857" y2="86204"/>
                        <a14:foregroundMark x1="35429" y1="86481" x2="38429" y2="87407"/>
                        <a14:foregroundMark x1="52857" y1="88056" x2="60000" y2="91019"/>
                        <a14:foregroundMark x1="77857" y1="66667" x2="78286" y2="73519"/>
                        <a14:foregroundMark x1="77714" y1="54537" x2="82571" y2="52778"/>
                        <a14:foregroundMark x1="82571" y1="52778" x2="82571" y2="56389"/>
                        <a14:foregroundMark x1="72000" y1="74074" x2="74714" y2="78519"/>
                        <a14:foregroundMark x1="75857" y1="74074" x2="79571" y2="79259"/>
                        <a14:foregroundMark x1="72429" y1="80741" x2="74714" y2="83889"/>
                      </a14:backgroundRemoval>
                    </a14:imgEffect>
                  </a14:imgLayer>
                </a14:imgProps>
              </a:ext>
              <a:ext uri="{28A0092B-C50C-407E-A947-70E740481C1C}">
                <a14:useLocalDpi xmlns:a14="http://schemas.microsoft.com/office/drawing/2010/main" val="0"/>
              </a:ext>
            </a:extLst>
          </a:blip>
          <a:srcRect/>
          <a:stretch>
            <a:fillRect/>
          </a:stretch>
        </p:blipFill>
        <p:spPr bwMode="auto">
          <a:xfrm>
            <a:off x="8100948" y="4288903"/>
            <a:ext cx="1665155" cy="2569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739975" y="2612719"/>
            <a:ext cx="1199714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Ví</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dụ</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Có</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một</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Hà</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An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Hỏi</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cả</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hai</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bao</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nhiêu</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phần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của</a:t>
            </a:r>
            <a:r>
              <a:rPr lang="en-US" altLang="en-US" sz="4400" b="1" dirty="0">
                <a:solidFill>
                  <a:schemeClr val="tx2">
                    <a:lumMod val="50000"/>
                  </a:schemeClr>
                </a:solidFill>
                <a:latin typeface="Arial" panose="020B0604020202020204" pitchFamily="34" charset="0"/>
                <a:cs typeface="Arial" panose="020B0604020202020204" pitchFamily="34" charset="0"/>
              </a:rPr>
              <a:t> </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err="1">
                <a:solidFill>
                  <a:schemeClr val="tx2">
                    <a:lumMod val="50000"/>
                  </a:schemeClr>
                </a:solidFill>
                <a:latin typeface="Arial" panose="020B0604020202020204" pitchFamily="34" charset="0"/>
                <a:cs typeface="Arial" panose="020B0604020202020204" pitchFamily="34" charset="0"/>
              </a:rPr>
              <a:t>giấy</a:t>
            </a:r>
            <a:r>
              <a:rPr lang="en-US" altLang="en-US" sz="4400" b="1">
                <a:solidFill>
                  <a:schemeClr val="tx2">
                    <a:lumMod val="50000"/>
                  </a:schemeClr>
                </a:solidFill>
                <a:latin typeface="Arial" panose="020B0604020202020204" pitchFamily="34" charset="0"/>
                <a:cs typeface="Arial" panose="020B0604020202020204" pitchFamily="34" charset="0"/>
              </a:rPr>
              <a:t> màu?    </a:t>
            </a:r>
            <a:endParaRPr lang="en-US" altLang="en-US" sz="4400" b="1" dirty="0">
              <a:solidFill>
                <a:schemeClr val="tx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0477477" y="707773"/>
                <a:ext cx="447237"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1</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2</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477477" y="707773"/>
                <a:ext cx="447237" cy="12684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40189" y="1976262"/>
                <a:ext cx="447237" cy="1272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1</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40189" y="1976262"/>
                <a:ext cx="447237" cy="1272913"/>
              </a:xfrm>
              <a:prstGeom prst="rect">
                <a:avLst/>
              </a:prstGeom>
              <a:blipFill>
                <a:blip r:embed="rId5"/>
                <a:stretch>
                  <a:fillRect/>
                </a:stretch>
              </a:blipFill>
            </p:spPr>
            <p:txBody>
              <a:bodyPr/>
              <a:lstStyle/>
              <a:p>
                <a:r>
                  <a:rPr lang="en-US">
                    <a:noFill/>
                  </a:rPr>
                  <a:t> </a:t>
                </a:r>
              </a:p>
            </p:txBody>
          </p:sp>
        </mc:Fallback>
      </mc:AlternateContent>
      <p:pic>
        <p:nvPicPr>
          <p:cNvPr id="2050" name="Picture 2" descr="Phim Hoạt Hình Cắt Giấy - Giấy cắt véc tơ trẻ em png tải về - Miễn phí  trong suốt Nghệ Thuật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50111" y1="27826" x2="52444" y2="29239"/>
                        <a14:foregroundMark x1="65444" y1="27174" x2="69778" y2="27391"/>
                        <a14:foregroundMark x1="68444" y1="60326" x2="74222" y2="63152"/>
                        <a14:foregroundMark x1="78000" y1="79565" x2="82667" y2="87065"/>
                      </a14:backgroundRemoval>
                    </a14:imgEffect>
                  </a14:imgLayer>
                </a14:imgProps>
              </a:ext>
              <a:ext uri="{28A0092B-C50C-407E-A947-70E740481C1C}">
                <a14:useLocalDpi xmlns:a14="http://schemas.microsoft.com/office/drawing/2010/main" val="0"/>
              </a:ext>
            </a:extLst>
          </a:blip>
          <a:srcRect/>
          <a:stretch>
            <a:fillRect/>
          </a:stretch>
        </p:blipFill>
        <p:spPr bwMode="auto">
          <a:xfrm>
            <a:off x="9137986" y="4366773"/>
            <a:ext cx="1748656" cy="178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8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11" name="Rounded Rectangle 10"/>
          <p:cNvSpPr/>
          <p:nvPr/>
        </p:nvSpPr>
        <p:spPr>
          <a:xfrm>
            <a:off x="5067677" y="4594612"/>
            <a:ext cx="1348991" cy="850479"/>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230645" y="4594612"/>
            <a:ext cx="1248944" cy="850479"/>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3603565" y="3526007"/>
                <a:ext cx="2471831"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6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603565" y="3526007"/>
                <a:ext cx="2471831" cy="1739515"/>
              </a:xfrm>
              <a:prstGeom prst="rect">
                <a:avLst/>
              </a:prstGeom>
              <a:blipFill>
                <a:blip r:embed="rId2"/>
                <a:stretch>
                  <a:fillRect/>
                </a:stretch>
              </a:blipFill>
            </p:spPr>
            <p:txBody>
              <a:bodyPr/>
              <a:lstStyle/>
              <a:p>
                <a:r>
                  <a:rPr lang="en-US">
                    <a:noFill/>
                  </a:rPr>
                  <a:t> </a:t>
                </a:r>
              </a:p>
            </p:txBody>
          </p:sp>
        </mc:Fallback>
      </mc:AlternateContent>
      <p:sp>
        <p:nvSpPr>
          <p:cNvPr id="4" name="Rectangle 3"/>
          <p:cNvSpPr>
            <a:spLocks noChangeArrowheads="1"/>
          </p:cNvSpPr>
          <p:nvPr/>
        </p:nvSpPr>
        <p:spPr bwMode="auto">
          <a:xfrm>
            <a:off x="1965522" y="1019111"/>
            <a:ext cx="8219748" cy="16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150000"/>
              </a:lnSpc>
              <a:spcBef>
                <a:spcPct val="0"/>
              </a:spcBef>
              <a:buFontTx/>
              <a:buNone/>
            </a:pPr>
            <a:r>
              <a:rPr lang="en-US" altLang="en-US" sz="4400" b="1" dirty="0" err="1">
                <a:ln w="0"/>
                <a:latin typeface="Arial" panose="020B0604020202020204" pitchFamily="34" charset="0"/>
                <a:cs typeface="Arial" panose="020B0604020202020204" pitchFamily="34" charset="0"/>
              </a:rPr>
              <a:t>Muốn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biết</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cả</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hai</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bạn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lấy</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bao</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nhiêu</a:t>
            </a:r>
            <a:r>
              <a:rPr lang="en-US" altLang="en-US" sz="4400" b="1" dirty="0">
                <a:ln w="0"/>
                <a:latin typeface="Arial" panose="020B0604020202020204" pitchFamily="34" charset="0"/>
                <a:cs typeface="Arial" panose="020B0604020202020204" pitchFamily="34" charset="0"/>
              </a:rPr>
              <a:t> </a:t>
            </a:r>
          </a:p>
          <a:p>
            <a:pPr algn="ctr">
              <a:lnSpc>
                <a:spcPct val="150000"/>
              </a:lnSpc>
              <a:spcBef>
                <a:spcPct val="0"/>
              </a:spcBef>
              <a:buFontTx/>
              <a:buNone/>
            </a:pPr>
            <a:r>
              <a:rPr lang="en-US" altLang="en-US" sz="4400" b="1" dirty="0" err="1">
                <a:ln w="0"/>
                <a:latin typeface="Arial" panose="020B0604020202020204" pitchFamily="34" charset="0"/>
                <a:cs typeface="Arial" panose="020B0604020202020204" pitchFamily="34" charset="0"/>
              </a:rPr>
              <a:t>phần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của</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băng</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giấy</a:t>
            </a:r>
            <a:r>
              <a:rPr lang="en-US" altLang="en-US" sz="4400" b="1" dirty="0">
                <a:ln w="0"/>
                <a:latin typeface="Arial" panose="020B0604020202020204" pitchFamily="34" charset="0"/>
                <a:cs typeface="Arial" panose="020B0604020202020204" pitchFamily="34" charset="0"/>
              </a:rPr>
              <a:t> ta </a:t>
            </a:r>
            <a:r>
              <a:rPr lang="en-US" altLang="en-US" sz="4400" b="1" dirty="0" err="1">
                <a:ln w="0"/>
                <a:latin typeface="Arial" panose="020B0604020202020204" pitchFamily="34" charset="0"/>
                <a:cs typeface="Arial" panose="020B0604020202020204" pitchFamily="34" charset="0"/>
              </a:rPr>
              <a:t>làm</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thế</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nào</a:t>
            </a:r>
            <a:r>
              <a:rPr lang="en-US" altLang="en-US" sz="4400" b="1" dirty="0">
                <a:ln w="0"/>
                <a:latin typeface="Arial" panose="020B0604020202020204" pitchFamily="34" charset="0"/>
                <a:cs typeface="Arial" panose="020B0604020202020204" pitchFamily="34" charset="0"/>
              </a:rPr>
              <a:t>?</a:t>
            </a:r>
          </a:p>
        </p:txBody>
      </p:sp>
      <p:pic>
        <p:nvPicPr>
          <p:cNvPr id="5122" name="Picture 2" descr="Cô Giáo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346979" y="2253697"/>
            <a:ext cx="4604302" cy="46043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31352" y="4025400"/>
            <a:ext cx="529311"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rPr>
              <a:t>+</a:t>
            </a:r>
          </a:p>
        </p:txBody>
      </p:sp>
      <p:grpSp>
        <p:nvGrpSpPr>
          <p:cNvPr id="10" name="Group 9"/>
          <p:cNvGrpSpPr/>
          <p:nvPr/>
        </p:nvGrpSpPr>
        <p:grpSpPr>
          <a:xfrm>
            <a:off x="6227159" y="3727849"/>
            <a:ext cx="2146015" cy="1564803"/>
            <a:chOff x="9871817" y="3821045"/>
            <a:chExt cx="2146015" cy="1564803"/>
          </a:xfrm>
        </p:grpSpPr>
        <p:sp>
          <p:nvSpPr>
            <p:cNvPr id="12" name="Rectangle 11"/>
            <p:cNvSpPr/>
            <p:nvPr/>
          </p:nvSpPr>
          <p:spPr>
            <a:xfrm>
              <a:off x="9949535" y="4000614"/>
              <a:ext cx="644728" cy="1200329"/>
            </a:xfrm>
            <a:prstGeom prst="rect">
              <a:avLst/>
            </a:prstGeom>
            <a:noFill/>
          </p:spPr>
          <p:txBody>
            <a:bodyPr wrap="none" lIns="91440" tIns="45720" rIns="91440" bIns="45720">
              <a:spAutoFit/>
            </a:bodyPr>
            <a:lstStyle/>
            <a:p>
              <a:pPr algn="ctr"/>
              <a:r>
                <a:rPr lang="en-US" sz="7200" b="1" cap="none" spc="0" dirty="0">
                  <a:ln w="0"/>
                  <a:solidFill>
                    <a:srgbClr val="FF0000"/>
                  </a:solidFill>
                  <a:effectLst>
                    <a:outerShdw blurRad="38100" dist="19050" dir="2700000" algn="tl" rotWithShape="0">
                      <a:schemeClr val="dk1">
                        <a:alpha val="40000"/>
                      </a:schemeClr>
                    </a:outerShdw>
                  </a:effectLst>
                </a:rPr>
                <a:t>=</a:t>
              </a:r>
            </a:p>
          </p:txBody>
        </p:sp>
        <p:pic>
          <p:nvPicPr>
            <p:cNvPr id="5124" name="Picture 4" descr="Bộ sưu tập những hình ảnh dấu chấm hỏi đẹp, sáng tạo nhấ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7929" l="11250" r="90000">
                          <a14:foregroundMark x1="52240" y1="64500" x2="54844" y2="76429"/>
                          <a14:foregroundMark x1="57344" y1="66786" x2="59167" y2="72000"/>
                          <a14:foregroundMark x1="50208" y1="68071" x2="50677" y2="74429"/>
                          <a14:foregroundMark x1="65469" y1="74286" x2="66406" y2="79643"/>
                          <a14:foregroundMark x1="63906" y1="80000" x2="64375" y2="83571"/>
                          <a14:foregroundMark x1="43438" y1="71643" x2="46406" y2="73000"/>
                          <a14:foregroundMark x1="48177" y1="68929" x2="47135" y2="71214"/>
                          <a14:foregroundMark x1="48333" y1="63000" x2="50208" y2="62857"/>
                        </a14:backgroundRemoval>
                      </a14:imgEffect>
                    </a14:imgLayer>
                  </a14:imgProps>
                </a:ext>
                <a:ext uri="{28A0092B-C50C-407E-A947-70E740481C1C}">
                  <a14:useLocalDpi xmlns:a14="http://schemas.microsoft.com/office/drawing/2010/main" val="0"/>
                </a:ext>
              </a:extLst>
            </a:blip>
            <a:srcRect/>
            <a:stretch>
              <a:fillRect/>
            </a:stretch>
          </p:blipFill>
          <p:spPr bwMode="auto">
            <a:xfrm>
              <a:off x="9871817" y="3821045"/>
              <a:ext cx="2146015" cy="15648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14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1484" y="163234"/>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mc:AlternateContent xmlns:mc="http://schemas.openxmlformats.org/markup-compatibility/2006" xmlns:a14="http://schemas.microsoft.com/office/drawing/2010/main">
        <mc:Choice Requires="a14">
          <p:sp>
            <p:nvSpPr>
              <p:cNvPr id="3" name="TextBox 2"/>
              <p:cNvSpPr txBox="1"/>
              <p:nvPr/>
            </p:nvSpPr>
            <p:spPr>
              <a:xfrm>
                <a:off x="2048987" y="1938174"/>
                <a:ext cx="3666068" cy="1184812"/>
              </a:xfrm>
              <a:prstGeom prst="rect">
                <a:avLst/>
              </a:prstGeom>
              <a:noFill/>
            </p:spPr>
            <p:txBody>
              <a:bodyPr wrap="non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2048987" y="1938174"/>
                <a:ext cx="3666068" cy="1184812"/>
              </a:xfrm>
              <a:prstGeom prst="rect">
                <a:avLst/>
              </a:prstGeom>
              <a:blipFill>
                <a:blip r:embed="rId2"/>
                <a:stretch>
                  <a:fillRect b="-15979"/>
                </a:stretch>
              </a:blipFill>
            </p:spPr>
            <p:txBody>
              <a:bodyPr/>
              <a:lstStyle/>
              <a:p>
                <a:r>
                  <a:rPr lang="en-US">
                    <a:noFill/>
                  </a:rPr>
                  <a:t> </a:t>
                </a:r>
              </a:p>
            </p:txBody>
          </p:sp>
        </mc:Fallback>
      </mc:AlternateContent>
      <p:sp>
        <p:nvSpPr>
          <p:cNvPr id="4" name="Rectangle 3"/>
          <p:cNvSpPr>
            <a:spLocks noChangeArrowheads="1"/>
          </p:cNvSpPr>
          <p:nvPr/>
        </p:nvSpPr>
        <p:spPr bwMode="auto">
          <a:xfrm>
            <a:off x="67289" y="159749"/>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a:ln w="0"/>
                <a:solidFill>
                  <a:schemeClr val="accent1">
                    <a:lumMod val="75000"/>
                  </a:schemeClr>
                </a:solidFill>
                <a:latin typeface="Arial" panose="020B0604020202020204" pitchFamily="34" charset="0"/>
                <a:cs typeface="Arial" panose="020B0604020202020204" pitchFamily="34" charset="0"/>
              </a:rPr>
              <a:t>Ta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có</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thể</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làm</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như</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sau</a:t>
            </a:r>
            <a:r>
              <a:rPr lang="en-US" altLang="en-US" sz="4400" b="1" dirty="0">
                <a:ln w="0"/>
                <a:solidFill>
                  <a:schemeClr val="accent1">
                    <a:lumMod val="75000"/>
                  </a:schemeClr>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5" name="TextBox 14"/>
              <p:cNvSpPr txBox="1"/>
              <p:nvPr/>
            </p:nvSpPr>
            <p:spPr>
              <a:xfrm>
                <a:off x="6732541" y="1910858"/>
                <a:ext cx="3771866" cy="1184170"/>
              </a:xfrm>
              <a:prstGeom prst="rect">
                <a:avLst/>
              </a:prstGeom>
              <a:noFill/>
            </p:spPr>
            <p:txBody>
              <a:bodyPr wrap="non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m:t>
                        </m:r>
                      </m:den>
                    </m:f>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2 </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2</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6732541" y="1910858"/>
                <a:ext cx="3771866" cy="1184170"/>
              </a:xfrm>
              <a:prstGeom prst="rect">
                <a:avLst/>
              </a:prstGeom>
              <a:blipFill>
                <a:blip r:embed="rId3"/>
                <a:stretch>
                  <a:fillRect b="-1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302406" y="4154998"/>
                <a:ext cx="3488134" cy="1565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m:rPr>
                              <m:nor/>
                            </m:rPr>
                            <a:rPr lang="en-US" sz="5400" b="1" i="0" smtClean="0">
                              <a:solidFill>
                                <a:srgbClr val="FF0000"/>
                              </a:solidFill>
                              <a:latin typeface="Cambria Math" panose="02040503050406030204" pitchFamily="18" charset="0"/>
                              <a:cs typeface="Times New Roman" panose="02020603050405020304" pitchFamily="18" charset="0"/>
                            </a:rPr>
                            <m:t>2</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m:rPr>
                              <m:nor/>
                            </m:rPr>
                            <a:rPr lang="en-US" sz="5400" b="1" i="0" smtClean="0">
                              <a:solidFill>
                                <a:srgbClr val="FF0000"/>
                              </a:solidFill>
                              <a:latin typeface="Cambria Math" panose="020405030504060302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302406" y="4154998"/>
                <a:ext cx="3488134" cy="15656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67778" y="4154998"/>
                <a:ext cx="3274935" cy="1566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867778" y="4154998"/>
                <a:ext cx="3274935" cy="15662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397121" y="4164425"/>
                <a:ext cx="519373" cy="15568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5</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397121" y="4164425"/>
                <a:ext cx="519373" cy="15568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055565" y="4153298"/>
                <a:ext cx="2297104" cy="1569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3+2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055565" y="4153298"/>
                <a:ext cx="2297104" cy="1569660"/>
              </a:xfrm>
              <a:prstGeom prst="rect">
                <a:avLst/>
              </a:prstGeom>
              <a:blipFill>
                <a:blip r:embed="rId7"/>
                <a:stretch>
                  <a:fillRect/>
                </a:stretch>
              </a:blipFill>
            </p:spPr>
            <p:txBody>
              <a:bodyPr/>
              <a:lstStyle/>
              <a:p>
                <a:r>
                  <a:rPr lang="en-US">
                    <a:noFill/>
                  </a:rPr>
                  <a:t> </a:t>
                </a:r>
              </a:p>
            </p:txBody>
          </p:sp>
        </mc:Fallback>
      </mc:AlternateContent>
      <p:grpSp>
        <p:nvGrpSpPr>
          <p:cNvPr id="6" name="Group 5"/>
          <p:cNvGrpSpPr/>
          <p:nvPr/>
        </p:nvGrpSpPr>
        <p:grpSpPr>
          <a:xfrm>
            <a:off x="1031501" y="840628"/>
            <a:ext cx="9625306" cy="1346654"/>
            <a:chOff x="1031501" y="840628"/>
            <a:chExt cx="9625306" cy="1346654"/>
          </a:xfrm>
        </p:grpSpPr>
        <p:sp>
          <p:nvSpPr>
            <p:cNvPr id="13" name="Rectangle 1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6146"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41484" y="2937707"/>
            <a:ext cx="9625306" cy="1346654"/>
            <a:chOff x="1031501" y="840628"/>
            <a:chExt cx="9625306" cy="1346654"/>
          </a:xfrm>
        </p:grpSpPr>
        <p:sp>
          <p:nvSpPr>
            <p:cNvPr id="23" name="Rectangle 2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24"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6042524" y="1995843"/>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14740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p:cTn id="2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479</Words>
  <Application>Microsoft Office PowerPoint</Application>
  <PresentationFormat>Widescreen</PresentationFormat>
  <Paragraphs>104</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Cambria Math</vt:lpstr>
      <vt:lpstr>Calibri Light</vt:lpstr>
      <vt:lpstr>Arial</vt:lpstr>
      <vt:lpstr>Calibri</vt:lpstr>
      <vt:lpstr>Barlow Condensed ExtraBold</vt:lpstr>
      <vt:lpstr>UTM Azuki</vt:lpstr>
      <vt:lpstr>UVN Bai Sau</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KTUTS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Phep cong phan so tt</dc:title>
  <dc:subject>Toan 4</dc:subject>
  <dc:creator>KTUTS</dc:creator>
  <cp:keywords>BichHa</cp:keywords>
  <cp:lastModifiedBy>Nguyen Huu Hieu</cp:lastModifiedBy>
  <cp:revision>89</cp:revision>
  <dcterms:created xsi:type="dcterms:W3CDTF">2021-09-29T04:31:08Z</dcterms:created>
  <dcterms:modified xsi:type="dcterms:W3CDTF">2022-02-06T02:27:28Z</dcterms:modified>
  <cp:version>K35</cp:version>
</cp:coreProperties>
</file>