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12099" r:id="rId3"/>
    <p:sldId id="12124" r:id="rId4"/>
    <p:sldId id="12125" r:id="rId5"/>
    <p:sldId id="12100" r:id="rId6"/>
    <p:sldId id="12101" r:id="rId7"/>
    <p:sldId id="12127" r:id="rId8"/>
    <p:sldId id="12128" r:id="rId9"/>
    <p:sldId id="12102" r:id="rId10"/>
    <p:sldId id="12129" r:id="rId11"/>
    <p:sldId id="12130" r:id="rId12"/>
    <p:sldId id="12103" r:id="rId13"/>
    <p:sldId id="12131" r:id="rId14"/>
    <p:sldId id="12104" r:id="rId15"/>
    <p:sldId id="12108" r:id="rId16"/>
    <p:sldId id="12132" r:id="rId17"/>
    <p:sldId id="12109" r:id="rId18"/>
    <p:sldId id="12105" r:id="rId19"/>
    <p:sldId id="12133" r:id="rId20"/>
    <p:sldId id="12134" r:id="rId21"/>
    <p:sldId id="12135" r:id="rId22"/>
    <p:sldId id="12136" r:id="rId23"/>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字魂46号-喵喵体" panose="020B0604020202020204" charset="-122"/>
      <p:regular r:id="rId28"/>
    </p:embeddedFont>
    <p:embeddedFont>
      <p:font typeface="UTM Avo" panose="02040603050506020204" pitchFamily="18" charset="0"/>
      <p:regular r:id="rId29"/>
      <p:bold r:id="rId30"/>
      <p:italic r:id="rId31"/>
      <p:boldItalic r:id="rId32"/>
    </p:embeddedFont>
    <p:embeddedFont>
      <p:font typeface="UTM Colossalis" panose="02040603050506020204" pitchFamily="18" charset="0"/>
      <p:regular r:id="rId33"/>
    </p:embeddedFont>
    <p:embeddedFont>
      <p:font typeface="UTM Ericsson Capital" panose="02040603050506020204" pitchFamily="18" charset="0"/>
      <p:regular r:id="rId34"/>
    </p:embeddedFont>
    <p:embeddedFont>
      <p:font typeface="UTM French Vanilla" panose="02040603050506020204" pitchFamily="18" charset="0"/>
      <p:regular r:id="rId35"/>
    </p:embeddedFont>
    <p:embeddedFont>
      <p:font typeface="UTM Futura Extra" panose="02040603050506020204" pitchFamily="18" charset="0"/>
      <p:bold r:id="rId36"/>
    </p:embeddedFont>
    <p:embeddedFont>
      <p:font typeface="UVN Vung Tau" panose="03080702040302070203" pitchFamily="66" charset="0"/>
      <p:regular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C3FD"/>
    <a:srgbClr val="36A7FC"/>
    <a:srgbClr val="F04425"/>
    <a:srgbClr val="FFD85D"/>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95280" autoAdjust="0"/>
  </p:normalViewPr>
  <p:slideViewPr>
    <p:cSldViewPr snapToGrid="0">
      <p:cViewPr>
        <p:scale>
          <a:sx n="50" d="100"/>
          <a:sy n="50" d="100"/>
        </p:scale>
        <p:origin x="0"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1C1796-738F-403C-B61C-73290BF225CA}" type="slidenum">
              <a:rPr lang="zh-CN" altLang="en-US" smtClean="0"/>
              <a:t>2</a:t>
            </a:fld>
            <a:endParaRPr lang="zh-CN" altLang="en-US"/>
          </a:p>
        </p:txBody>
      </p:sp>
    </p:spTree>
    <p:extLst>
      <p:ext uri="{BB962C8B-B14F-4D97-AF65-F5344CB8AC3E}">
        <p14:creationId xmlns:p14="http://schemas.microsoft.com/office/powerpoint/2010/main" val="322247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3</a:t>
            </a:fld>
            <a:endParaRPr lang="zh-CN" altLang="en-US"/>
          </a:p>
        </p:txBody>
      </p:sp>
    </p:spTree>
    <p:extLst>
      <p:ext uri="{BB962C8B-B14F-4D97-AF65-F5344CB8AC3E}">
        <p14:creationId xmlns:p14="http://schemas.microsoft.com/office/powerpoint/2010/main" val="62273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22</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4736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645703" y="1125630"/>
            <a:ext cx="6080726" cy="1015663"/>
          </a:xfrm>
          <a:prstGeom prst="rect">
            <a:avLst/>
          </a:prstGeom>
        </p:spPr>
        <p:txBody>
          <a:bodyPr wrap="square">
            <a:spAutoFit/>
          </a:bodyPr>
          <a:lstStyle/>
          <a:p>
            <a:pPr algn="ctr">
              <a:spcBef>
                <a:spcPts val="600"/>
              </a:spcBef>
              <a:spcAft>
                <a:spcPts val="600"/>
              </a:spcAft>
            </a:pPr>
            <a:r>
              <a:rPr lang="en-US" sz="3000" b="1" dirty="0" err="1">
                <a:solidFill>
                  <a:srgbClr val="002060"/>
                </a:solidFill>
                <a:latin typeface="UTM Avo" panose="02040603050506020204" pitchFamily="18" charset="0"/>
              </a:rPr>
              <a:t>Vì</a:t>
            </a:r>
            <a:r>
              <a:rPr lang="vi-VN" sz="3000" b="1" dirty="0">
                <a:solidFill>
                  <a:srgbClr val="00206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9" y="1195033"/>
            <a:ext cx="5047102" cy="3296290"/>
          </a:xfrm>
          <a:prstGeom prst="rect">
            <a:avLst/>
          </a:prstGeom>
          <a:ln>
            <a:noFill/>
          </a:ln>
          <a:effectLst>
            <a:softEdge rad="112500"/>
          </a:effectLst>
        </p:spPr>
      </p:pic>
      <p:sp>
        <p:nvSpPr>
          <p:cNvPr id="34" name="Rectangle 33"/>
          <p:cNvSpPr/>
          <p:nvPr/>
        </p:nvSpPr>
        <p:spPr>
          <a:xfrm>
            <a:off x="2621279" y="291245"/>
            <a:ext cx="8813767"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645703" y="2303151"/>
            <a:ext cx="6080726" cy="2292935"/>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loại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cây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gần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gũi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quen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thuộc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được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trồng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trên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các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sân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nở</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vào</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mùa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a:t>
            </a:r>
          </a:p>
        </p:txBody>
      </p:sp>
      <p:sp>
        <p:nvSpPr>
          <p:cNvPr id="6" name="Rectangle 5"/>
          <p:cNvSpPr/>
          <p:nvPr/>
        </p:nvSpPr>
        <p:spPr>
          <a:xfrm>
            <a:off x="530979" y="4700850"/>
            <a:ext cx="11195450" cy="1492716"/>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Thấy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màu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nghĩ</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đến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những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ngày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hè</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gắn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niệm</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nhiều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về</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endParaRPr lang="en-US" sz="2600" dirty="0"/>
          </a:p>
        </p:txBody>
      </p:sp>
      <p:sp>
        <p:nvSpPr>
          <p:cNvPr id="39" name="Rectangle 38"/>
          <p:cNvSpPr/>
          <p:nvPr/>
        </p:nvSpPr>
        <p:spPr>
          <a:xfrm>
            <a:off x="5791782" y="1117000"/>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2877711"/>
          </a:xfrm>
          <a:prstGeom prst="rect">
            <a:avLst/>
          </a:prstGeom>
        </p:spPr>
        <p:txBody>
          <a:bodyPr wrap="square">
            <a:spAutoFit/>
          </a:bodyPr>
          <a:lstStyle/>
          <a:p>
            <a:pPr algn="ctr"/>
            <a:r>
              <a:rPr lang="vi-VN" sz="3600" b="1" dirty="0">
                <a:solidFill>
                  <a:srgbClr val="FF0000"/>
                </a:solidFill>
                <a:latin typeface="UTM Avo" panose="02040603050506020204" pitchFamily="18" charset="0"/>
              </a:rPr>
              <a:t>Hoa học trò​</a:t>
            </a:r>
            <a:endParaRPr lang="en-US" sz="3600" b="1" dirty="0">
              <a:solidFill>
                <a:srgbClr val="FF0000"/>
              </a:solidFill>
              <a:latin typeface="UTM Avo" panose="02040603050506020204" pitchFamily="18" charset="0"/>
            </a:endParaRPr>
          </a:p>
          <a:p>
            <a:pPr algn="just">
              <a:spcBef>
                <a:spcPts val="600"/>
              </a:spcBef>
              <a:spcAft>
                <a:spcPts val="600"/>
              </a:spcAft>
            </a:pP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7021" y="2523232"/>
            <a:ext cx="4477008" cy="44770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251" y="4847064"/>
            <a:ext cx="628355" cy="52940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3144565"/>
            <a:ext cx="1597430" cy="134586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5329010"/>
            <a:ext cx="1086069" cy="915035"/>
          </a:xfrm>
          <a:prstGeom prst="rect">
            <a:avLst/>
          </a:prstGeom>
          <a:effectLst>
            <a:outerShdw blurRad="50800" dist="38100" dir="2700000" algn="tl" rotWithShape="0">
              <a:prstClr val="black">
                <a:alpha val="40000"/>
              </a:prstClr>
            </a:outerShdw>
          </a:effectLst>
        </p:spPr>
      </p:pic>
      <p:sp>
        <p:nvSpPr>
          <p:cNvPr id="3" name="Rectangle 2"/>
          <p:cNvSpPr/>
          <p:nvPr/>
        </p:nvSpPr>
        <p:spPr>
          <a:xfrm>
            <a:off x="6581432" y="4217106"/>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9" name="Rectangle 8"/>
          <p:cNvSpPr/>
          <p:nvPr/>
        </p:nvSpPr>
        <p:spPr>
          <a:xfrm>
            <a:off x="6692325" y="4201717"/>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93676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538479" y="464074"/>
            <a:ext cx="5690055" cy="5981700"/>
          </a:xfrm>
          <a:prstGeom prst="rect">
            <a:avLst/>
          </a:prstGeom>
          <a:ln>
            <a:noFill/>
          </a:ln>
          <a:effectLst>
            <a:softEdge rad="112500"/>
          </a:effectLst>
        </p:spPr>
      </p:pic>
      <p:sp>
        <p:nvSpPr>
          <p:cNvPr id="22" name="Rectangle 21"/>
          <p:cNvSpPr/>
          <p:nvPr/>
        </p:nvSpPr>
        <p:spPr>
          <a:xfrm>
            <a:off x="6484209" y="576379"/>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23" name="Rectangle 22"/>
          <p:cNvSpPr/>
          <p:nvPr/>
        </p:nvSpPr>
        <p:spPr>
          <a:xfrm>
            <a:off x="6424223" y="1759067"/>
            <a:ext cx="5264943" cy="4524315"/>
          </a:xfrm>
          <a:prstGeom prst="rect">
            <a:avLst/>
          </a:prstGeom>
        </p:spPr>
        <p:txBody>
          <a:bodyPr wrap="square">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ả một loạt, cả một vùng, cả một góc trời đỏ rực. </a:t>
            </a:r>
            <a:endParaRPr lang="en-US" sz="3200" dirty="0">
              <a:solidFill>
                <a:srgbClr val="002060"/>
              </a:solidFill>
              <a:latin typeface="UTM Avo" panose="02040603050506020204" pitchFamily="18" charset="0"/>
            </a:endParaRPr>
          </a:p>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hỉ nghĩ đến cây, đến hàng, đến những tán hoa lớn</a:t>
            </a:r>
            <a:r>
              <a:rPr lang="en-US" sz="3200" dirty="0">
                <a:solidFill>
                  <a:srgbClr val="002060"/>
                </a:solidFill>
                <a:latin typeface="UTM Avo" panose="02040603050506020204" pitchFamily="18" charset="0"/>
              </a:rPr>
              <a:t>.</a:t>
            </a:r>
          </a:p>
          <a:p>
            <a:pPr algn="just"/>
            <a:r>
              <a:rPr lang="en-US" sz="3200" dirty="0">
                <a:solidFill>
                  <a:srgbClr val="002060"/>
                </a:solidFill>
                <a:latin typeface="UTM Avo" panose="02040603050506020204" pitchFamily="18" charset="0"/>
              </a:rPr>
              <a:t>+ X</a:t>
            </a:r>
            <a:r>
              <a:rPr lang="vi-VN" sz="3200" dirty="0">
                <a:solidFill>
                  <a:srgbClr val="002060"/>
                </a:solidFill>
                <a:latin typeface="UTM Avo" panose="02040603050506020204" pitchFamily="18" charset="0"/>
              </a:rPr>
              <a:t>òe ra như muôn ngàn con bướm thắm đậu khít nhau.</a:t>
            </a:r>
          </a:p>
        </p:txBody>
      </p:sp>
      <p:sp>
        <p:nvSpPr>
          <p:cNvPr id="24" name="Rectangle 23"/>
          <p:cNvSpPr/>
          <p:nvPr/>
        </p:nvSpPr>
        <p:spPr>
          <a:xfrm>
            <a:off x="6661845" y="4709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769609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629920"/>
            <a:ext cx="3302000" cy="24765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91" y="3106421"/>
            <a:ext cx="4791453" cy="3191183"/>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343" y="3106420"/>
            <a:ext cx="4254910" cy="3191183"/>
          </a:xfrm>
          <a:prstGeom prst="rect">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884" y="629920"/>
            <a:ext cx="3244875" cy="2433656"/>
          </a:xfrm>
          <a:prstGeom prst="rect">
            <a:avLst/>
          </a:prstGeom>
          <a:ln>
            <a:noFill/>
          </a:ln>
          <a:effectLst>
            <a:softEdge rad="112500"/>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043" y="629920"/>
            <a:ext cx="3141758" cy="2433656"/>
          </a:xfrm>
          <a:prstGeom prst="rect">
            <a:avLst/>
          </a:prstGeom>
          <a:ln>
            <a:noFill/>
          </a:ln>
          <a:effectLst>
            <a:softEdge rad="112500"/>
          </a:effectLst>
        </p:spPr>
      </p:pic>
    </p:spTree>
    <p:extLst>
      <p:ext uri="{BB962C8B-B14F-4D97-AF65-F5344CB8AC3E}">
        <p14:creationId xmlns:p14="http://schemas.microsoft.com/office/powerpoint/2010/main" val="2111329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348233"/>
            <a:ext cx="11246176" cy="2246769"/>
          </a:xfrm>
          <a:prstGeom prst="rect">
            <a:avLst/>
          </a:prstGeom>
        </p:spPr>
        <p:txBody>
          <a:bodyPr wrap="square">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p:txBody>
      </p:sp>
      <p:sp>
        <p:nvSpPr>
          <p:cNvPr id="4" name="Rectangle 3"/>
          <p:cNvSpPr/>
          <p:nvPr/>
        </p:nvSpPr>
        <p:spPr>
          <a:xfrm>
            <a:off x="1141613" y="2831509"/>
            <a:ext cx="4541520" cy="1754326"/>
          </a:xfrm>
          <a:prstGeom prst="rect">
            <a:avLst/>
          </a:prstGeom>
        </p:spPr>
        <p:txBody>
          <a:bodyPr wrap="square">
            <a:spAutoFit/>
          </a:bodyPr>
          <a:lstStyle/>
          <a:p>
            <a:pPr algn="ctr"/>
            <a:r>
              <a:rPr lang="vi-VN" altLang="en-US" sz="3600" b="1" dirty="0">
                <a:solidFill>
                  <a:srgbClr val="002060"/>
                </a:solidFill>
                <a:latin typeface="UTM Avo" panose="02040603050506020204" pitchFamily="18" charset="0"/>
              </a:rPr>
              <a:t>Màu hoa phượng đổi như thế nào theo thời gian?</a:t>
            </a:r>
            <a:endParaRPr lang="en-US" altLang="en-US" sz="3600" b="1" dirty="0">
              <a:solidFill>
                <a:srgbClr val="002060"/>
              </a:solidFill>
              <a:latin typeface="UTM Avo" panose="02040603050506020204" pitchFamily="18" charset="0"/>
            </a:endParaRPr>
          </a:p>
        </p:txBody>
      </p:sp>
      <p:sp>
        <p:nvSpPr>
          <p:cNvPr id="6" name="Rectangle 5"/>
          <p:cNvSpPr/>
          <p:nvPr/>
        </p:nvSpPr>
        <p:spPr>
          <a:xfrm>
            <a:off x="583402" y="28315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841" y="1961406"/>
            <a:ext cx="5038676" cy="50386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95" y="4015723"/>
            <a:ext cx="4447356" cy="2677308"/>
          </a:xfrm>
          <a:prstGeom prst="rect">
            <a:avLst/>
          </a:prstGeom>
        </p:spPr>
      </p:pic>
    </p:spTree>
    <p:extLst>
      <p:ext uri="{BB962C8B-B14F-4D97-AF65-F5344CB8AC3E}">
        <p14:creationId xmlns:p14="http://schemas.microsoft.com/office/powerpoint/2010/main" val="33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430496" y="321841"/>
            <a:ext cx="9804399" cy="523220"/>
          </a:xfrm>
          <a:prstGeom prst="rect">
            <a:avLst/>
          </a:prstGeom>
        </p:spPr>
        <p:txBody>
          <a:bodyPr wrap="square">
            <a:spAutoFit/>
          </a:bodyPr>
          <a:lstStyle/>
          <a:p>
            <a:pPr algn="ctr"/>
            <a:r>
              <a:rPr lang="vi-VN" altLang="en-US" sz="2800" b="1" dirty="0">
                <a:solidFill>
                  <a:srgbClr val="002060"/>
                </a:solidFill>
                <a:latin typeface="UTM Avo" panose="02040603050506020204" pitchFamily="18" charset="0"/>
              </a:rPr>
              <a:t>Màu hoa phượng đổi như thế nào theo thời gian?</a:t>
            </a:r>
            <a:endParaRPr lang="en-US" altLang="en-US" sz="2800" b="1" dirty="0">
              <a:solidFill>
                <a:srgbClr val="002060"/>
              </a:solidFill>
              <a:latin typeface="UTM Avo" panose="02040603050506020204" pitchFamily="18" charset="0"/>
            </a:endParaRPr>
          </a:p>
        </p:txBody>
      </p:sp>
      <p:sp>
        <p:nvSpPr>
          <p:cNvPr id="17" name="Rectangle 16"/>
          <p:cNvSpPr/>
          <p:nvPr/>
        </p:nvSpPr>
        <p:spPr>
          <a:xfrm>
            <a:off x="977578" y="396087"/>
            <a:ext cx="717078"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493841236"/>
              </p:ext>
            </p:extLst>
          </p:nvPr>
        </p:nvGraphicFramePr>
        <p:xfrm>
          <a:off x="629920" y="1207346"/>
          <a:ext cx="10962640" cy="5203614"/>
        </p:xfrm>
        <a:graphic>
          <a:graphicData uri="http://schemas.openxmlformats.org/drawingml/2006/table">
            <a:tbl>
              <a:tblPr firstRow="1" bandRow="1">
                <a:tableStyleId>{5940675A-B579-460E-94D1-54222C63F5DA}</a:tableStyleId>
              </a:tblPr>
              <a:tblGrid>
                <a:gridCol w="3698240">
                  <a:extLst>
                    <a:ext uri="{9D8B030D-6E8A-4147-A177-3AD203B41FA5}">
                      <a16:colId xmlns:a16="http://schemas.microsoft.com/office/drawing/2014/main" val="1464044364"/>
                    </a:ext>
                  </a:extLst>
                </a:gridCol>
                <a:gridCol w="1168400">
                  <a:extLst>
                    <a:ext uri="{9D8B030D-6E8A-4147-A177-3AD203B41FA5}">
                      <a16:colId xmlns:a16="http://schemas.microsoft.com/office/drawing/2014/main" val="3306049307"/>
                    </a:ext>
                  </a:extLst>
                </a:gridCol>
                <a:gridCol w="1091560">
                  <a:extLst>
                    <a:ext uri="{9D8B030D-6E8A-4147-A177-3AD203B41FA5}">
                      <a16:colId xmlns:a16="http://schemas.microsoft.com/office/drawing/2014/main" val="3949743075"/>
                    </a:ext>
                  </a:extLst>
                </a:gridCol>
                <a:gridCol w="5004440">
                  <a:extLst>
                    <a:ext uri="{9D8B030D-6E8A-4147-A177-3AD203B41FA5}">
                      <a16:colId xmlns:a16="http://schemas.microsoft.com/office/drawing/2014/main" val="262949404"/>
                    </a:ext>
                  </a:extLst>
                </a:gridCol>
              </a:tblGrid>
              <a:tr h="1220319">
                <a:tc>
                  <a:txBody>
                    <a:bodyPr/>
                    <a:lstStyle/>
                    <a:p>
                      <a:pPr algn="just"/>
                      <a:r>
                        <a:rPr lang="vi-VN" sz="2800" dirty="0">
                          <a:solidFill>
                            <a:srgbClr val="002060"/>
                          </a:solidFill>
                          <a:latin typeface="UTM Avo" panose="02040603050506020204" pitchFamily="18" charset="0"/>
                        </a:rPr>
                        <a:t>Bình minh của hoa phượng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càng tươi dịu</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2800" dirty="0" err="1">
                          <a:solidFill>
                            <a:srgbClr val="002060"/>
                          </a:solidFill>
                          <a:latin typeface="UTM Avo" panose="02040603050506020204" pitchFamily="18" charset="0"/>
                        </a:rPr>
                        <a:t>Khi</a:t>
                      </a:r>
                      <a:r>
                        <a:rPr lang="vi-VN" sz="2800" dirty="0">
                          <a:solidFill>
                            <a:srgbClr val="002060"/>
                          </a:solidFill>
                          <a:latin typeface="UTM Avo" panose="02040603050506020204" pitchFamily="18" charset="0"/>
                        </a:rPr>
                        <a:t> có mưa</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số hoa tăng lên, màu cũng đậm dần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2800" dirty="0">
                          <a:solidFill>
                            <a:srgbClr val="002060"/>
                          </a:solidFill>
                          <a:latin typeface="UTM Avo" panose="02040603050506020204" pitchFamily="18" charset="0"/>
                        </a:rPr>
                        <a:t>Ngày xuân dần hết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hòa nhịp với mặt trời chói lọi, màu phượng rực lên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2800" dirty="0" err="1">
                          <a:solidFill>
                            <a:srgbClr val="002060"/>
                          </a:solidFill>
                          <a:latin typeface="UTM Avo" panose="02040603050506020204" pitchFamily="18" charset="0"/>
                        </a:rPr>
                        <a:t>Mùa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hè</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đến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màu đỏ còn non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6129864" y="0"/>
            <a:ext cx="6062136" cy="47752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2082800"/>
            <a:ext cx="6062136" cy="4775200"/>
          </a:xfrm>
          <a:prstGeom prst="rect">
            <a:avLst/>
          </a:prstGeom>
        </p:spPr>
      </p:pic>
      <p:sp>
        <p:nvSpPr>
          <p:cNvPr id="2" name="Rectangle 1"/>
          <p:cNvSpPr/>
          <p:nvPr/>
        </p:nvSpPr>
        <p:spPr>
          <a:xfrm>
            <a:off x="2621280" y="2820497"/>
            <a:ext cx="7609840" cy="1938992"/>
          </a:xfrm>
          <a:prstGeom prst="rect">
            <a:avLst/>
          </a:prstGeom>
        </p:spPr>
        <p:txBody>
          <a:bodyPr wrap="square">
            <a:spAutoFit/>
          </a:bodyPr>
          <a:lstStyle/>
          <a:p>
            <a:pPr algn="just" eaLnBrk="0" hangingPunct="0">
              <a:spcBef>
                <a:spcPct val="50000"/>
              </a:spcBef>
            </a:pPr>
            <a:r>
              <a:rPr lang="en-US" altLang="en-US" sz="4000" b="1" dirty="0">
                <a:solidFill>
                  <a:srgbClr val="00B050"/>
                </a:solidFill>
                <a:latin typeface="UTM Avo" panose="02040603050506020204" pitchFamily="18" charset="0"/>
              </a:rPr>
              <a:t>	Ca </a:t>
            </a:r>
            <a:r>
              <a:rPr lang="en-US" altLang="en-US" sz="4000" b="1" dirty="0" err="1">
                <a:solidFill>
                  <a:srgbClr val="00B050"/>
                </a:solidFill>
                <a:latin typeface="UTM Avo" panose="02040603050506020204" pitchFamily="18" charset="0"/>
              </a:rPr>
              <a:t>ngợi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vẻ</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đẹp</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độc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đáo</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của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phượng</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vĩ</a:t>
            </a:r>
            <a:r>
              <a:rPr lang="en-US" altLang="en-US" sz="4000" b="1" dirty="0">
                <a:solidFill>
                  <a:srgbClr val="00B050"/>
                </a:solidFill>
                <a:latin typeface="UTM Avo" panose="02040603050506020204" pitchFamily="18" charset="0"/>
              </a:rPr>
              <a:t> - </a:t>
            </a:r>
            <a:r>
              <a:rPr lang="en-US" altLang="en-US" sz="4000" b="1" dirty="0" err="1">
                <a:solidFill>
                  <a:srgbClr val="00B050"/>
                </a:solidFill>
                <a:latin typeface="UTM Avo" panose="02040603050506020204" pitchFamily="18" charset="0"/>
              </a:rPr>
              <a:t>một</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loại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gắn</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với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học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trò</a:t>
            </a:r>
            <a:r>
              <a:rPr lang="en-US" altLang="en-US" sz="4000" b="1" dirty="0">
                <a:solidFill>
                  <a:srgbClr val="00B050"/>
                </a:solidFill>
                <a:latin typeface="UTM Avo" panose="02040603050506020204" pitchFamily="18" charset="0"/>
              </a:rPr>
              <a:t>. </a:t>
            </a:r>
          </a:p>
        </p:txBody>
      </p:sp>
      <p:sp>
        <p:nvSpPr>
          <p:cNvPr id="22" name="TextBox 21"/>
          <p:cNvSpPr txBox="1"/>
          <p:nvPr/>
        </p:nvSpPr>
        <p:spPr>
          <a:xfrm>
            <a:off x="1167660" y="1297970"/>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2" name="Rectangle 1"/>
          <p:cNvSpPr/>
          <p:nvPr/>
        </p:nvSpPr>
        <p:spPr>
          <a:xfrm>
            <a:off x="1184197" y="1933263"/>
            <a:ext cx="9727521" cy="3139321"/>
          </a:xfrm>
          <a:prstGeom prst="rect">
            <a:avLst/>
          </a:prstGeom>
        </p:spPr>
        <p:txBody>
          <a:bodyPr wrap="square">
            <a:spAutoFit/>
          </a:bodyPr>
          <a:lstStyle/>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Cây</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gì</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mọc</a:t>
            </a:r>
            <a:r>
              <a:rPr lang="en-US" sz="3600" dirty="0">
                <a:solidFill>
                  <a:srgbClr val="002060"/>
                </a:solidFill>
                <a:latin typeface="UTM Avo" panose="02040603050506020204" pitchFamily="18" charset="0"/>
                <a:cs typeface="Arial" panose="020B0604020202020204" pitchFamily="34" charset="0"/>
              </a:rPr>
              <a:t> ở </a:t>
            </a:r>
            <a:r>
              <a:rPr lang="en-US" sz="3600" dirty="0" err="1">
                <a:solidFill>
                  <a:srgbClr val="002060"/>
                </a:solidFill>
                <a:latin typeface="UTM Avo" panose="02040603050506020204" pitchFamily="18" charset="0"/>
                <a:cs typeface="Arial" panose="020B0604020202020204" pitchFamily="34" charset="0"/>
              </a:rPr>
              <a:t>sân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trường</a:t>
            </a:r>
            <a:r>
              <a:rPr lang="en-US" sz="3600" dirty="0">
                <a:solidFill>
                  <a:srgbClr val="002060"/>
                </a:solidFill>
                <a:latin typeface="UTM Avo" panose="02040603050506020204" pitchFamily="18" charset="0"/>
                <a:cs typeface="Arial" panose="020B0604020202020204" pitchFamily="34" charset="0"/>
              </a:rPr>
              <a:t>?</a:t>
            </a: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Cùng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em</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năm</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tháng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thân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thương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bạn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bè</a:t>
            </a:r>
            <a:endParaRPr lang="en-US" sz="3600" dirty="0">
              <a:solidFill>
                <a:srgbClr val="002060"/>
              </a:solidFill>
              <a:latin typeface="UTM Avo" panose="02040603050506020204" pitchFamily="18" charset="0"/>
              <a:cs typeface="Arial" panose="020B0604020202020204" pitchFamily="34" charset="0"/>
            </a:endParaRP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Nấp</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trong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tán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lá</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tiếng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ve</a:t>
            </a:r>
            <a:endParaRPr lang="en-US" sz="3600" dirty="0">
              <a:solidFill>
                <a:srgbClr val="002060"/>
              </a:solidFill>
              <a:latin typeface="UTM Avo" panose="02040603050506020204" pitchFamily="18" charset="0"/>
              <a:cs typeface="Arial" panose="020B0604020202020204" pitchFamily="34" charset="0"/>
            </a:endParaRP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Sắc</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hoa</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đỏ</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rực</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gọi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hè</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đến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mau</a:t>
            </a:r>
            <a:r>
              <a:rPr lang="en-US" sz="3600" dirty="0">
                <a:solidFill>
                  <a:srgbClr val="002060"/>
                </a:solidFill>
                <a:latin typeface="UTM Avo" panose="02040603050506020204" pitchFamily="18" charset="0"/>
                <a:cs typeface="Arial" panose="020B0604020202020204" pitchFamily="34" charset="0"/>
              </a:rPr>
              <a:t>.</a:t>
            </a:r>
          </a:p>
        </p:txBody>
      </p:sp>
      <p:sp>
        <p:nvSpPr>
          <p:cNvPr id="26" name="TextBox 25"/>
          <p:cNvSpPr txBox="1"/>
          <p:nvPr/>
        </p:nvSpPr>
        <p:spPr>
          <a:xfrm>
            <a:off x="1602305" y="670338"/>
            <a:ext cx="9541163" cy="1107996"/>
          </a:xfrm>
          <a:prstGeom prst="rect">
            <a:avLst/>
          </a:prstGeom>
          <a:noFill/>
        </p:spPr>
        <p:txBody>
          <a:bodyPr wrap="square" rtlCol="0">
            <a:spAutoFit/>
          </a:bodyPr>
          <a:lstStyle/>
          <a:p>
            <a:r>
              <a:rPr lang="en-US" sz="6600" b="1" dirty="0">
                <a:solidFill>
                  <a:srgbClr val="F04425"/>
                </a:solidFill>
                <a:effectLst>
                  <a:outerShdw blurRad="38100" dist="38100" dir="2700000" algn="tl">
                    <a:srgbClr val="000000">
                      <a:alpha val="43137"/>
                    </a:srgbClr>
                  </a:outerShdw>
                </a:effectLst>
                <a:latin typeface="UTM Futura Extra" panose="02040603050506020204" pitchFamily="18" charset="0"/>
              </a:rPr>
              <a:t>ĐỐ VUI CÓ THƯỞNG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776" y="889889"/>
            <a:ext cx="6349112" cy="6349112"/>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1" y="4852278"/>
            <a:ext cx="12858751" cy="2077660"/>
          </a:xfrm>
          <a:prstGeom prst="rect">
            <a:avLst/>
          </a:prstGeom>
        </p:spPr>
      </p:pic>
      <p:sp>
        <p:nvSpPr>
          <p:cNvPr id="39" name="Rectangle 38"/>
          <p:cNvSpPr/>
          <p:nvPr/>
        </p:nvSpPr>
        <p:spPr>
          <a:xfrm>
            <a:off x="509508" y="4377606"/>
            <a:ext cx="5858996" cy="830997"/>
          </a:xfrm>
          <a:prstGeom prst="rect">
            <a:avLst/>
          </a:prstGeom>
        </p:spPr>
        <p:txBody>
          <a:bodyPr wrap="square">
            <a:spAutoFit/>
          </a:bodyPr>
          <a:lstStyle/>
          <a:p>
            <a:pPr algn="ctr">
              <a:spcBef>
                <a:spcPct val="50000"/>
              </a:spcBef>
            </a:pPr>
            <a:r>
              <a:rPr lang="en-US" sz="4800" b="1" dirty="0" err="1">
                <a:solidFill>
                  <a:schemeClr val="accent5">
                    <a:lumMod val="75000"/>
                  </a:schemeClr>
                </a:solidFill>
                <a:latin typeface="UTM Avo" panose="02040603050506020204" pitchFamily="18" charset="0"/>
                <a:cs typeface="Arial" panose="020B0604020202020204" pitchFamily="34" charset="0"/>
              </a:rPr>
              <a:t>Cây</a:t>
            </a:r>
            <a:r>
              <a:rPr lang="en-US" sz="4800" b="1" dirty="0">
                <a:solidFill>
                  <a:schemeClr val="accent5">
                    <a:lumMod val="75000"/>
                  </a:schemeClr>
                </a:solidFill>
                <a:latin typeface="UTM Avo" panose="02040603050506020204" pitchFamily="18" charset="0"/>
                <a:cs typeface="Arial" panose="020B0604020202020204" pitchFamily="34" charset="0"/>
              </a:rPr>
              <a:t> </a:t>
            </a:r>
            <a:r>
              <a:rPr lang="en-US" sz="4800" b="1" dirty="0" err="1">
                <a:solidFill>
                  <a:schemeClr val="accent5">
                    <a:lumMod val="75000"/>
                  </a:schemeClr>
                </a:solidFill>
                <a:latin typeface="UTM Avo" panose="02040603050506020204" pitchFamily="18" charset="0"/>
                <a:cs typeface="Arial" panose="020B0604020202020204" pitchFamily="34" charset="0"/>
              </a:rPr>
              <a:t>phượng</a:t>
            </a:r>
            <a:r>
              <a:rPr lang="en-US" sz="4800" b="1" dirty="0">
                <a:solidFill>
                  <a:schemeClr val="accent5">
                    <a:lumMod val="75000"/>
                  </a:schemeClr>
                </a:solidFill>
                <a:latin typeface="UTM Avo" panose="02040603050506020204" pitchFamily="18" charset="0"/>
                <a:cs typeface="Arial" panose="020B0604020202020204" pitchFamily="34" charset="0"/>
              </a:rPr>
              <a:t> </a:t>
            </a:r>
            <a:r>
              <a:rPr lang="en-US" sz="4800" b="1" dirty="0" err="1">
                <a:solidFill>
                  <a:schemeClr val="accent5">
                    <a:lumMod val="75000"/>
                  </a:schemeClr>
                </a:solidFill>
                <a:latin typeface="UTM Avo" panose="02040603050506020204" pitchFamily="18" charset="0"/>
                <a:cs typeface="Arial" panose="020B0604020202020204" pitchFamily="34" charset="0"/>
              </a:rPr>
              <a:t>vĩ</a:t>
            </a:r>
            <a:endParaRPr lang="en-US" sz="4800" b="1" dirty="0">
              <a:solidFill>
                <a:schemeClr val="accent5">
                  <a:lumMod val="75000"/>
                </a:schemeClr>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9466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0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4" presetID="2" presetClass="entr" presetSubtype="8"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1000" fill="hold"/>
                                        <p:tgtEl>
                                          <p:spTgt spid="39"/>
                                        </p:tgtEl>
                                        <p:attrNameLst>
                                          <p:attrName>ppt_x</p:attrName>
                                        </p:attrNameLst>
                                      </p:cBhvr>
                                      <p:tavLst>
                                        <p:tav tm="0">
                                          <p:val>
                                            <p:strVal val="0-#ppt_w/2"/>
                                          </p:val>
                                        </p:tav>
                                        <p:tav tm="100000">
                                          <p:val>
                                            <p:strVal val="#ppt_x"/>
                                          </p:val>
                                        </p:tav>
                                      </p:tavLst>
                                    </p:anim>
                                    <p:anim calcmode="lin" valueType="num">
                                      <p:cBhvr additive="base">
                                        <p:cTn id="27"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099923" y="468615"/>
            <a:ext cx="983223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GIỌNG ĐỌC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736" y="2130780"/>
            <a:ext cx="3883129" cy="4412259"/>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
        <p:nvSpPr>
          <p:cNvPr id="14" name="Rectangle 13"/>
          <p:cNvSpPr/>
          <p:nvPr/>
        </p:nvSpPr>
        <p:spPr>
          <a:xfrm>
            <a:off x="1076247" y="1966850"/>
            <a:ext cx="6318489" cy="3016210"/>
          </a:xfrm>
          <a:prstGeom prst="rect">
            <a:avLst/>
          </a:prstGeom>
        </p:spPr>
        <p:txBody>
          <a:bodyPr wrap="square">
            <a:spAutoFit/>
          </a:bodyPr>
          <a:lstStyle/>
          <a:p>
            <a:pPr algn="just">
              <a:spcBef>
                <a:spcPts val="600"/>
              </a:spcBef>
              <a:spcAft>
                <a:spcPts val="600"/>
              </a:spcAft>
            </a:pP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Giọng</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đọc</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nhẹ</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nhàng</a:t>
            </a:r>
            <a:endParaRPr lang="en-US" altLang="en-US" sz="3600" b="1" dirty="0">
              <a:solidFill>
                <a:srgbClr val="002060"/>
              </a:solidFill>
              <a:latin typeface="UTM Avo" panose="02040603050506020204" pitchFamily="18" charset="0"/>
            </a:endParaRPr>
          </a:p>
          <a:p>
            <a:pPr algn="just">
              <a:spcBef>
                <a:spcPts val="600"/>
              </a:spcBef>
              <a:spcAft>
                <a:spcPts val="600"/>
              </a:spcAft>
            </a:pP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Nhấn</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giọng</a:t>
            </a:r>
            <a:r>
              <a:rPr lang="en-US" altLang="en-US" sz="3600" b="1" dirty="0">
                <a:solidFill>
                  <a:srgbClr val="002060"/>
                </a:solidFill>
                <a:latin typeface="UTM Avo" panose="02040603050506020204" pitchFamily="18" charset="0"/>
              </a:rPr>
              <a:t> </a:t>
            </a:r>
            <a:r>
              <a:rPr lang="en-US" altLang="en-US" sz="3600" dirty="0">
                <a:solidFill>
                  <a:srgbClr val="002060"/>
                </a:solidFill>
                <a:latin typeface="UTM Avo" panose="02040603050506020204" pitchFamily="18" charset="0"/>
              </a:rPr>
              <a:t>ở </a:t>
            </a:r>
            <a:r>
              <a:rPr lang="en-US" altLang="en-US" sz="3600" dirty="0" err="1">
                <a:solidFill>
                  <a:srgbClr val="002060"/>
                </a:solidFill>
                <a:latin typeface="UTM Avo" panose="02040603050506020204" pitchFamily="18" charset="0"/>
              </a:rPr>
              <a:t>các</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từ</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ngữ</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gợi</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tả</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vẻ</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đẹp</a:t>
            </a:r>
            <a:r>
              <a:rPr lang="en-US" altLang="en-US" sz="3600" b="1"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của</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cây</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phượng</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và</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thể</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hiện</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cảm</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xúc</a:t>
            </a:r>
            <a:r>
              <a:rPr lang="en-US" altLang="en-US" sz="3600" b="1"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của</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cậu</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học</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trò</a:t>
            </a:r>
            <a:r>
              <a:rPr lang="en-US" altLang="en-US" sz="3600"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102620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một đóa, không phải vài cành; phượng đây là </a:t>
            </a:r>
            <a:r>
              <a:rPr lang="vi-VN" sz="3200" b="1" dirty="0">
                <a:solidFill>
                  <a:srgbClr val="002060"/>
                </a:solidFill>
                <a:latin typeface="UTM Avo" panose="02040603050506020204" pitchFamily="18" charset="0"/>
              </a:rPr>
              <a:t>cả một loạt</a:t>
            </a:r>
            <a:r>
              <a:rPr lang="vi-VN"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cả một vùng, cả một góc trời đỏ rực</a:t>
            </a:r>
            <a:r>
              <a:rPr lang="vi-VN" sz="3200" dirty="0">
                <a:solidFill>
                  <a:srgbClr val="002060"/>
                </a:solidFill>
                <a:latin typeface="UTM Avo" panose="02040603050506020204" pitchFamily="18" charset="0"/>
              </a:rPr>
              <a:t>. Mỗi hoa chỉ là một phần tử của xã hội thắm tươi; người ta quên đóa hoa, chỉ nghĩ </a:t>
            </a:r>
            <a:r>
              <a:rPr lang="vi-VN" sz="3200" b="1" dirty="0">
                <a:solidFill>
                  <a:srgbClr val="002060"/>
                </a:solidFill>
                <a:latin typeface="UTM Avo" panose="02040603050506020204" pitchFamily="18" charset="0"/>
              </a:rPr>
              <a:t>đến cây, đến hàng,</a:t>
            </a:r>
            <a:r>
              <a:rPr lang="vi-VN" sz="3200" dirty="0">
                <a:solidFill>
                  <a:srgbClr val="002060"/>
                </a:solidFill>
                <a:latin typeface="UTM Avo" panose="02040603050506020204" pitchFamily="18" charset="0"/>
              </a:rPr>
              <a:t> đến </a:t>
            </a:r>
            <a:r>
              <a:rPr lang="vi-VN" sz="3200" b="1" dirty="0">
                <a:solidFill>
                  <a:srgbClr val="002060"/>
                </a:solidFill>
                <a:latin typeface="UTM Avo" panose="02040603050506020204" pitchFamily="18" charset="0"/>
              </a:rPr>
              <a:t>những tán hoa lớn </a:t>
            </a:r>
            <a:r>
              <a:rPr lang="vi-VN" sz="3200" dirty="0">
                <a:solidFill>
                  <a:srgbClr val="002060"/>
                </a:solidFill>
                <a:latin typeface="UTM Avo" panose="02040603050506020204" pitchFamily="18" charset="0"/>
              </a:rPr>
              <a:t>xòe ra như </a:t>
            </a:r>
            <a:r>
              <a:rPr lang="vi-VN" sz="3200" b="1" dirty="0">
                <a:solidFill>
                  <a:srgbClr val="002060"/>
                </a:solidFill>
                <a:latin typeface="UTM Avo" panose="02040603050506020204" pitchFamily="18" charset="0"/>
              </a:rPr>
              <a:t>muôn ngàn con bướm thắm </a:t>
            </a:r>
            <a:r>
              <a:rPr lang="vi-VN" sz="3200" dirty="0">
                <a:solidFill>
                  <a:srgbClr val="002060"/>
                </a:solidFill>
                <a:latin typeface="UTM Avo" panose="02040603050506020204" pitchFamily="18" charset="0"/>
              </a:rPr>
              <a:t>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024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985521" y="2310029"/>
            <a:ext cx="6685280" cy="3046988"/>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3" y="-2574"/>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3905169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6" name="Rectangle 5"/>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7" name="Rectangle 6"/>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spTree>
    <p:extLst>
      <p:ext uri="{BB962C8B-B14F-4D97-AF65-F5344CB8AC3E}">
        <p14:creationId xmlns:p14="http://schemas.microsoft.com/office/powerpoint/2010/main" val="28355028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
        <p:nvSpPr>
          <p:cNvPr id="19" name="Rectangle 18"/>
          <p:cNvSpPr/>
          <p:nvPr/>
        </p:nvSpPr>
        <p:spPr>
          <a:xfrm>
            <a:off x="-157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492" y="2886372"/>
            <a:ext cx="7409468" cy="3699177"/>
          </a:xfrm>
          <a:prstGeom prst="rect">
            <a:avLst/>
          </a:prstGeom>
        </p:spPr>
      </p:pic>
      <p:sp>
        <p:nvSpPr>
          <p:cNvPr id="23" name="Rectangle 22"/>
          <p:cNvSpPr/>
          <p:nvPr/>
        </p:nvSpPr>
        <p:spPr>
          <a:xfrm>
            <a:off x="1084081" y="1531468"/>
            <a:ext cx="9775595" cy="830997"/>
          </a:xfrm>
          <a:prstGeom prst="rect">
            <a:avLst/>
          </a:prstGeom>
        </p:spPr>
        <p:txBody>
          <a:bodyPr wrap="square">
            <a:spAutoFit/>
          </a:bodyPr>
          <a:lstStyle/>
          <a:p>
            <a:pPr algn="ctr"/>
            <a:r>
              <a:rPr lang="en-US" sz="4800" b="1" i="1" dirty="0">
                <a:solidFill>
                  <a:schemeClr val="bg1"/>
                </a:solidFill>
                <a:latin typeface="UTM Avo" panose="02040603050506020204" pitchFamily="18" charset="0"/>
                <a:cs typeface="Arial" panose="020B0604020202020204" pitchFamily="34" charset="0"/>
              </a:rPr>
              <a:t>*</a:t>
            </a:r>
            <a:r>
              <a:rPr lang="en-US" sz="4800" b="1" i="1" dirty="0" err="1">
                <a:solidFill>
                  <a:schemeClr val="bg1"/>
                </a:solidFill>
                <a:latin typeface="UTM Avo" panose="02040603050506020204" pitchFamily="18" charset="0"/>
                <a:cs typeface="Arial" panose="020B0604020202020204" pitchFamily="34" charset="0"/>
              </a:rPr>
              <a:t>Đọc</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phần</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chú</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thích</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trang</a:t>
            </a:r>
            <a:r>
              <a:rPr lang="en-US" sz="4800" b="1" i="1" dirty="0">
                <a:solidFill>
                  <a:schemeClr val="bg1"/>
                </a:solidFill>
                <a:latin typeface="UTM Avo" panose="02040603050506020204" pitchFamily="18" charset="0"/>
                <a:cs typeface="Arial" panose="020B0604020202020204" pitchFamily="34" charset="0"/>
              </a:rPr>
              <a:t> 44</a:t>
            </a:r>
            <a:endParaRPr lang="en-US" sz="4800" i="1" dirty="0">
              <a:solidFill>
                <a:schemeClr val="bg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464869" y="594294"/>
            <a:ext cx="5943796" cy="3631763"/>
          </a:xfrm>
          <a:prstGeom prst="rect">
            <a:avLst/>
          </a:prstGeom>
          <a:noFill/>
        </p:spPr>
        <p:txBody>
          <a:bodyPr wrap="square" rtlCol="0">
            <a:spAutoFit/>
          </a:bodyPr>
          <a:lstStyle/>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p>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480" y="1389261"/>
            <a:ext cx="5250305" cy="525030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76" y="-223520"/>
            <a:ext cx="7274560" cy="7274560"/>
          </a:xfrm>
          <a:prstGeom prst="rect">
            <a:avLst/>
          </a:prstGeom>
        </p:spPr>
      </p:pic>
    </p:spTree>
    <p:extLst>
      <p:ext uri="{BB962C8B-B14F-4D97-AF65-F5344CB8AC3E}">
        <p14:creationId xmlns:p14="http://schemas.microsoft.com/office/powerpoint/2010/main" val="24565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349276"/>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4824523"/>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3"/>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4849021" y="0"/>
            <a:ext cx="7342979" cy="5784132"/>
          </a:xfrm>
          <a:prstGeom prst="rect">
            <a:avLst/>
          </a:prstGeom>
        </p:spPr>
      </p:pic>
      <p:sp>
        <p:nvSpPr>
          <p:cNvPr id="29" name="TextBox 28"/>
          <p:cNvSpPr txBox="1"/>
          <p:nvPr/>
        </p:nvSpPr>
        <p:spPr>
          <a:xfrm>
            <a:off x="1007677" y="816824"/>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166273" y="2101482"/>
            <a:ext cx="1802371" cy="1938992"/>
          </a:xfrm>
          <a:prstGeom prst="rect">
            <a:avLst/>
          </a:prstGeom>
        </p:spPr>
        <p:txBody>
          <a:bodyPr wrap="square">
            <a:spAutoFit/>
          </a:bodyPr>
          <a:lstStyle/>
          <a:p>
            <a:pPr algn="just"/>
            <a:r>
              <a:rPr lang="en-US" sz="3000" dirty="0" err="1">
                <a:solidFill>
                  <a:srgbClr val="002060"/>
                </a:solidFill>
                <a:latin typeface="UTM Avo" panose="02040603050506020204" pitchFamily="18" charset="0"/>
                <a:cs typeface="Arial" panose="020B0604020202020204" pitchFamily="34" charset="0"/>
              </a:rPr>
              <a:t>nỗi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niềm</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err="1">
                <a:solidFill>
                  <a:srgbClr val="002060"/>
                </a:solidFill>
                <a:latin typeface="UTM Avo" panose="02040603050506020204" pitchFamily="18" charset="0"/>
                <a:cs typeface="Arial" panose="020B0604020202020204" pitchFamily="34" charset="0"/>
              </a:rPr>
              <a:t>mát</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rượi</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a:solidFill>
                  <a:srgbClr val="002060"/>
                </a:solidFill>
                <a:latin typeface="UTM Avo" panose="02040603050506020204" pitchFamily="18" charset="0"/>
                <a:cs typeface="Arial" panose="020B0604020202020204" pitchFamily="34" charset="0"/>
              </a:rPr>
              <a:t>me non</a:t>
            </a:r>
          </a:p>
          <a:p>
            <a:pPr algn="just"/>
            <a:r>
              <a:rPr lang="en-US" sz="3000" dirty="0" err="1">
                <a:solidFill>
                  <a:srgbClr val="002060"/>
                </a:solidFill>
                <a:latin typeface="UTM Avo" panose="02040603050506020204" pitchFamily="18" charset="0"/>
                <a:cs typeface="Arial" panose="020B0604020202020204" pitchFamily="34" charset="0"/>
              </a:rPr>
              <a:t>chói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lọi</a:t>
            </a:r>
            <a:endParaRPr lang="en-US" sz="30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1018966" y="2049146"/>
            <a:ext cx="605293"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
        <p:nvSpPr>
          <p:cNvPr id="32" name="Rectangle 31"/>
          <p:cNvSpPr/>
          <p:nvPr/>
        </p:nvSpPr>
        <p:spPr>
          <a:xfrm>
            <a:off x="1018966" y="416266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4162667"/>
            <a:ext cx="8813767" cy="1938992"/>
          </a:xfrm>
          <a:prstGeom prst="rect">
            <a:avLst/>
          </a:prstGeom>
        </p:spPr>
        <p:txBody>
          <a:bodyPr wrap="square">
            <a:spAutoFit/>
          </a:bodyPr>
          <a:lstStyle/>
          <a:p>
            <a:pPr algn="just">
              <a:spcBef>
                <a:spcPts val="600"/>
              </a:spcBef>
              <a:spcAft>
                <a:spcPts val="600"/>
              </a:spcAft>
            </a:pPr>
            <a:r>
              <a:rPr lang="vi-VN" sz="30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34" name="Straight Connector 33"/>
          <p:cNvCxnSpPr/>
          <p:nvPr/>
        </p:nvCxnSpPr>
        <p:spPr>
          <a:xfrm flipH="1">
            <a:off x="7540552" y="55693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3055638" y="46549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7584096"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10907868"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4245811" y="5090417"/>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10095068" y="5104931"/>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 calcmode="lin" valueType="num">
                                      <p:cBhvr additive="base">
                                        <p:cTn id="2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 calcmode="lin" valueType="num">
                                      <p:cBhvr additive="base">
                                        <p:cTn id="3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 calcmode="lin" valueType="num">
                                      <p:cBhvr additive="base">
                                        <p:cTn id="3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 calcmode="lin" valueType="num">
                                      <p:cBhvr additive="base">
                                        <p:cTn id="45"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 calcmode="lin" valueType="num">
                                      <p:cBhvr>
                                        <p:cTn id="64" dur="500" fill="hold"/>
                                        <p:tgtEl>
                                          <p:spTgt spid="13"/>
                                        </p:tgtEl>
                                        <p:attrNameLst>
                                          <p:attrName>style.rotation</p:attrName>
                                        </p:attrNameLst>
                                      </p:cBhvr>
                                      <p:tavLst>
                                        <p:tav tm="0">
                                          <p:val>
                                            <p:fltVal val="90"/>
                                          </p:val>
                                        </p:tav>
                                        <p:tav tm="100000">
                                          <p:val>
                                            <p:fltVal val="0"/>
                                          </p:val>
                                        </p:tav>
                                      </p:tavLst>
                                    </p:anim>
                                    <p:animEffect transition="in" filter="fade">
                                      <p:cBhvr>
                                        <p:cTn id="65" dur="500"/>
                                        <p:tgtEl>
                                          <p:spTgt spid="13"/>
                                        </p:tgtEl>
                                      </p:cBhvr>
                                    </p:animEffect>
                                  </p:childTnLst>
                                </p:cTn>
                              </p:par>
                            </p:childTnLst>
                          </p:cTn>
                        </p:par>
                        <p:par>
                          <p:cTn id="66" fill="hold">
                            <p:stCondLst>
                              <p:cond delay="500"/>
                            </p:stCondLst>
                            <p:childTnLst>
                              <p:par>
                                <p:cTn id="67" presetID="31"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90"/>
                                          </p:val>
                                        </p:tav>
                                        <p:tav tm="100000">
                                          <p:val>
                                            <p:fltVal val="0"/>
                                          </p:val>
                                        </p:tav>
                                      </p:tavLst>
                                    </p:anim>
                                    <p:animEffect transition="in" filter="fade">
                                      <p:cBhvr>
                                        <p:cTn id="72" dur="500"/>
                                        <p:tgtEl>
                                          <p:spTgt spid="14"/>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 calcmode="lin" valueType="num">
                                      <p:cBhvr>
                                        <p:cTn id="78" dur="500" fill="hold"/>
                                        <p:tgtEl>
                                          <p:spTgt spid="15"/>
                                        </p:tgtEl>
                                        <p:attrNameLst>
                                          <p:attrName>style.rotation</p:attrName>
                                        </p:attrNameLst>
                                      </p:cBhvr>
                                      <p:tavLst>
                                        <p:tav tm="0">
                                          <p:val>
                                            <p:fltVal val="90"/>
                                          </p:val>
                                        </p:tav>
                                        <p:tav tm="100000">
                                          <p:val>
                                            <p:fltVal val="0"/>
                                          </p:val>
                                        </p:tav>
                                      </p:tavLst>
                                    </p:anim>
                                    <p:animEffect transition="in" filter="fade">
                                      <p:cBhvr>
                                        <p:cTn id="79" dur="500"/>
                                        <p:tgtEl>
                                          <p:spTgt spid="15"/>
                                        </p:tgtEl>
                                      </p:cBhvr>
                                    </p:animEffect>
                                  </p:childTnLst>
                                </p:cTn>
                              </p:par>
                            </p:childTnLst>
                          </p:cTn>
                        </p:par>
                        <p:par>
                          <p:cTn id="80" fill="hold">
                            <p:stCondLst>
                              <p:cond delay="1500"/>
                            </p:stCondLst>
                            <p:childTnLst>
                              <p:par>
                                <p:cTn id="81" presetID="31" presetClass="entr" presetSubtype="0"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 calcmode="lin" valueType="num">
                                      <p:cBhvr>
                                        <p:cTn id="85" dur="500" fill="hold"/>
                                        <p:tgtEl>
                                          <p:spTgt spid="16"/>
                                        </p:tgtEl>
                                        <p:attrNameLst>
                                          <p:attrName>style.rotation</p:attrName>
                                        </p:attrNameLst>
                                      </p:cBhvr>
                                      <p:tavLst>
                                        <p:tav tm="0">
                                          <p:val>
                                            <p:fltVal val="90"/>
                                          </p:val>
                                        </p:tav>
                                        <p:tav tm="100000">
                                          <p:val>
                                            <p:fltVal val="0"/>
                                          </p:val>
                                        </p:tav>
                                      </p:tavLst>
                                    </p:anim>
                                    <p:animEffect transition="in" filter="fade">
                                      <p:cBhvr>
                                        <p:cTn id="86" dur="500"/>
                                        <p:tgtEl>
                                          <p:spTgt spid="16"/>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 calcmode="lin" valueType="num">
                                      <p:cBhvr>
                                        <p:cTn id="92" dur="500" fill="hold"/>
                                        <p:tgtEl>
                                          <p:spTgt spid="17"/>
                                        </p:tgtEl>
                                        <p:attrNameLst>
                                          <p:attrName>style.rotation</p:attrName>
                                        </p:attrNameLst>
                                      </p:cBhvr>
                                      <p:tavLst>
                                        <p:tav tm="0">
                                          <p:val>
                                            <p:fltVal val="90"/>
                                          </p:val>
                                        </p:tav>
                                        <p:tav tm="100000">
                                          <p:val>
                                            <p:fltVal val="0"/>
                                          </p:val>
                                        </p:tav>
                                      </p:tavLst>
                                    </p:anim>
                                    <p:animEffect transition="in" filter="fade">
                                      <p:cBhvr>
                                        <p:cTn id="93" dur="500"/>
                                        <p:tgtEl>
                                          <p:spTgt spid="17"/>
                                        </p:tgtEl>
                                      </p:cBhvr>
                                    </p:animEffect>
                                  </p:childTnLst>
                                </p:cTn>
                              </p:par>
                            </p:childTnLst>
                          </p:cTn>
                        </p:par>
                        <p:par>
                          <p:cTn id="94" fill="hold">
                            <p:stCondLst>
                              <p:cond delay="2500"/>
                            </p:stCondLst>
                            <p:childTnLst>
                              <p:par>
                                <p:cTn id="95" presetID="31" presetClass="entr" presetSubtype="0"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 calcmode="lin" valueType="num">
                                      <p:cBhvr>
                                        <p:cTn id="99" dur="500" fill="hold"/>
                                        <p:tgtEl>
                                          <p:spTgt spid="34"/>
                                        </p:tgtEl>
                                        <p:attrNameLst>
                                          <p:attrName>style.rotation</p:attrName>
                                        </p:attrNameLst>
                                      </p:cBhvr>
                                      <p:tavLst>
                                        <p:tav tm="0">
                                          <p:val>
                                            <p:fltVal val="90"/>
                                          </p:val>
                                        </p:tav>
                                        <p:tav tm="100000">
                                          <p:val>
                                            <p:fltVal val="0"/>
                                          </p:val>
                                        </p:tav>
                                      </p:tavLst>
                                    </p:anim>
                                    <p:animEffect transition="in" filter="fade">
                                      <p:cBhvr>
                                        <p:cTn id="10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P spid="31" grpId="0" animBg="1"/>
      <p:bldP spid="32" grpId="0" animBg="1"/>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1590</Words>
  <Application>Microsoft Office PowerPoint</Application>
  <PresentationFormat>Widescreen</PresentationFormat>
  <Paragraphs>119</Paragraphs>
  <Slides>22</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等线</vt:lpstr>
      <vt:lpstr>等线 Light</vt:lpstr>
      <vt:lpstr>Times New Roman</vt:lpstr>
      <vt:lpstr>字魂46号-喵喵体</vt:lpstr>
      <vt:lpstr>UTM Futura Extra</vt:lpstr>
      <vt:lpstr>UTM Avo</vt:lpstr>
      <vt:lpstr>UTM Colossalis</vt:lpstr>
      <vt:lpstr>UVN Vung Tau</vt:lpstr>
      <vt:lpstr>UTM French Vanilla</vt:lpstr>
      <vt:lpstr>UTM Ericsson Capital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PHAN HOÀNG PHƯỚC HẠNH</cp:lastModifiedBy>
  <cp:revision>58</cp:revision>
  <dcterms:created xsi:type="dcterms:W3CDTF">2020-02-11T07:06:41Z</dcterms:created>
  <dcterms:modified xsi:type="dcterms:W3CDTF">2022-02-06T10:36:24Z</dcterms:modified>
  <cp:version>K35</cp:version>
</cp:coreProperties>
</file>