
<file path=[Content_Types].xml><?xml version="1.0" encoding="utf-8"?>
<Types xmlns="http://schemas.openxmlformats.org/package/2006/content-types">
  <Default Extension="jpeg" ContentType="image/jpeg"/>
  <Default Extension="JPG" ContentType="image/.jpg"/>
  <Default Extension="gif" ContentType="image/gif"/>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5"/>
  </p:notesMasterIdLst>
  <p:sldIdLst>
    <p:sldId id="288" r:id="rId3"/>
    <p:sldId id="258" r:id="rId4"/>
    <p:sldId id="291" r:id="rId5"/>
    <p:sldId id="261" r:id="rId6"/>
    <p:sldId id="262" r:id="rId7"/>
    <p:sldId id="263" r:id="rId8"/>
    <p:sldId id="278" r:id="rId9"/>
    <p:sldId id="265" r:id="rId10"/>
    <p:sldId id="267" r:id="rId11"/>
    <p:sldId id="268" r:id="rId12"/>
    <p:sldId id="269" r:id="rId13"/>
    <p:sldId id="279" r:id="rId14"/>
    <p:sldId id="270" r:id="rId15"/>
    <p:sldId id="280" r:id="rId16"/>
    <p:sldId id="272" r:id="rId17"/>
    <p:sldId id="281" r:id="rId18"/>
    <p:sldId id="282" r:id="rId19"/>
    <p:sldId id="274" r:id="rId20"/>
    <p:sldId id="284" r:id="rId21"/>
    <p:sldId id="283" r:id="rId22"/>
    <p:sldId id="275" r:id="rId23"/>
    <p:sldId id="277" r:id="rId24"/>
  </p:sldIdLst>
  <p:sldSz cx="9144000" cy="6858000" type="screen4x3"/>
  <p:notesSz cx="6735445" cy="9869170"/>
  <p:custDataLst>
    <p:tags r:id="rId29"/>
  </p:custDataLst>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CCFF"/>
    <a:srgbClr val="99FF99"/>
    <a:srgbClr val="F3F5A9"/>
    <a:srgbClr val="00FFFF"/>
    <a:srgbClr val="FF66FF"/>
    <a:srgbClr val="FF66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390" autoAdjust="0"/>
  </p:normalViewPr>
  <p:slideViewPr>
    <p:cSldViewPr>
      <p:cViewPr varScale="1">
        <p:scale>
          <a:sx n="75" d="100"/>
          <a:sy n="75" d="100"/>
        </p:scale>
        <p:origin x="123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9" Type="http://schemas.openxmlformats.org/officeDocument/2006/relationships/tags" Target="tags/tag1.xml"/><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notesMaster" Target="notesMasters/notesMaster1.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19413"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200" smtClean="0">
                <a:latin typeface="Arial" panose="020B0604020202020204" pitchFamily="34" charset="0"/>
              </a:defRPr>
            </a:lvl1pPr>
          </a:lstStyle>
          <a:p>
            <a:pPr>
              <a:defRPr/>
            </a:pPr>
            <a:endParaRPr lang="en-US"/>
          </a:p>
        </p:txBody>
      </p:sp>
      <p:sp>
        <p:nvSpPr>
          <p:cNvPr id="6147" name="Rectangle 3"/>
          <p:cNvSpPr>
            <a:spLocks noGrp="1" noChangeArrowheads="1"/>
          </p:cNvSpPr>
          <p:nvPr>
            <p:ph type="dt" idx="1"/>
          </p:nvPr>
        </p:nvSpPr>
        <p:spPr bwMode="auto">
          <a:xfrm>
            <a:off x="3814763" y="0"/>
            <a:ext cx="2919412"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200" smtClean="0">
                <a:latin typeface="Arial" panose="020B0604020202020204" pitchFamily="34" charset="0"/>
              </a:defRPr>
            </a:lvl1pPr>
          </a:lstStyle>
          <a:p>
            <a:pPr>
              <a:defRPr/>
            </a:pPr>
            <a:endParaRPr lang="en-US"/>
          </a:p>
        </p:txBody>
      </p:sp>
      <p:sp>
        <p:nvSpPr>
          <p:cNvPr id="23556" name="Rectangle 4"/>
          <p:cNvSpPr>
            <a:spLocks noGrp="1" noRot="1" noChangeAspect="1" noChangeArrowheads="1" noTextEdit="1"/>
          </p:cNvSpPr>
          <p:nvPr>
            <p:ph type="sldImg" idx="2"/>
          </p:nvPr>
        </p:nvSpPr>
        <p:spPr bwMode="auto">
          <a:xfrm>
            <a:off x="900113" y="739775"/>
            <a:ext cx="4935537" cy="3702050"/>
          </a:xfrm>
          <a:prstGeom prst="rect">
            <a:avLst/>
          </a:prstGeom>
          <a:noFill/>
          <a:ln w="9525">
            <a:solidFill>
              <a:srgbClr val="000000"/>
            </a:solidFill>
            <a:miter lim="800000"/>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9" name="Rectangle 5"/>
          <p:cNvSpPr>
            <a:spLocks noGrp="1" noChangeArrowheads="1"/>
          </p:cNvSpPr>
          <p:nvPr>
            <p:ph type="body" sz="quarter" idx="3"/>
          </p:nvPr>
        </p:nvSpPr>
        <p:spPr bwMode="auto">
          <a:xfrm>
            <a:off x="673100" y="4687888"/>
            <a:ext cx="5389563" cy="444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lvl="0"/>
            <a:r>
              <a:rPr lang="en-US" noProof="0" smtClean="0"/>
              <a:t>Click to edit Master text styles</a:t>
            </a:r>
            <a:endParaRPr lang="en-US" noProof="0" smtClean="0"/>
          </a:p>
          <a:p>
            <a:pPr lvl="1"/>
            <a:r>
              <a:rPr lang="en-US" noProof="0" smtClean="0"/>
              <a:t>Second level</a:t>
            </a:r>
            <a:endParaRPr lang="en-US" noProof="0" smtClean="0"/>
          </a:p>
          <a:p>
            <a:pPr lvl="2"/>
            <a:r>
              <a:rPr lang="en-US" noProof="0" smtClean="0"/>
              <a:t>Third level</a:t>
            </a:r>
            <a:endParaRPr lang="en-US" noProof="0" smtClean="0"/>
          </a:p>
          <a:p>
            <a:pPr lvl="3"/>
            <a:r>
              <a:rPr lang="en-US" noProof="0" smtClean="0"/>
              <a:t>Fourth level</a:t>
            </a:r>
            <a:endParaRPr lang="en-US" noProof="0" smtClean="0"/>
          </a:p>
          <a:p>
            <a:pPr lvl="4"/>
            <a:r>
              <a:rPr lang="en-US" noProof="0" smtClean="0"/>
              <a:t>Fifth level</a:t>
            </a:r>
            <a:endParaRPr lang="en-US" noProof="0" smtClean="0"/>
          </a:p>
        </p:txBody>
      </p:sp>
      <p:sp>
        <p:nvSpPr>
          <p:cNvPr id="6150" name="Rectangle 6"/>
          <p:cNvSpPr>
            <a:spLocks noGrp="1" noChangeArrowheads="1"/>
          </p:cNvSpPr>
          <p:nvPr>
            <p:ph type="ftr" sz="quarter" idx="4"/>
          </p:nvPr>
        </p:nvSpPr>
        <p:spPr bwMode="auto">
          <a:xfrm>
            <a:off x="0" y="9374188"/>
            <a:ext cx="2919413"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defRPr sz="1200" smtClean="0">
                <a:latin typeface="Arial" panose="020B0604020202020204" pitchFamily="34" charset="0"/>
              </a:defRPr>
            </a:lvl1pPr>
          </a:lstStyle>
          <a:p>
            <a:pPr>
              <a:defRPr/>
            </a:pPr>
            <a:endParaRPr lang="en-US"/>
          </a:p>
        </p:txBody>
      </p:sp>
      <p:sp>
        <p:nvSpPr>
          <p:cNvPr id="6151" name="Rectangle 7"/>
          <p:cNvSpPr>
            <a:spLocks noGrp="1" noChangeArrowheads="1"/>
          </p:cNvSpPr>
          <p:nvPr>
            <p:ph type="sldNum" sz="quarter" idx="5"/>
          </p:nvPr>
        </p:nvSpPr>
        <p:spPr bwMode="auto">
          <a:xfrm>
            <a:off x="3814763" y="9374188"/>
            <a:ext cx="2919412"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r">
              <a:defRPr sz="1200"/>
            </a:lvl1pPr>
          </a:lstStyle>
          <a:p>
            <a:fld id="{4081246C-D870-4267-B8A7-D917D65977AB}" type="slidenum">
              <a:rPr lang="en-US"/>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307B3BA-481C-4379-BC99-ED408272C5AE}" type="slidenum">
              <a:rPr lang="en-US"/>
            </a:fld>
            <a:endParaRPr lang="en-US"/>
          </a:p>
        </p:txBody>
      </p:sp>
      <p:sp>
        <p:nvSpPr>
          <p:cNvPr id="25603" name="Rectangle 2"/>
          <p:cNvSpPr>
            <a:spLocks noGrp="1" noRot="1" noChangeAspect="1" noChangeArrowheads="1" noTextEdit="1"/>
          </p:cNvSpPr>
          <p:nvPr>
            <p:ph type="sldImg"/>
          </p:nvPr>
        </p:nvSpPr>
        <p:spPr/>
      </p:sp>
      <p:sp>
        <p:nvSpPr>
          <p:cNvPr id="25604" name="Rectangle 3"/>
          <p:cNvSpPr>
            <a:spLocks noGrp="1" noChangeArrowheads="1"/>
          </p:cNvSpPr>
          <p:nvPr>
            <p:ph type="body" idx="1"/>
          </p:nvPr>
        </p:nvSpPr>
        <p:spPr>
          <a:noFill/>
        </p:spPr>
        <p:txBody>
          <a:bodyPr/>
          <a:lstStyle/>
          <a:p>
            <a:pPr eaLnBrk="1" hangingPunct="1"/>
            <a:endParaRPr lang="vi-VN" smtClean="0">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B55137D5-E093-4050-B983-0BF5ADD70428}" type="slidenum">
              <a:rPr lang="en-US"/>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1B729DCC-82BB-4EF6-BC90-E69960B85EA1}" type="slidenum">
              <a:rPr lang="en-US"/>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4EDF012D-B81C-4265-B22E-9F1A2130DED1}" type="slidenum">
              <a:rPr lang="en-US"/>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fld id="{EE688C21-2F69-47AB-AE5F-CA2258ABBEF7}" type="slidenum">
              <a:rPr lang="en-US"/>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A91F58C5-A1AB-405C-BC87-E2F51870B5BD}" type="slidenum">
              <a:rPr lang="en-US"/>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endParaRPr lang="en-US" smtClean="0"/>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A2E0CAEA-0F9A-498C-9FFF-504927595122}" type="slidenum">
              <a:rPr lang="en-US"/>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fld id="{A456DD5F-5740-4472-A1B1-20A027E93CBE}" type="slidenum">
              <a:rPr lang="en-US"/>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fld id="{2DDB0329-3C7F-4460-AED7-F557DDEDC0B0}" type="slidenum">
              <a:rPr lang="en-US"/>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fld id="{31ECF139-3F0D-47AA-957C-FC2C3B2D5682}" type="slidenum">
              <a:rPr lang="en-US"/>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fld id="{F4DD8880-700D-4218-A9E0-DE0581E104BB}" type="slidenum">
              <a:rPr lang="en-US"/>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fld id="{19F1B4F6-0249-443E-A1BB-E69293B2DA9F}" type="slidenum">
              <a:rPr lang="en-US"/>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fld id="{3B8FCEB6-5EE8-4FF7-9BB5-62C4A96C1EF5}" type="slidenum">
              <a:rPr lang="en-US"/>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p>
            <a:pPr lvl="0"/>
            <a:r>
              <a:rPr lang="en-US" smtClean="0"/>
              <a:t>Click to edit Master title style</a:t>
            </a:r>
            <a:endParaRPr lang="en-US" smtClean="0"/>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smtClean="0">
                <a:latin typeface="Arial" panose="020B0604020202020204" pitchFamily="34"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400" smtClean="0">
                <a:latin typeface="Arial" panose="020B0604020202020204" pitchFamily="34"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lvl1pPr>
          </a:lstStyle>
          <a:p>
            <a:fld id="{6F910D63-78CE-499C-9B02-84F1A4FEB8D2}" type="slidenum">
              <a:rPr lang="en-US"/>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image" Target="../media/image21.jpeg"/><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image" Target="../media/image15.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25.jpeg"/><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image" Target="../media/image2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slide" Target="slide22.xml"/><Relationship Id="rId4" Type="http://schemas.openxmlformats.org/officeDocument/2006/relationships/image" Target="../media/image29.jpeg"/><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image" Target="../media/image26.jpe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slide" Target="slide19.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image" Target="../media/image30.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image" Target="../media/image2.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3.jpeg"/><Relationship Id="rId2" Type="http://schemas.openxmlformats.org/officeDocument/2006/relationships/image" Target="../media/image8.jpeg"/><Relationship Id="rId1" Type="http://schemas.openxmlformats.org/officeDocument/2006/relationships/image" Target="../media/image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64" descr="2b"/>
          <p:cNvPicPr>
            <a:picLocks noChangeAspect="1" noChangeArrowheads="1" noCrop="1"/>
          </p:cNvPicPr>
          <p:nvPr/>
        </p:nvPicPr>
        <p:blipFill>
          <a:blip r:embed="rId1"/>
          <a:srcRect/>
          <a:stretch>
            <a:fillRect/>
          </a:stretch>
        </p:blipFill>
        <p:spPr bwMode="auto">
          <a:xfrm>
            <a:off x="457200" y="1219200"/>
            <a:ext cx="2403717" cy="4138613"/>
          </a:xfrm>
          <a:prstGeom prst="rect">
            <a:avLst/>
          </a:prstGeom>
          <a:noFill/>
          <a:ln w="9525">
            <a:noFill/>
            <a:miter lim="800000"/>
            <a:headEnd/>
            <a:tailEnd/>
          </a:ln>
        </p:spPr>
      </p:pic>
      <p:sp>
        <p:nvSpPr>
          <p:cNvPr id="5" name="Rectangle 4"/>
          <p:cNvSpPr/>
          <p:nvPr/>
        </p:nvSpPr>
        <p:spPr>
          <a:xfrm>
            <a:off x="2514600" y="1828800"/>
            <a:ext cx="3860352" cy="1015663"/>
          </a:xfrm>
          <a:prstGeom prst="rect">
            <a:avLst/>
          </a:prstGeom>
          <a:noFill/>
        </p:spPr>
        <p:txBody>
          <a:bodyPr wrap="none">
            <a:spAutoFit/>
          </a:bodyPr>
          <a:lstStyle/>
          <a:p>
            <a:pPr algn="ctr" eaLnBrk="1" hangingPunct="1">
              <a:defRPr/>
            </a:pPr>
            <a:r>
              <a:rPr lang="en-US" sz="54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Arial" panose="020B0604020202020204" pitchFamily="34" charset="0"/>
              </a:rPr>
              <a:t> </a:t>
            </a:r>
            <a:r>
              <a:rPr lang="en-US" sz="6000" b="1" dirty="0" err="1">
                <a:ln w="18000">
                  <a:solidFill>
                    <a:schemeClr val="accent2">
                      <a:satMod val="140000"/>
                    </a:schemeClr>
                  </a:solidFill>
                  <a:prstDash val="solid"/>
                  <a:miter lim="800000"/>
                </a:ln>
                <a:latin typeface="Times New Roman" panose="02020603050405020304" pitchFamily="18" charset="0"/>
                <a:cs typeface="Times New Roman" panose="02020603050405020304" pitchFamily="18" charset="0"/>
              </a:rPr>
              <a:t>Khởi</a:t>
            </a:r>
            <a:r>
              <a:rPr lang="en-US" sz="6000" b="1" dirty="0">
                <a:ln w="18000">
                  <a:solidFill>
                    <a:schemeClr val="accent2">
                      <a:satMod val="140000"/>
                    </a:schemeClr>
                  </a:solidFill>
                  <a:prstDash val="solid"/>
                  <a:miter lim="800000"/>
                </a:ln>
                <a:latin typeface="Times New Roman" panose="02020603050405020304" pitchFamily="18" charset="0"/>
                <a:cs typeface="Times New Roman" panose="02020603050405020304" pitchFamily="18" charset="0"/>
              </a:rPr>
              <a:t> </a:t>
            </a:r>
            <a:r>
              <a:rPr lang="en-US" sz="6000" b="1" dirty="0" err="1">
                <a:ln w="18000">
                  <a:solidFill>
                    <a:schemeClr val="accent2">
                      <a:satMod val="140000"/>
                    </a:schemeClr>
                  </a:solidFill>
                  <a:prstDash val="solid"/>
                  <a:miter lim="800000"/>
                </a:ln>
                <a:latin typeface="Times New Roman" panose="02020603050405020304" pitchFamily="18" charset="0"/>
                <a:cs typeface="Times New Roman" panose="02020603050405020304" pitchFamily="18" charset="0"/>
              </a:rPr>
              <a:t>động</a:t>
            </a:r>
            <a:endParaRPr lang="en-US" sz="6000" b="1" dirty="0">
              <a:ln w="18000">
                <a:solidFill>
                  <a:schemeClr val="accent2">
                    <a:satMod val="140000"/>
                  </a:schemeClr>
                </a:solidFill>
                <a:prstDash val="solid"/>
                <a:miter lim="800000"/>
              </a:ln>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Line 3"/>
          <p:cNvSpPr>
            <a:spLocks noChangeShapeType="1"/>
          </p:cNvSpPr>
          <p:nvPr/>
        </p:nvSpPr>
        <p:spPr bwMode="auto">
          <a:xfrm>
            <a:off x="2209800" y="-14288"/>
            <a:ext cx="2590800" cy="0"/>
          </a:xfrm>
          <a:prstGeom prst="line">
            <a:avLst/>
          </a:prstGeom>
          <a:noFill/>
          <a:ln w="19050">
            <a:solidFill>
              <a:srgbClr val="0E6629"/>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0243" name="Text Box 10"/>
          <p:cNvSpPr txBox="1">
            <a:spLocks noChangeArrowheads="1"/>
          </p:cNvSpPr>
          <p:nvPr/>
        </p:nvSpPr>
        <p:spPr bwMode="auto">
          <a:xfrm>
            <a:off x="4482" y="593724"/>
            <a:ext cx="9144000" cy="6294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Cây</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mai</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cao</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trên</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hai</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mét</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dáng</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thanh</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thân</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thẳng</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như</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thân</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trúc</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Tán</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tròn</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tự</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nhiên</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xòe</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rộng</a:t>
            </a:r>
            <a:r>
              <a:rPr lang="en-US" sz="2600" b="1" dirty="0">
                <a:solidFill>
                  <a:srgbClr val="0000FF"/>
                </a:solidFill>
                <a:latin typeface="Times New Roman" panose="02020603050405020304" pitchFamily="18" charset="0"/>
              </a:rPr>
              <a:t> ở </a:t>
            </a:r>
            <a:r>
              <a:rPr lang="en-US" sz="2600" b="1" dirty="0" err="1">
                <a:solidFill>
                  <a:srgbClr val="0000FF"/>
                </a:solidFill>
                <a:latin typeface="Times New Roman" panose="02020603050405020304" pitchFamily="18" charset="0"/>
              </a:rPr>
              <a:t>phần</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gốc</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thu</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dần</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thành</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một</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điểm</a:t>
            </a:r>
            <a:r>
              <a:rPr lang="en-US" sz="2600" b="1" dirty="0">
                <a:solidFill>
                  <a:srgbClr val="0000FF"/>
                </a:solidFill>
                <a:latin typeface="Times New Roman" panose="02020603050405020304" pitchFamily="18" charset="0"/>
              </a:rPr>
              <a:t> ở </a:t>
            </a:r>
            <a:r>
              <a:rPr lang="en-US" sz="2600" b="1" dirty="0" err="1">
                <a:solidFill>
                  <a:srgbClr val="0000FF"/>
                </a:solidFill>
                <a:latin typeface="Times New Roman" panose="02020603050405020304" pitchFamily="18" charset="0"/>
              </a:rPr>
              <a:t>đỉnh</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ngọn</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Gốc</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lớn</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bằng</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bắp</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tay</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cành</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vươn</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đều</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nhánh</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nào</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cũng</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rắn</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chắc</a:t>
            </a:r>
            <a:r>
              <a:rPr lang="en-US" sz="2600" b="1" dirty="0">
                <a:solidFill>
                  <a:srgbClr val="0000FF"/>
                </a:solidFill>
                <a:latin typeface="Times New Roman" panose="02020603050405020304" pitchFamily="18" charset="0"/>
              </a:rPr>
              <a:t>.</a:t>
            </a:r>
            <a:endParaRPr lang="en-US" sz="2600" b="1" dirty="0">
              <a:solidFill>
                <a:srgbClr val="0000FF"/>
              </a:solidFill>
              <a:latin typeface="Times New Roman" panose="02020603050405020304" pitchFamily="18" charset="0"/>
            </a:endParaRPr>
          </a:p>
          <a:p>
            <a:pPr algn="just" eaLnBrk="1" hangingPunct="1">
              <a:spcBef>
                <a:spcPct val="50000"/>
              </a:spcBef>
            </a:pPr>
            <a:r>
              <a:rPr lang="en-US" sz="2600" b="1" dirty="0">
                <a:solidFill>
                  <a:srgbClr val="0000FF"/>
                </a:solidFill>
                <a:latin typeface="Times New Roman" panose="02020603050405020304" pitchFamily="18" charset="0"/>
              </a:rPr>
              <a:t>    Mai </a:t>
            </a:r>
            <a:r>
              <a:rPr lang="en-US" sz="2600" b="1" dirty="0" err="1">
                <a:solidFill>
                  <a:srgbClr val="0000FF"/>
                </a:solidFill>
                <a:latin typeface="Times New Roman" panose="02020603050405020304" pitchFamily="18" charset="0"/>
              </a:rPr>
              <a:t>tứ</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quý</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nở</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bốn</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mùa</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Cánh</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hoa</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vàng</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thẫm</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xếp</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thành</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ba</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lớp</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Năm</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cánh</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dài</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đỏ</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tía</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như</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ức</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gà</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chọi</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đỏ</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suốt</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từ</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đời</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hoa</a:t>
            </a:r>
            <a:r>
              <a:rPr lang="en-US" sz="2600" b="1" dirty="0">
                <a:solidFill>
                  <a:srgbClr val="0000FF"/>
                </a:solidFill>
                <a:latin typeface="Times New Roman" panose="02020603050405020304" pitchFamily="18" charset="0"/>
              </a:rPr>
              <a:t> sang </a:t>
            </a:r>
            <a:r>
              <a:rPr lang="en-US" sz="2600" b="1" dirty="0" err="1">
                <a:solidFill>
                  <a:srgbClr val="0000FF"/>
                </a:solidFill>
                <a:latin typeface="Times New Roman" panose="02020603050405020304" pitchFamily="18" charset="0"/>
              </a:rPr>
              <a:t>đời</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kết</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trái</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Trái</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kết</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màu</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chín</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đậm</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óng</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ánh</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như</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những</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hạt</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cườm</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đính</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trên</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tầng</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áo</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lá</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lúc</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nào</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cũng</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xum</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xuê</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một</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màu</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xanh</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chắc</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bền</a:t>
            </a:r>
            <a:r>
              <a:rPr lang="en-US" sz="2600" b="1" dirty="0">
                <a:solidFill>
                  <a:srgbClr val="0000FF"/>
                </a:solidFill>
                <a:latin typeface="Times New Roman" panose="02020603050405020304" pitchFamily="18" charset="0"/>
              </a:rPr>
              <a:t>. </a:t>
            </a:r>
            <a:endParaRPr lang="en-US" sz="2600" b="1" dirty="0">
              <a:solidFill>
                <a:srgbClr val="0000FF"/>
              </a:solidFill>
              <a:latin typeface="Times New Roman" panose="02020603050405020304" pitchFamily="18" charset="0"/>
            </a:endParaRPr>
          </a:p>
          <a:p>
            <a:pPr algn="just" eaLnBrk="1" hangingPunct="1">
              <a:spcBef>
                <a:spcPct val="50000"/>
              </a:spcBef>
            </a:pP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Đứng</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bên</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cây</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ngắm</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hoa</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xem</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lá</a:t>
            </a:r>
            <a:r>
              <a:rPr lang="en-US" sz="2600" b="1" dirty="0">
                <a:solidFill>
                  <a:srgbClr val="0000FF"/>
                </a:solidFill>
                <a:latin typeface="Times New Roman" panose="02020603050405020304" pitchFamily="18" charset="0"/>
              </a:rPr>
              <a:t>, ta </a:t>
            </a:r>
            <a:r>
              <a:rPr lang="en-US" sz="2600" b="1" dirty="0" err="1">
                <a:solidFill>
                  <a:srgbClr val="0000FF"/>
                </a:solidFill>
                <a:latin typeface="Times New Roman" panose="02020603050405020304" pitchFamily="18" charset="0"/>
              </a:rPr>
              <a:t>thầm</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cảm</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phục</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cái</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màu</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nhiệm</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của</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tạo</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vật</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trong</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sự</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hào</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phóng</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và</a:t>
            </a:r>
            <a:r>
              <a:rPr lang="en-US" sz="2600" b="1" dirty="0">
                <a:solidFill>
                  <a:srgbClr val="0000FF"/>
                </a:solidFill>
                <a:latin typeface="Times New Roman" panose="02020603050405020304" pitchFamily="18" charset="0"/>
              </a:rPr>
              <a:t> lo </a:t>
            </a:r>
            <a:r>
              <a:rPr lang="en-US" sz="2600" b="1" dirty="0" err="1">
                <a:solidFill>
                  <a:srgbClr val="0000FF"/>
                </a:solidFill>
                <a:latin typeface="Times New Roman" panose="02020603050405020304" pitchFamily="18" charset="0"/>
              </a:rPr>
              <a:t>xa</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đã</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có</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mai</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vàng</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rực</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rỡ</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góp</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với</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muôn</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loài</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hoa</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ngày</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Tết</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lại</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có</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mai</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tứ</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quý</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cần</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mẫn</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thịnh</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vượng</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quanh</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năm</a:t>
            </a:r>
            <a:r>
              <a:rPr lang="en-US" sz="2600" b="1" dirty="0">
                <a:solidFill>
                  <a:srgbClr val="0000FF"/>
                </a:solidFill>
                <a:latin typeface="Times New Roman" panose="02020603050405020304" pitchFamily="18" charset="0"/>
              </a:rPr>
              <a:t>.</a:t>
            </a:r>
            <a:endParaRPr lang="en-US" sz="2600" b="1" dirty="0">
              <a:solidFill>
                <a:srgbClr val="0000FF"/>
              </a:solidFill>
              <a:latin typeface="Times New Roman" panose="02020603050405020304" pitchFamily="18" charset="0"/>
            </a:endParaRPr>
          </a:p>
          <a:p>
            <a:pPr algn="just" eaLnBrk="1" hangingPunct="1">
              <a:spcBef>
                <a:spcPct val="50000"/>
              </a:spcBef>
            </a:pPr>
            <a:r>
              <a:rPr lang="en-US" sz="2600" b="1" dirty="0">
                <a:solidFill>
                  <a:srgbClr val="0000FF"/>
                </a:solidFill>
                <a:latin typeface="Times New Roman" panose="02020603050405020304" pitchFamily="18" charset="0"/>
              </a:rPr>
              <a:t>				</a:t>
            </a:r>
            <a:r>
              <a:rPr lang="en-US" sz="2600" b="1" dirty="0" smtClean="0">
                <a:solidFill>
                  <a:srgbClr val="0000FF"/>
                </a:solidFill>
                <a:latin typeface="Times New Roman" panose="02020603050405020304" pitchFamily="18" charset="0"/>
              </a:rPr>
              <a:t>	</a:t>
            </a:r>
            <a:r>
              <a:rPr lang="en-US" sz="2400" b="1" i="1" dirty="0" smtClean="0">
                <a:solidFill>
                  <a:srgbClr val="0000FF"/>
                </a:solidFill>
                <a:latin typeface="Times New Roman" panose="02020603050405020304" pitchFamily="18" charset="0"/>
              </a:rPr>
              <a:t>Theo </a:t>
            </a:r>
            <a:r>
              <a:rPr lang="en-US" sz="2400" b="1" dirty="0">
                <a:solidFill>
                  <a:srgbClr val="0000FF"/>
                </a:solidFill>
                <a:latin typeface="Times New Roman" panose="02020603050405020304" pitchFamily="18" charset="0"/>
              </a:rPr>
              <a:t>NGUYỄN VŨ TIỀM</a:t>
            </a:r>
            <a:endParaRPr lang="en-US" sz="2400" b="1" dirty="0">
              <a:solidFill>
                <a:srgbClr val="0000FF"/>
              </a:solidFill>
              <a:latin typeface="Times New Roman" panose="02020603050405020304" pitchFamily="18" charset="0"/>
            </a:endParaRPr>
          </a:p>
        </p:txBody>
      </p:sp>
      <p:sp>
        <p:nvSpPr>
          <p:cNvPr id="10244" name="Text Box 11"/>
          <p:cNvSpPr txBox="1">
            <a:spLocks noChangeArrowheads="1"/>
          </p:cNvSpPr>
          <p:nvPr/>
        </p:nvSpPr>
        <p:spPr bwMode="auto">
          <a:xfrm>
            <a:off x="2590800" y="0"/>
            <a:ext cx="37338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sz="3200" b="1" dirty="0" err="1">
                <a:solidFill>
                  <a:srgbClr val="FF3300"/>
                </a:solidFill>
                <a:latin typeface="Times New Roman" panose="02020603050405020304" pitchFamily="18" charset="0"/>
              </a:rPr>
              <a:t>Cây</a:t>
            </a:r>
            <a:r>
              <a:rPr lang="en-US" sz="3200" b="1" dirty="0">
                <a:solidFill>
                  <a:srgbClr val="FF3300"/>
                </a:solidFill>
                <a:latin typeface="Times New Roman" panose="02020603050405020304" pitchFamily="18" charset="0"/>
              </a:rPr>
              <a:t> </a:t>
            </a:r>
            <a:r>
              <a:rPr lang="en-US" sz="3200" b="1" dirty="0" err="1">
                <a:solidFill>
                  <a:srgbClr val="FF3300"/>
                </a:solidFill>
                <a:latin typeface="Times New Roman" panose="02020603050405020304" pitchFamily="18" charset="0"/>
              </a:rPr>
              <a:t>mai</a:t>
            </a:r>
            <a:r>
              <a:rPr lang="en-US" sz="3200" b="1" dirty="0">
                <a:solidFill>
                  <a:srgbClr val="FF3300"/>
                </a:solidFill>
                <a:latin typeface="Times New Roman" panose="02020603050405020304" pitchFamily="18" charset="0"/>
              </a:rPr>
              <a:t> </a:t>
            </a:r>
            <a:r>
              <a:rPr lang="en-US" sz="3200" b="1" dirty="0" err="1">
                <a:solidFill>
                  <a:srgbClr val="FF3300"/>
                </a:solidFill>
                <a:latin typeface="Times New Roman" panose="02020603050405020304" pitchFamily="18" charset="0"/>
              </a:rPr>
              <a:t>tứ</a:t>
            </a:r>
            <a:r>
              <a:rPr lang="en-US" sz="3200" b="1" dirty="0">
                <a:solidFill>
                  <a:srgbClr val="FF3300"/>
                </a:solidFill>
                <a:latin typeface="Times New Roman" panose="02020603050405020304" pitchFamily="18" charset="0"/>
              </a:rPr>
              <a:t> </a:t>
            </a:r>
            <a:r>
              <a:rPr lang="en-US" sz="3200" b="1" dirty="0" err="1">
                <a:solidFill>
                  <a:srgbClr val="FF3300"/>
                </a:solidFill>
                <a:latin typeface="Times New Roman" panose="02020603050405020304" pitchFamily="18" charset="0"/>
              </a:rPr>
              <a:t>quý</a:t>
            </a:r>
            <a:endParaRPr lang="en-US" sz="3200" b="1" dirty="0">
              <a:solidFill>
                <a:srgbClr val="FF3300"/>
              </a:solidFill>
              <a:latin typeface="Times New Roman" panose="02020603050405020304" pitchFamily="18" charset="0"/>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4"/>
          <p:cNvSpPr txBox="1">
            <a:spLocks noChangeArrowheads="1"/>
          </p:cNvSpPr>
          <p:nvPr/>
        </p:nvSpPr>
        <p:spPr bwMode="auto">
          <a:xfrm>
            <a:off x="5105400" y="2057400"/>
            <a:ext cx="4038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E662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vi-VN" sz="2800"/>
          </a:p>
        </p:txBody>
      </p:sp>
      <p:sp>
        <p:nvSpPr>
          <p:cNvPr id="11267" name="Text Box 6"/>
          <p:cNvSpPr txBox="1">
            <a:spLocks noChangeArrowheads="1"/>
          </p:cNvSpPr>
          <p:nvPr/>
        </p:nvSpPr>
        <p:spPr bwMode="auto">
          <a:xfrm>
            <a:off x="4441825" y="2049463"/>
            <a:ext cx="15017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vi-VN">
              <a:latin typeface="Arial Black" panose="020B0A04020102020204" pitchFamily="34" charset="0"/>
              <a:cs typeface="Arial" panose="020B0604020202020204" pitchFamily="34" charset="0"/>
            </a:endParaRPr>
          </a:p>
        </p:txBody>
      </p:sp>
      <p:sp>
        <p:nvSpPr>
          <p:cNvPr id="11268" name="Text Box 8"/>
          <p:cNvSpPr txBox="1">
            <a:spLocks noChangeArrowheads="1"/>
          </p:cNvSpPr>
          <p:nvPr/>
        </p:nvSpPr>
        <p:spPr bwMode="auto">
          <a:xfrm>
            <a:off x="1524000" y="4800600"/>
            <a:ext cx="10826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atin typeface="Arial Black" panose="020B0A04020102020204" pitchFamily="34" charset="0"/>
              <a:cs typeface="Arial" panose="020B0604020202020204" pitchFamily="34" charset="0"/>
            </a:endParaRPr>
          </a:p>
        </p:txBody>
      </p:sp>
      <p:pic>
        <p:nvPicPr>
          <p:cNvPr id="17418" name="Picture 10" descr="than mai"/>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562600" y="0"/>
            <a:ext cx="35814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9" name="Picture 11" descr="hoa mai doan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2057400"/>
            <a:ext cx="3581400" cy="294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1" name="Rectangle 13"/>
          <p:cNvSpPr>
            <a:spLocks noChangeArrowheads="1"/>
          </p:cNvSpPr>
          <p:nvPr/>
        </p:nvSpPr>
        <p:spPr bwMode="auto">
          <a:xfrm>
            <a:off x="-38100" y="64201"/>
            <a:ext cx="51054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2000" b="1" dirty="0">
                <a:solidFill>
                  <a:srgbClr val="FF3300"/>
                </a:solidFill>
              </a:rPr>
              <a:t>   </a:t>
            </a:r>
            <a:r>
              <a:rPr lang="en-US" sz="2000" b="1" u="sng" dirty="0" err="1">
                <a:solidFill>
                  <a:srgbClr val="FF3300"/>
                </a:solidFill>
                <a:latin typeface="Times New Roman" panose="02020603050405020304" pitchFamily="18" charset="0"/>
              </a:rPr>
              <a:t>Đoạn</a:t>
            </a:r>
            <a:r>
              <a:rPr lang="en-US" sz="2000" b="1" u="sng" dirty="0">
                <a:solidFill>
                  <a:srgbClr val="FF3300"/>
                </a:solidFill>
                <a:latin typeface="Times New Roman" panose="02020603050405020304" pitchFamily="18" charset="0"/>
              </a:rPr>
              <a:t> 1:</a:t>
            </a:r>
            <a:r>
              <a:rPr lang="en-US" sz="2000" b="1" dirty="0">
                <a:solidFill>
                  <a:srgbClr val="0000FF"/>
                </a:solidFill>
              </a:rPr>
              <a:t> </a:t>
            </a:r>
            <a:r>
              <a:rPr lang="en-US" sz="2000" b="1" dirty="0" err="1">
                <a:solidFill>
                  <a:srgbClr val="0000FF"/>
                </a:solidFill>
                <a:latin typeface="Times New Roman" panose="02020603050405020304" pitchFamily="18" charset="0"/>
              </a:rPr>
              <a:t>Cây</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mai</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cao</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trên</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hai</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mét</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dáng</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thanh,thân</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thẳng</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như</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thân</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trúc</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Tán</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tròn</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tự</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nhiên</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xòe</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rộng</a:t>
            </a:r>
            <a:r>
              <a:rPr lang="en-US" sz="2000" b="1" dirty="0">
                <a:solidFill>
                  <a:srgbClr val="0000FF"/>
                </a:solidFill>
                <a:latin typeface="Times New Roman" panose="02020603050405020304" pitchFamily="18" charset="0"/>
              </a:rPr>
              <a:t> ở </a:t>
            </a:r>
            <a:r>
              <a:rPr lang="en-US" sz="2000" b="1" dirty="0" err="1">
                <a:solidFill>
                  <a:srgbClr val="0000FF"/>
                </a:solidFill>
                <a:latin typeface="Times New Roman" panose="02020603050405020304" pitchFamily="18" charset="0"/>
              </a:rPr>
              <a:t>phần</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gốc</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thu</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dần</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thành</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một</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điểm</a:t>
            </a:r>
            <a:r>
              <a:rPr lang="en-US" sz="2000" b="1" dirty="0">
                <a:solidFill>
                  <a:srgbClr val="0000FF"/>
                </a:solidFill>
                <a:latin typeface="Times New Roman" panose="02020603050405020304" pitchFamily="18" charset="0"/>
              </a:rPr>
              <a:t> ở </a:t>
            </a:r>
            <a:r>
              <a:rPr lang="en-US" sz="2000" b="1" dirty="0" err="1">
                <a:solidFill>
                  <a:srgbClr val="0000FF"/>
                </a:solidFill>
                <a:latin typeface="Times New Roman" panose="02020603050405020304" pitchFamily="18" charset="0"/>
              </a:rPr>
              <a:t>đỉnh</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ngọn</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Gốc</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lớn</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bằng</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bắp</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tay,cành</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vươn</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đều</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nhánh</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nào</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cũng</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rắn</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chắc</a:t>
            </a:r>
            <a:r>
              <a:rPr lang="en-US" sz="2000" b="1" dirty="0">
                <a:solidFill>
                  <a:srgbClr val="0000FF"/>
                </a:solidFill>
                <a:latin typeface="Times New Roman" panose="02020603050405020304" pitchFamily="18" charset="0"/>
              </a:rPr>
              <a:t>.</a:t>
            </a:r>
            <a:endParaRPr lang="en-US" sz="2000" b="1" dirty="0">
              <a:solidFill>
                <a:srgbClr val="0000FF"/>
              </a:solidFill>
              <a:latin typeface="Times New Roman" panose="02020603050405020304" pitchFamily="18" charset="0"/>
            </a:endParaRPr>
          </a:p>
        </p:txBody>
      </p:sp>
      <p:sp>
        <p:nvSpPr>
          <p:cNvPr id="17422" name="Text Box 14"/>
          <p:cNvSpPr txBox="1">
            <a:spLocks noChangeArrowheads="1"/>
          </p:cNvSpPr>
          <p:nvPr/>
        </p:nvSpPr>
        <p:spPr bwMode="auto">
          <a:xfrm>
            <a:off x="152400" y="2177921"/>
            <a:ext cx="4724400"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2000" b="1" u="sng" dirty="0" err="1">
                <a:solidFill>
                  <a:srgbClr val="FF3300"/>
                </a:solidFill>
                <a:latin typeface="Times New Roman" panose="02020603050405020304" pitchFamily="18" charset="0"/>
              </a:rPr>
              <a:t>Đoạn</a:t>
            </a:r>
            <a:r>
              <a:rPr lang="en-US" sz="2000" b="1" u="sng" dirty="0">
                <a:solidFill>
                  <a:srgbClr val="FF3300"/>
                </a:solidFill>
                <a:latin typeface="Times New Roman" panose="02020603050405020304" pitchFamily="18" charset="0"/>
              </a:rPr>
              <a:t> 2:</a:t>
            </a:r>
            <a:r>
              <a:rPr lang="en-US" sz="2000" b="1" dirty="0">
                <a:solidFill>
                  <a:srgbClr val="0000FF"/>
                </a:solidFill>
                <a:latin typeface="Times New Roman" panose="02020603050405020304" pitchFamily="18" charset="0"/>
              </a:rPr>
              <a:t> Mai </a:t>
            </a:r>
            <a:r>
              <a:rPr lang="en-US" sz="2000" b="1" dirty="0" err="1">
                <a:solidFill>
                  <a:srgbClr val="0000FF"/>
                </a:solidFill>
                <a:latin typeface="Times New Roman" panose="02020603050405020304" pitchFamily="18" charset="0"/>
              </a:rPr>
              <a:t>tứ</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quý</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nở</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bốn</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mùa</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Cánh</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hoa</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vàng</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thẫm</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xếp</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thành</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ba</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lớp</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Năm</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cánh</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dài</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đỏ</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tía</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như</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ức</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gà</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chọi</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đỏ</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suốt</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từ</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đời</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hoa</a:t>
            </a:r>
            <a:r>
              <a:rPr lang="en-US" sz="2000" b="1" dirty="0">
                <a:solidFill>
                  <a:srgbClr val="0000FF"/>
                </a:solidFill>
                <a:latin typeface="Times New Roman" panose="02020603050405020304" pitchFamily="18" charset="0"/>
              </a:rPr>
              <a:t> sang </a:t>
            </a:r>
            <a:r>
              <a:rPr lang="en-US" sz="2000" b="1" dirty="0" err="1">
                <a:solidFill>
                  <a:srgbClr val="0000FF"/>
                </a:solidFill>
                <a:latin typeface="Times New Roman" panose="02020603050405020304" pitchFamily="18" charset="0"/>
              </a:rPr>
              <a:t>đời</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kết</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trái</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Trái</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kết</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màu</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chín</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đậm</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óng</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ánh</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như</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những</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hạt</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cườm</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đính</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trên</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tầng</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áo</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lá</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lúc</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nào</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cũng</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xum</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xuê</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một</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màu</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xanh</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chắc</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bền</a:t>
            </a:r>
            <a:r>
              <a:rPr lang="en-US" sz="2000" b="1" dirty="0">
                <a:solidFill>
                  <a:srgbClr val="0000FF"/>
                </a:solidFill>
                <a:latin typeface="Times New Roman" panose="02020603050405020304" pitchFamily="18" charset="0"/>
              </a:rPr>
              <a:t>. </a:t>
            </a:r>
            <a:endParaRPr lang="en-US" sz="2000" dirty="0">
              <a:solidFill>
                <a:srgbClr val="0000FF"/>
              </a:solidFill>
              <a:latin typeface="Times New Roman" panose="02020603050405020304" pitchFamily="18" charset="0"/>
            </a:endParaRPr>
          </a:p>
        </p:txBody>
      </p:sp>
      <p:sp>
        <p:nvSpPr>
          <p:cNvPr id="17423" name="Text Box 15"/>
          <p:cNvSpPr txBox="1">
            <a:spLocks noChangeArrowheads="1"/>
          </p:cNvSpPr>
          <p:nvPr/>
        </p:nvSpPr>
        <p:spPr bwMode="auto">
          <a:xfrm>
            <a:off x="152400" y="4781748"/>
            <a:ext cx="49530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2000" b="1" u="sng" dirty="0" err="1">
                <a:solidFill>
                  <a:srgbClr val="FF3300"/>
                </a:solidFill>
                <a:latin typeface="Times New Roman" panose="02020603050405020304" pitchFamily="18" charset="0"/>
              </a:rPr>
              <a:t>Đoạn</a:t>
            </a:r>
            <a:r>
              <a:rPr lang="en-US" sz="2000" b="1" u="sng" dirty="0">
                <a:solidFill>
                  <a:srgbClr val="FF3300"/>
                </a:solidFill>
                <a:latin typeface="Times New Roman" panose="02020603050405020304" pitchFamily="18" charset="0"/>
              </a:rPr>
              <a:t> 3:</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Đứng</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bên</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cây</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ngắm</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hoa</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xem</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lá</a:t>
            </a:r>
            <a:r>
              <a:rPr lang="en-US" sz="2000" b="1" dirty="0">
                <a:solidFill>
                  <a:srgbClr val="0000FF"/>
                </a:solidFill>
                <a:latin typeface="Times New Roman" panose="02020603050405020304" pitchFamily="18" charset="0"/>
              </a:rPr>
              <a:t>, ta </a:t>
            </a:r>
            <a:r>
              <a:rPr lang="en-US" sz="2000" b="1" dirty="0" err="1">
                <a:solidFill>
                  <a:srgbClr val="0000FF"/>
                </a:solidFill>
                <a:latin typeface="Times New Roman" panose="02020603050405020304" pitchFamily="18" charset="0"/>
              </a:rPr>
              <a:t>thầm</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cảm</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phục</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cái</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màu</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nhiệm</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của</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tạo</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vật</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trong</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sự</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hào</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phóng</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và</a:t>
            </a:r>
            <a:r>
              <a:rPr lang="en-US" sz="2000" b="1" dirty="0">
                <a:solidFill>
                  <a:srgbClr val="0000FF"/>
                </a:solidFill>
                <a:latin typeface="Times New Roman" panose="02020603050405020304" pitchFamily="18" charset="0"/>
              </a:rPr>
              <a:t> lo </a:t>
            </a:r>
            <a:r>
              <a:rPr lang="en-US" sz="2000" b="1" dirty="0" err="1">
                <a:solidFill>
                  <a:srgbClr val="0000FF"/>
                </a:solidFill>
                <a:latin typeface="Times New Roman" panose="02020603050405020304" pitchFamily="18" charset="0"/>
              </a:rPr>
              <a:t>xa</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đã</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có</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mai</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vàng</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rực</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rỡ</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góp</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với</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muôn</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loài</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hoa</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ngày</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Tết</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lại</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có</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mai</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tứ</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quý</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cần</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mẫn</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thịnh</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vượng</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quanh</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năm</a:t>
            </a:r>
            <a:r>
              <a:rPr lang="en-US" sz="2000" b="1" dirty="0">
                <a:solidFill>
                  <a:srgbClr val="0000FF"/>
                </a:solidFill>
                <a:latin typeface="Times New Roman" panose="02020603050405020304" pitchFamily="18" charset="0"/>
              </a:rPr>
              <a:t>.</a:t>
            </a:r>
            <a:endParaRPr lang="en-US" sz="2000" dirty="0">
              <a:solidFill>
                <a:srgbClr val="0000FF"/>
              </a:solidFill>
              <a:latin typeface="Times New Roman" panose="02020603050405020304" pitchFamily="18" charset="0"/>
            </a:endParaRPr>
          </a:p>
        </p:txBody>
      </p:sp>
      <p:pic>
        <p:nvPicPr>
          <p:cNvPr id="17424" name="Picture 16" descr="mai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9725" y="4495800"/>
            <a:ext cx="3724275"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5" name="Picture 17" descr="hoama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4495800"/>
            <a:ext cx="35814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6" name="Picture 18" descr="imag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2600" y="4495800"/>
            <a:ext cx="35814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7" name="Picture 19" descr="maituquy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86400" y="2133600"/>
            <a:ext cx="36576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7421"/>
                                        </p:tgtEl>
                                        <p:attrNameLst>
                                          <p:attrName>style.visibility</p:attrName>
                                        </p:attrNameLst>
                                      </p:cBhvr>
                                      <p:to>
                                        <p:strVal val="visible"/>
                                      </p:to>
                                    </p:set>
                                    <p:animEffect transition="in" filter="blinds(horizontal)">
                                      <p:cBhvr>
                                        <p:cTn id="7" dur="500"/>
                                        <p:tgtEl>
                                          <p:spTgt spid="17421"/>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7418"/>
                                        </p:tgtEl>
                                        <p:attrNameLst>
                                          <p:attrName>style.visibility</p:attrName>
                                        </p:attrNameLst>
                                      </p:cBhvr>
                                      <p:to>
                                        <p:strVal val="visible"/>
                                      </p:to>
                                    </p:set>
                                    <p:animEffect transition="in" filter="box(in)">
                                      <p:cBhvr>
                                        <p:cTn id="12" dur="500"/>
                                        <p:tgtEl>
                                          <p:spTgt spid="17418"/>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7422"/>
                                        </p:tgtEl>
                                        <p:attrNameLst>
                                          <p:attrName>style.visibility</p:attrName>
                                        </p:attrNameLst>
                                      </p:cBhvr>
                                      <p:to>
                                        <p:strVal val="visible"/>
                                      </p:to>
                                    </p:set>
                                    <p:animEffect transition="in" filter="checkerboard(across)">
                                      <p:cBhvr>
                                        <p:cTn id="17" dur="500"/>
                                        <p:tgtEl>
                                          <p:spTgt spid="17422"/>
                                        </p:tgtEl>
                                      </p:cBhvr>
                                    </p:animEffect>
                                  </p:childTnLst>
                                </p:cTn>
                              </p:par>
                            </p:childTnLst>
                          </p:cTn>
                        </p:par>
                        <p:par>
                          <p:cTn id="18" fill="hold">
                            <p:stCondLst>
                              <p:cond delay="500"/>
                            </p:stCondLst>
                            <p:childTnLst>
                              <p:par>
                                <p:cTn id="19" presetID="5" presetClass="entr" presetSubtype="10" fill="hold" nodeType="afterEffect">
                                  <p:stCondLst>
                                    <p:cond delay="0"/>
                                  </p:stCondLst>
                                  <p:childTnLst>
                                    <p:set>
                                      <p:cBhvr>
                                        <p:cTn id="20" dur="1" fill="hold">
                                          <p:stCondLst>
                                            <p:cond delay="0"/>
                                          </p:stCondLst>
                                        </p:cTn>
                                        <p:tgtEl>
                                          <p:spTgt spid="17419"/>
                                        </p:tgtEl>
                                        <p:attrNameLst>
                                          <p:attrName>style.visibility</p:attrName>
                                        </p:attrNameLst>
                                      </p:cBhvr>
                                      <p:to>
                                        <p:strVal val="visible"/>
                                      </p:to>
                                    </p:set>
                                    <p:animEffect transition="in" filter="checkerboard(across)">
                                      <p:cBhvr>
                                        <p:cTn id="21" dur="2000"/>
                                        <p:tgtEl>
                                          <p:spTgt spid="17419"/>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xit" presetSubtype="10" fill="hold" nodeType="clickEffect">
                                  <p:stCondLst>
                                    <p:cond delay="0"/>
                                  </p:stCondLst>
                                  <p:childTnLst>
                                    <p:animEffect transition="out" filter="blinds(horizontal)">
                                      <p:cBhvr>
                                        <p:cTn id="25" dur="5000"/>
                                        <p:tgtEl>
                                          <p:spTgt spid="17419"/>
                                        </p:tgtEl>
                                      </p:cBhvr>
                                    </p:animEffect>
                                    <p:set>
                                      <p:cBhvr>
                                        <p:cTn id="26" dur="1" fill="hold">
                                          <p:stCondLst>
                                            <p:cond delay="4999"/>
                                          </p:stCondLst>
                                        </p:cTn>
                                        <p:tgtEl>
                                          <p:spTgt spid="17419"/>
                                        </p:tgtEl>
                                        <p:attrNameLst>
                                          <p:attrName>style.visibility</p:attrName>
                                        </p:attrNameLst>
                                      </p:cBhvr>
                                      <p:to>
                                        <p:strVal val="hidden"/>
                                      </p:to>
                                    </p:set>
                                  </p:childTnLst>
                                </p:cTn>
                              </p:par>
                            </p:childTnLst>
                          </p:cTn>
                        </p:par>
                        <p:par>
                          <p:cTn id="27" fill="hold">
                            <p:stCondLst>
                              <p:cond delay="5000"/>
                            </p:stCondLst>
                            <p:childTnLst>
                              <p:par>
                                <p:cTn id="28" presetID="5" presetClass="entr" presetSubtype="10" fill="hold" nodeType="afterEffect">
                                  <p:stCondLst>
                                    <p:cond delay="0"/>
                                  </p:stCondLst>
                                  <p:childTnLst>
                                    <p:set>
                                      <p:cBhvr>
                                        <p:cTn id="29" dur="1" fill="hold">
                                          <p:stCondLst>
                                            <p:cond delay="0"/>
                                          </p:stCondLst>
                                        </p:cTn>
                                        <p:tgtEl>
                                          <p:spTgt spid="17427"/>
                                        </p:tgtEl>
                                        <p:attrNameLst>
                                          <p:attrName>style.visibility</p:attrName>
                                        </p:attrNameLst>
                                      </p:cBhvr>
                                      <p:to>
                                        <p:strVal val="visible"/>
                                      </p:to>
                                    </p:set>
                                    <p:animEffect transition="in" filter="checkerboard(across)">
                                      <p:cBhvr>
                                        <p:cTn id="30" dur="500"/>
                                        <p:tgtEl>
                                          <p:spTgt spid="17427"/>
                                        </p:tgtEl>
                                      </p:cBhvr>
                                    </p:animEffect>
                                  </p:childTnLst>
                                </p:cTn>
                              </p:par>
                            </p:childTnLst>
                          </p:cTn>
                        </p:par>
                      </p:childTnLst>
                    </p:cTn>
                  </p:par>
                  <p:par>
                    <p:cTn id="31" fill="hold">
                      <p:stCondLst>
                        <p:cond delay="indefinite"/>
                      </p:stCondLst>
                      <p:childTnLst>
                        <p:par>
                          <p:cTn id="32" fill="hold">
                            <p:stCondLst>
                              <p:cond delay="0"/>
                            </p:stCondLst>
                            <p:childTnLst>
                              <p:par>
                                <p:cTn id="33" presetID="8" presetClass="entr" presetSubtype="16" fill="hold" grpId="0" nodeType="clickEffect">
                                  <p:stCondLst>
                                    <p:cond delay="0"/>
                                  </p:stCondLst>
                                  <p:childTnLst>
                                    <p:set>
                                      <p:cBhvr>
                                        <p:cTn id="34" dur="1" fill="hold">
                                          <p:stCondLst>
                                            <p:cond delay="0"/>
                                          </p:stCondLst>
                                        </p:cTn>
                                        <p:tgtEl>
                                          <p:spTgt spid="17423"/>
                                        </p:tgtEl>
                                        <p:attrNameLst>
                                          <p:attrName>style.visibility</p:attrName>
                                        </p:attrNameLst>
                                      </p:cBhvr>
                                      <p:to>
                                        <p:strVal val="visible"/>
                                      </p:to>
                                    </p:set>
                                    <p:animEffect transition="in" filter="diamond(in)">
                                      <p:cBhvr>
                                        <p:cTn id="35" dur="2000"/>
                                        <p:tgtEl>
                                          <p:spTgt spid="17423"/>
                                        </p:tgtEl>
                                      </p:cBhvr>
                                    </p:animEffect>
                                  </p:childTnLst>
                                </p:cTn>
                              </p:par>
                            </p:childTnLst>
                          </p:cTn>
                        </p:par>
                        <p:par>
                          <p:cTn id="36" fill="hold">
                            <p:stCondLst>
                              <p:cond delay="2000"/>
                            </p:stCondLst>
                            <p:childTnLst>
                              <p:par>
                                <p:cTn id="37" presetID="21" presetClass="entr" presetSubtype="4" fill="hold" nodeType="afterEffect">
                                  <p:stCondLst>
                                    <p:cond delay="0"/>
                                  </p:stCondLst>
                                  <p:childTnLst>
                                    <p:set>
                                      <p:cBhvr>
                                        <p:cTn id="38" dur="1" fill="hold">
                                          <p:stCondLst>
                                            <p:cond delay="0"/>
                                          </p:stCondLst>
                                        </p:cTn>
                                        <p:tgtEl>
                                          <p:spTgt spid="17424"/>
                                        </p:tgtEl>
                                        <p:attrNameLst>
                                          <p:attrName>style.visibility</p:attrName>
                                        </p:attrNameLst>
                                      </p:cBhvr>
                                      <p:to>
                                        <p:strVal val="visible"/>
                                      </p:to>
                                    </p:set>
                                    <p:animEffect transition="in" filter="wheel(4)">
                                      <p:cBhvr>
                                        <p:cTn id="39" dur="1000"/>
                                        <p:tgtEl>
                                          <p:spTgt spid="17424"/>
                                        </p:tgtEl>
                                      </p:cBhvr>
                                    </p:animEffect>
                                  </p:childTnLst>
                                </p:cTn>
                              </p:par>
                            </p:childTnLst>
                          </p:cTn>
                        </p:par>
                        <p:par>
                          <p:cTn id="40" fill="hold">
                            <p:stCondLst>
                              <p:cond delay="3000"/>
                            </p:stCondLst>
                            <p:childTnLst>
                              <p:par>
                                <p:cTn id="41" presetID="3" presetClass="entr" presetSubtype="10" fill="hold" nodeType="afterEffect">
                                  <p:stCondLst>
                                    <p:cond delay="0"/>
                                  </p:stCondLst>
                                  <p:childTnLst>
                                    <p:set>
                                      <p:cBhvr>
                                        <p:cTn id="42" dur="1" fill="hold">
                                          <p:stCondLst>
                                            <p:cond delay="0"/>
                                          </p:stCondLst>
                                        </p:cTn>
                                        <p:tgtEl>
                                          <p:spTgt spid="17425"/>
                                        </p:tgtEl>
                                        <p:attrNameLst>
                                          <p:attrName>style.visibility</p:attrName>
                                        </p:attrNameLst>
                                      </p:cBhvr>
                                      <p:to>
                                        <p:strVal val="visible"/>
                                      </p:to>
                                    </p:set>
                                    <p:animEffect transition="in" filter="blinds(horizontal)">
                                      <p:cBhvr>
                                        <p:cTn id="43" dur="1000"/>
                                        <p:tgtEl>
                                          <p:spTgt spid="17425"/>
                                        </p:tgtEl>
                                      </p:cBhvr>
                                    </p:animEffect>
                                  </p:childTnLst>
                                </p:cTn>
                              </p:par>
                            </p:childTnLst>
                          </p:cTn>
                        </p:par>
                      </p:childTnLst>
                    </p:cTn>
                  </p:par>
                  <p:par>
                    <p:cTn id="44" fill="hold">
                      <p:stCondLst>
                        <p:cond delay="indefinite"/>
                      </p:stCondLst>
                      <p:childTnLst>
                        <p:par>
                          <p:cTn id="45" fill="hold">
                            <p:stCondLst>
                              <p:cond delay="0"/>
                            </p:stCondLst>
                            <p:childTnLst>
                              <p:par>
                                <p:cTn id="46" presetID="8" presetClass="exit" presetSubtype="16" fill="hold" nodeType="clickEffect">
                                  <p:stCondLst>
                                    <p:cond delay="0"/>
                                  </p:stCondLst>
                                  <p:childTnLst>
                                    <p:animEffect transition="out" filter="diamond(in)">
                                      <p:cBhvr>
                                        <p:cTn id="47" dur="5000"/>
                                        <p:tgtEl>
                                          <p:spTgt spid="17425"/>
                                        </p:tgtEl>
                                      </p:cBhvr>
                                    </p:animEffect>
                                    <p:set>
                                      <p:cBhvr>
                                        <p:cTn id="48" dur="1" fill="hold">
                                          <p:stCondLst>
                                            <p:cond delay="4999"/>
                                          </p:stCondLst>
                                        </p:cTn>
                                        <p:tgtEl>
                                          <p:spTgt spid="17425"/>
                                        </p:tgtEl>
                                        <p:attrNameLst>
                                          <p:attrName>style.visibility</p:attrName>
                                        </p:attrNameLst>
                                      </p:cBhvr>
                                      <p:to>
                                        <p:strVal val="hidden"/>
                                      </p:to>
                                    </p:set>
                                  </p:childTnLst>
                                </p:cTn>
                              </p:par>
                            </p:childTnLst>
                          </p:cTn>
                        </p:par>
                        <p:par>
                          <p:cTn id="49" fill="hold">
                            <p:stCondLst>
                              <p:cond delay="5000"/>
                            </p:stCondLst>
                            <p:childTnLst>
                              <p:par>
                                <p:cTn id="50" presetID="5" presetClass="entr" presetSubtype="10" fill="hold" nodeType="afterEffect">
                                  <p:stCondLst>
                                    <p:cond delay="0"/>
                                  </p:stCondLst>
                                  <p:childTnLst>
                                    <p:set>
                                      <p:cBhvr>
                                        <p:cTn id="51" dur="1" fill="hold">
                                          <p:stCondLst>
                                            <p:cond delay="0"/>
                                          </p:stCondLst>
                                        </p:cTn>
                                        <p:tgtEl>
                                          <p:spTgt spid="17426"/>
                                        </p:tgtEl>
                                        <p:attrNameLst>
                                          <p:attrName>style.visibility</p:attrName>
                                        </p:attrNameLst>
                                      </p:cBhvr>
                                      <p:to>
                                        <p:strVal val="visible"/>
                                      </p:to>
                                    </p:set>
                                    <p:animEffect transition="in" filter="checkerboard(across)">
                                      <p:cBhvr>
                                        <p:cTn id="52" dur="1000"/>
                                        <p:tgtEl>
                                          <p:spTgt spid="174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21" grpId="0"/>
      <p:bldP spid="17422" grpId="0"/>
      <p:bldP spid="1742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3"/>
          <p:cNvSpPr txBox="1">
            <a:spLocks noChangeArrowheads="1"/>
          </p:cNvSpPr>
          <p:nvPr/>
        </p:nvSpPr>
        <p:spPr bwMode="auto">
          <a:xfrm>
            <a:off x="5105400" y="2057400"/>
            <a:ext cx="4038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E662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vi-VN" sz="2800"/>
          </a:p>
        </p:txBody>
      </p:sp>
      <p:sp>
        <p:nvSpPr>
          <p:cNvPr id="12291" name="Text Box 4"/>
          <p:cNvSpPr txBox="1">
            <a:spLocks noChangeArrowheads="1"/>
          </p:cNvSpPr>
          <p:nvPr/>
        </p:nvSpPr>
        <p:spPr bwMode="auto">
          <a:xfrm>
            <a:off x="5715000" y="304800"/>
            <a:ext cx="15017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vi-VN">
              <a:latin typeface="Arial Black" panose="020B0A04020102020204" pitchFamily="34" charset="0"/>
              <a:cs typeface="Arial" panose="020B0604020202020204" pitchFamily="34" charset="0"/>
            </a:endParaRPr>
          </a:p>
        </p:txBody>
      </p:sp>
      <p:sp>
        <p:nvSpPr>
          <p:cNvPr id="12292" name="Text Box 5"/>
          <p:cNvSpPr txBox="1">
            <a:spLocks noChangeArrowheads="1"/>
          </p:cNvSpPr>
          <p:nvPr/>
        </p:nvSpPr>
        <p:spPr bwMode="auto">
          <a:xfrm>
            <a:off x="1524000" y="4800600"/>
            <a:ext cx="10826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atin typeface="Arial Black" panose="020B0A04020102020204" pitchFamily="34" charset="0"/>
              <a:cs typeface="Arial" panose="020B0604020202020204" pitchFamily="34" charset="0"/>
            </a:endParaRPr>
          </a:p>
        </p:txBody>
      </p:sp>
      <p:sp>
        <p:nvSpPr>
          <p:cNvPr id="12293" name="Rectangle 8"/>
          <p:cNvSpPr>
            <a:spLocks noChangeArrowheads="1"/>
          </p:cNvSpPr>
          <p:nvPr/>
        </p:nvSpPr>
        <p:spPr bwMode="auto">
          <a:xfrm>
            <a:off x="0" y="304800"/>
            <a:ext cx="5105400"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b="1">
                <a:solidFill>
                  <a:srgbClr val="FF3300"/>
                </a:solidFill>
              </a:rPr>
              <a:t>   </a:t>
            </a:r>
            <a:r>
              <a:rPr lang="en-US" b="1" u="sng">
                <a:solidFill>
                  <a:srgbClr val="FF3300"/>
                </a:solidFill>
                <a:latin typeface="Times New Roman" panose="02020603050405020304" pitchFamily="18" charset="0"/>
              </a:rPr>
              <a:t>Đoạn 1:</a:t>
            </a:r>
            <a:r>
              <a:rPr lang="en-US" b="1">
                <a:solidFill>
                  <a:srgbClr val="0000FF"/>
                </a:solidFill>
              </a:rPr>
              <a:t> </a:t>
            </a:r>
            <a:r>
              <a:rPr lang="en-US" b="1">
                <a:solidFill>
                  <a:srgbClr val="0000FF"/>
                </a:solidFill>
                <a:latin typeface="Times New Roman" panose="02020603050405020304" pitchFamily="18" charset="0"/>
              </a:rPr>
              <a:t>Cây mai cao trên hai mét, dáng thanh,thân thẳng như thân trúc. Tán tròn tự nhiên xòe rộng ở phần gốc, thu dần thành một điểm ở đỉnh ngọn. Gốc lớn bằng bắp tay,cành vươn đều, nhánh nào cũng rắn chắc.</a:t>
            </a:r>
            <a:endParaRPr lang="en-US" b="1">
              <a:solidFill>
                <a:srgbClr val="0000FF"/>
              </a:solidFill>
              <a:latin typeface="Times New Roman" panose="02020603050405020304" pitchFamily="18" charset="0"/>
            </a:endParaRPr>
          </a:p>
        </p:txBody>
      </p:sp>
      <p:sp>
        <p:nvSpPr>
          <p:cNvPr id="12294" name="Text Box 9"/>
          <p:cNvSpPr txBox="1">
            <a:spLocks noChangeArrowheads="1"/>
          </p:cNvSpPr>
          <p:nvPr/>
        </p:nvSpPr>
        <p:spPr bwMode="auto">
          <a:xfrm>
            <a:off x="152400" y="2286000"/>
            <a:ext cx="4724400"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b="1" u="sng">
                <a:solidFill>
                  <a:srgbClr val="FF3300"/>
                </a:solidFill>
                <a:latin typeface="Times New Roman" panose="02020603050405020304" pitchFamily="18" charset="0"/>
              </a:rPr>
              <a:t>Đoạn 2:</a:t>
            </a:r>
            <a:r>
              <a:rPr lang="en-US" b="1">
                <a:solidFill>
                  <a:srgbClr val="0000FF"/>
                </a:solidFill>
                <a:latin typeface="Times New Roman" panose="02020603050405020304" pitchFamily="18" charset="0"/>
              </a:rPr>
              <a:t> Mai tứ quý nở bốn mùa. Cánh hoa vàng thẫm xếp thành ba lớp. Năm cánh dài đỏ tía như ức gà chọi, đỏ suốt từ đời hoa sang đời kết trái. Trái kết màu chín đậm, óng ánh như  những hạt cườm đính trên  tầng áo lá lúc nào cũng xum xuê một màu xanh chắc bền. </a:t>
            </a:r>
            <a:endParaRPr lang="en-US">
              <a:solidFill>
                <a:srgbClr val="0000FF"/>
              </a:solidFill>
              <a:latin typeface="Times New Roman" panose="02020603050405020304" pitchFamily="18" charset="0"/>
            </a:endParaRPr>
          </a:p>
        </p:txBody>
      </p:sp>
      <p:sp>
        <p:nvSpPr>
          <p:cNvPr id="12295" name="Text Box 10"/>
          <p:cNvSpPr txBox="1">
            <a:spLocks noChangeArrowheads="1"/>
          </p:cNvSpPr>
          <p:nvPr/>
        </p:nvSpPr>
        <p:spPr bwMode="auto">
          <a:xfrm>
            <a:off x="152400" y="4572000"/>
            <a:ext cx="4953000"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b="1" u="sng">
                <a:solidFill>
                  <a:srgbClr val="FF3300"/>
                </a:solidFill>
                <a:latin typeface="Times New Roman" panose="02020603050405020304" pitchFamily="18" charset="0"/>
              </a:rPr>
              <a:t>Đoạn 3</a:t>
            </a:r>
            <a:r>
              <a:rPr lang="en-US" b="1" u="sng">
                <a:solidFill>
                  <a:srgbClr val="0000FF"/>
                </a:solidFill>
                <a:latin typeface="Times New Roman" panose="02020603050405020304" pitchFamily="18" charset="0"/>
              </a:rPr>
              <a:t>:</a:t>
            </a:r>
            <a:r>
              <a:rPr lang="en-US" b="1">
                <a:solidFill>
                  <a:srgbClr val="0000FF"/>
                </a:solidFill>
                <a:latin typeface="Times New Roman" panose="02020603050405020304" pitchFamily="18" charset="0"/>
              </a:rPr>
              <a:t>  Đứng trên cây ngắm hoa, xem lá, ta thầm cảm phục cái màu nhiệm của tạo vật trong sự hào phóng và lo xa: đã có mai vàng rực rỡ góp với muôn loài hoa ngày Tết, lại có mai tứ quý cần mẫn, thịnh vượng quanh năm.</a:t>
            </a:r>
            <a:endParaRPr lang="en-US">
              <a:solidFill>
                <a:srgbClr val="0000FF"/>
              </a:solidFill>
              <a:latin typeface="Times New Roman" panose="02020603050405020304" pitchFamily="18" charset="0"/>
            </a:endParaRPr>
          </a:p>
        </p:txBody>
      </p:sp>
      <p:sp>
        <p:nvSpPr>
          <p:cNvPr id="12296" name="Line 15"/>
          <p:cNvSpPr>
            <a:spLocks noChangeShapeType="1"/>
          </p:cNvSpPr>
          <p:nvPr/>
        </p:nvSpPr>
        <p:spPr bwMode="auto">
          <a:xfrm>
            <a:off x="5029200" y="0"/>
            <a:ext cx="0" cy="6858000"/>
          </a:xfrm>
          <a:prstGeom prst="line">
            <a:avLst/>
          </a:prstGeom>
          <a:noFill/>
          <a:ln w="2857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297" name="Line 16"/>
          <p:cNvSpPr>
            <a:spLocks noChangeShapeType="1"/>
          </p:cNvSpPr>
          <p:nvPr/>
        </p:nvSpPr>
        <p:spPr bwMode="auto">
          <a:xfrm flipV="1">
            <a:off x="0" y="2057400"/>
            <a:ext cx="9144000" cy="0"/>
          </a:xfrm>
          <a:prstGeom prst="line">
            <a:avLst/>
          </a:prstGeom>
          <a:noFill/>
          <a:ln w="2857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298" name="Line 17"/>
          <p:cNvSpPr>
            <a:spLocks noChangeShapeType="1"/>
          </p:cNvSpPr>
          <p:nvPr/>
        </p:nvSpPr>
        <p:spPr bwMode="auto">
          <a:xfrm flipV="1">
            <a:off x="0" y="4343400"/>
            <a:ext cx="9144000" cy="0"/>
          </a:xfrm>
          <a:prstGeom prst="line">
            <a:avLst/>
          </a:prstGeom>
          <a:noFill/>
          <a:ln w="2857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690" name="Text Box 18"/>
          <p:cNvSpPr txBox="1">
            <a:spLocks noChangeArrowheads="1"/>
          </p:cNvSpPr>
          <p:nvPr/>
        </p:nvSpPr>
        <p:spPr bwMode="auto">
          <a:xfrm>
            <a:off x="5105400" y="838200"/>
            <a:ext cx="4038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b="1">
                <a:solidFill>
                  <a:srgbClr val="FF3300"/>
                </a:solidFill>
                <a:latin typeface="Times New Roman" panose="02020603050405020304" pitchFamily="18" charset="0"/>
              </a:rPr>
              <a:t>Giới thiệu bao quát về cây mai( chiều cao,dáng, thân, tán, gốc, cành, nhánh).</a:t>
            </a:r>
            <a:endParaRPr lang="en-US" b="1">
              <a:solidFill>
                <a:srgbClr val="FF3300"/>
              </a:solidFill>
              <a:latin typeface="Times New Roman" panose="02020603050405020304" pitchFamily="18" charset="0"/>
            </a:endParaRPr>
          </a:p>
        </p:txBody>
      </p:sp>
      <p:sp>
        <p:nvSpPr>
          <p:cNvPr id="28691" name="Text Box 19"/>
          <p:cNvSpPr txBox="1">
            <a:spLocks noChangeArrowheads="1"/>
          </p:cNvSpPr>
          <p:nvPr/>
        </p:nvSpPr>
        <p:spPr bwMode="auto">
          <a:xfrm>
            <a:off x="5486400" y="2895600"/>
            <a:ext cx="3352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b="1">
                <a:solidFill>
                  <a:srgbClr val="FF3300"/>
                </a:solidFill>
                <a:latin typeface="Times New Roman" panose="02020603050405020304" pitchFamily="18" charset="0"/>
              </a:rPr>
              <a:t>Tả kĩ về cánh hoa và quả mai.</a:t>
            </a:r>
            <a:endParaRPr lang="en-US" b="1">
              <a:solidFill>
                <a:srgbClr val="FF3300"/>
              </a:solidFill>
              <a:latin typeface="Times New Roman" panose="02020603050405020304" pitchFamily="18" charset="0"/>
            </a:endParaRPr>
          </a:p>
        </p:txBody>
      </p:sp>
      <p:sp>
        <p:nvSpPr>
          <p:cNvPr id="28692" name="Text Box 20"/>
          <p:cNvSpPr txBox="1">
            <a:spLocks noChangeArrowheads="1"/>
          </p:cNvSpPr>
          <p:nvPr/>
        </p:nvSpPr>
        <p:spPr bwMode="auto">
          <a:xfrm>
            <a:off x="5257800" y="5181600"/>
            <a:ext cx="3657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b="1">
                <a:solidFill>
                  <a:srgbClr val="FF3300"/>
                </a:solidFill>
                <a:latin typeface="Times New Roman" panose="02020603050405020304" pitchFamily="18" charset="0"/>
              </a:rPr>
              <a:t>Cảm nghĩ của người miêu tả.</a:t>
            </a:r>
            <a:endParaRPr lang="en-US" b="1">
              <a:solidFill>
                <a:srgbClr val="FF3300"/>
              </a:solidFill>
              <a:latin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8690"/>
                                        </p:tgtEl>
                                        <p:attrNameLst>
                                          <p:attrName>style.visibility</p:attrName>
                                        </p:attrNameLst>
                                      </p:cBhvr>
                                      <p:to>
                                        <p:strVal val="visible"/>
                                      </p:to>
                                    </p:set>
                                    <p:anim calcmode="lin" valueType="num">
                                      <p:cBhvr>
                                        <p:cTn id="7" dur="1000" fill="hold"/>
                                        <p:tgtEl>
                                          <p:spTgt spid="28690"/>
                                        </p:tgtEl>
                                        <p:attrNameLst>
                                          <p:attrName>ppt_x</p:attrName>
                                        </p:attrNameLst>
                                      </p:cBhvr>
                                      <p:tavLst>
                                        <p:tav tm="0">
                                          <p:val>
                                            <p:strVal val="#ppt_x-.2"/>
                                          </p:val>
                                        </p:tav>
                                        <p:tav tm="100000">
                                          <p:val>
                                            <p:strVal val="#ppt_x"/>
                                          </p:val>
                                        </p:tav>
                                      </p:tavLst>
                                    </p:anim>
                                    <p:anim calcmode="lin" valueType="num">
                                      <p:cBhvr>
                                        <p:cTn id="8" dur="1000" fill="hold"/>
                                        <p:tgtEl>
                                          <p:spTgt spid="28690"/>
                                        </p:tgtEl>
                                        <p:attrNameLst>
                                          <p:attrName>ppt_y</p:attrName>
                                        </p:attrNameLst>
                                      </p:cBhvr>
                                      <p:tavLst>
                                        <p:tav tm="0">
                                          <p:val>
                                            <p:strVal val="#ppt_y"/>
                                          </p:val>
                                        </p:tav>
                                        <p:tav tm="100000">
                                          <p:val>
                                            <p:strVal val="#ppt_y"/>
                                          </p:val>
                                        </p:tav>
                                      </p:tavLst>
                                    </p:anim>
                                    <p:animEffect transition="in" filter="wipe(right)" prLst="gradientSize: 0.1">
                                      <p:cBhvr>
                                        <p:cTn id="9" dur="1000"/>
                                        <p:tgtEl>
                                          <p:spTgt spid="28690"/>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28691"/>
                                        </p:tgtEl>
                                        <p:attrNameLst>
                                          <p:attrName>style.visibility</p:attrName>
                                        </p:attrNameLst>
                                      </p:cBhvr>
                                      <p:to>
                                        <p:strVal val="visible"/>
                                      </p:to>
                                    </p:set>
                                    <p:anim calcmode="lin" valueType="num">
                                      <p:cBhvr>
                                        <p:cTn id="14" dur="1000" fill="hold"/>
                                        <p:tgtEl>
                                          <p:spTgt spid="28691"/>
                                        </p:tgtEl>
                                        <p:attrNameLst>
                                          <p:attrName>ppt_x</p:attrName>
                                        </p:attrNameLst>
                                      </p:cBhvr>
                                      <p:tavLst>
                                        <p:tav tm="0">
                                          <p:val>
                                            <p:strVal val="#ppt_x-.2"/>
                                          </p:val>
                                        </p:tav>
                                        <p:tav tm="100000">
                                          <p:val>
                                            <p:strVal val="#ppt_x"/>
                                          </p:val>
                                        </p:tav>
                                      </p:tavLst>
                                    </p:anim>
                                    <p:anim calcmode="lin" valueType="num">
                                      <p:cBhvr>
                                        <p:cTn id="15" dur="1000" fill="hold"/>
                                        <p:tgtEl>
                                          <p:spTgt spid="28691"/>
                                        </p:tgtEl>
                                        <p:attrNameLst>
                                          <p:attrName>ppt_y</p:attrName>
                                        </p:attrNameLst>
                                      </p:cBhvr>
                                      <p:tavLst>
                                        <p:tav tm="0">
                                          <p:val>
                                            <p:strVal val="#ppt_y"/>
                                          </p:val>
                                        </p:tav>
                                        <p:tav tm="100000">
                                          <p:val>
                                            <p:strVal val="#ppt_y"/>
                                          </p:val>
                                        </p:tav>
                                      </p:tavLst>
                                    </p:anim>
                                    <p:animEffect transition="in" filter="wipe(right)" prLst="gradientSize: 0.1">
                                      <p:cBhvr>
                                        <p:cTn id="16" dur="1000"/>
                                        <p:tgtEl>
                                          <p:spTgt spid="28691"/>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28692"/>
                                        </p:tgtEl>
                                        <p:attrNameLst>
                                          <p:attrName>style.visibility</p:attrName>
                                        </p:attrNameLst>
                                      </p:cBhvr>
                                      <p:to>
                                        <p:strVal val="visible"/>
                                      </p:to>
                                    </p:set>
                                    <p:anim calcmode="lin" valueType="num">
                                      <p:cBhvr>
                                        <p:cTn id="21" dur="1000" fill="hold"/>
                                        <p:tgtEl>
                                          <p:spTgt spid="28692"/>
                                        </p:tgtEl>
                                        <p:attrNameLst>
                                          <p:attrName>ppt_x</p:attrName>
                                        </p:attrNameLst>
                                      </p:cBhvr>
                                      <p:tavLst>
                                        <p:tav tm="0">
                                          <p:val>
                                            <p:strVal val="#ppt_x-.2"/>
                                          </p:val>
                                        </p:tav>
                                        <p:tav tm="100000">
                                          <p:val>
                                            <p:strVal val="#ppt_x"/>
                                          </p:val>
                                        </p:tav>
                                      </p:tavLst>
                                    </p:anim>
                                    <p:anim calcmode="lin" valueType="num">
                                      <p:cBhvr>
                                        <p:cTn id="22" dur="1000" fill="hold"/>
                                        <p:tgtEl>
                                          <p:spTgt spid="28692"/>
                                        </p:tgtEl>
                                        <p:attrNameLst>
                                          <p:attrName>ppt_y</p:attrName>
                                        </p:attrNameLst>
                                      </p:cBhvr>
                                      <p:tavLst>
                                        <p:tav tm="0">
                                          <p:val>
                                            <p:strVal val="#ppt_y"/>
                                          </p:val>
                                        </p:tav>
                                        <p:tav tm="100000">
                                          <p:val>
                                            <p:strVal val="#ppt_y"/>
                                          </p:val>
                                        </p:tav>
                                      </p:tavLst>
                                    </p:anim>
                                    <p:animEffect transition="in" filter="wipe(right)" prLst="gradientSize: 0.1">
                                      <p:cBhvr>
                                        <p:cTn id="23" dur="1000"/>
                                        <p:tgtEl>
                                          <p:spTgt spid="286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90" grpId="0"/>
      <p:bldP spid="28691" grpId="0"/>
      <p:bldP spid="28692" grpId="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Text Box 6"/>
          <p:cNvSpPr txBox="1">
            <a:spLocks noChangeArrowheads="1"/>
          </p:cNvSpPr>
          <p:nvPr/>
        </p:nvSpPr>
        <p:spPr bwMode="auto">
          <a:xfrm>
            <a:off x="1905000" y="2514600"/>
            <a:ext cx="51974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atin typeface="Arial Black" panose="020B0A04020102020204" pitchFamily="34" charset="0"/>
              <a:cs typeface="Arial" panose="020B0604020202020204" pitchFamily="34" charset="0"/>
            </a:endParaRPr>
          </a:p>
        </p:txBody>
      </p:sp>
      <p:sp>
        <p:nvSpPr>
          <p:cNvPr id="13315" name="Text Box 7"/>
          <p:cNvSpPr txBox="1">
            <a:spLocks noChangeArrowheads="1"/>
          </p:cNvSpPr>
          <p:nvPr/>
        </p:nvSpPr>
        <p:spPr bwMode="auto">
          <a:xfrm>
            <a:off x="1143000" y="2057400"/>
            <a:ext cx="6400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atin typeface="Arial Black" panose="020B0A04020102020204" pitchFamily="34" charset="0"/>
              <a:cs typeface="Arial" panose="020B0604020202020204" pitchFamily="34" charset="0"/>
            </a:endParaRPr>
          </a:p>
        </p:txBody>
      </p:sp>
      <p:sp>
        <p:nvSpPr>
          <p:cNvPr id="13316" name="Text Box 31"/>
          <p:cNvSpPr txBox="1">
            <a:spLocks noChangeArrowheads="1"/>
          </p:cNvSpPr>
          <p:nvPr/>
        </p:nvSpPr>
        <p:spPr bwMode="auto">
          <a:xfrm>
            <a:off x="5105400" y="5454650"/>
            <a:ext cx="3048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atin typeface="Arial Black" panose="020B0A04020102020204" pitchFamily="34" charset="0"/>
              <a:cs typeface="Arial" panose="020B0604020202020204" pitchFamily="34" charset="0"/>
            </a:endParaRPr>
          </a:p>
        </p:txBody>
      </p:sp>
      <p:sp>
        <p:nvSpPr>
          <p:cNvPr id="18468" name="AutoShape 36"/>
          <p:cNvSpPr>
            <a:spLocks noChangeArrowheads="1"/>
          </p:cNvSpPr>
          <p:nvPr/>
        </p:nvSpPr>
        <p:spPr bwMode="auto">
          <a:xfrm>
            <a:off x="2209800" y="228600"/>
            <a:ext cx="4724400" cy="1295400"/>
          </a:xfrm>
          <a:prstGeom prst="wedgeRoundRectCallout">
            <a:avLst>
              <a:gd name="adj1" fmla="val -38912"/>
              <a:gd name="adj2" fmla="val 81370"/>
              <a:gd name="adj3" fmla="val 16667"/>
            </a:avLst>
          </a:prstGeom>
          <a:solidFill>
            <a:srgbClr val="FFFF00"/>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2400" b="1">
                <a:latin typeface="Times New Roman" panose="02020603050405020304" pitchFamily="18" charset="0"/>
              </a:rPr>
              <a:t>Trình tự miêu tả của bài: </a:t>
            </a:r>
            <a:r>
              <a:rPr lang="en-US" sz="2400" b="1" i="1">
                <a:solidFill>
                  <a:srgbClr val="FF0066"/>
                </a:solidFill>
                <a:latin typeface="Times New Roman" panose="02020603050405020304" pitchFamily="18" charset="0"/>
              </a:rPr>
              <a:t>Cây mai tứ quý</a:t>
            </a:r>
            <a:r>
              <a:rPr lang="en-US" sz="2400" b="1">
                <a:latin typeface="Times New Roman" panose="02020603050405020304" pitchFamily="18" charset="0"/>
              </a:rPr>
              <a:t> có gì khác so với bài </a:t>
            </a:r>
            <a:r>
              <a:rPr lang="en-US" sz="2400" b="1" i="1">
                <a:solidFill>
                  <a:srgbClr val="FF0066"/>
                </a:solidFill>
                <a:latin typeface="Times New Roman" panose="02020603050405020304" pitchFamily="18" charset="0"/>
              </a:rPr>
              <a:t>Bãi ngô?</a:t>
            </a:r>
            <a:endParaRPr lang="en-US" sz="2400" b="1" i="1">
              <a:solidFill>
                <a:srgbClr val="FF0066"/>
              </a:solidFill>
              <a:latin typeface="Times New Roman" panose="02020603050405020304" pitchFamily="18" charset="0"/>
            </a:endParaRPr>
          </a:p>
        </p:txBody>
      </p:sp>
      <p:graphicFrame>
        <p:nvGraphicFramePr>
          <p:cNvPr id="18515" name="Group 83"/>
          <p:cNvGraphicFramePr>
            <a:graphicFrameLocks noGrp="1"/>
          </p:cNvGraphicFramePr>
          <p:nvPr>
            <p:ph sz="half" idx="2"/>
          </p:nvPr>
        </p:nvGraphicFramePr>
        <p:xfrm>
          <a:off x="533400" y="1981200"/>
          <a:ext cx="8001000" cy="3360738"/>
        </p:xfrm>
        <a:graphic>
          <a:graphicData uri="http://schemas.openxmlformats.org/drawingml/2006/table">
            <a:tbl>
              <a:tblPr/>
              <a:tblGrid>
                <a:gridCol w="1293813"/>
                <a:gridCol w="3797300"/>
                <a:gridCol w="2909887"/>
              </a:tblGrid>
              <a:tr h="762086">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vi-VN" sz="1800" b="0" i="0" u="none" strike="noStrike" cap="none" normalizeH="0" baseline="0" smtClean="0">
                        <a:ln>
                          <a:noFill/>
                        </a:ln>
                        <a:solidFill>
                          <a:srgbClr val="FF3300"/>
                        </a:solidFill>
                        <a:effectLst/>
                        <a:latin typeface="Arial" panose="020B0604020202020204" pitchFamily="34" charset="0"/>
                      </a:endParaRP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000" b="1" i="0" u="none" strike="noStrike" cap="none" normalizeH="0" baseline="0" smtClean="0">
                          <a:ln>
                            <a:noFill/>
                          </a:ln>
                          <a:solidFill>
                            <a:srgbClr val="FF3300"/>
                          </a:solidFill>
                          <a:effectLst/>
                          <a:latin typeface="Times New Roman" panose="02020603050405020304" pitchFamily="18" charset="0"/>
                        </a:rPr>
                        <a:t>Bãi ngô</a:t>
                      </a:r>
                      <a:endParaRPr kumimoji="0" lang="en-US" sz="2000" b="1" i="0" u="none" strike="noStrike" cap="none" normalizeH="0" baseline="0" smtClean="0">
                        <a:ln>
                          <a:noFill/>
                        </a:ln>
                        <a:solidFill>
                          <a:srgbClr val="FF3300"/>
                        </a:solidFill>
                        <a:effectLst/>
                        <a:latin typeface="Times New Roman" panose="02020603050405020304" pitchFamily="18" charset="0"/>
                      </a:endParaRPr>
                    </a:p>
                    <a:p>
                      <a:pPr marL="0" marR="0" lvl="0" indent="0" algn="ctr" defTabSz="914400" rtl="0" eaLnBrk="1" fontAlgn="base" latinLnBrk="0" hangingPunct="1">
                        <a:lnSpc>
                          <a:spcPct val="100000"/>
                        </a:lnSpc>
                        <a:spcBef>
                          <a:spcPct val="20000"/>
                        </a:spcBef>
                        <a:spcAft>
                          <a:spcPct val="0"/>
                        </a:spcAft>
                        <a:buClrTx/>
                        <a:buSzTx/>
                        <a:buFontTx/>
                        <a:buNone/>
                      </a:pPr>
                      <a:r>
                        <a:rPr kumimoji="0" lang="en-US" sz="1800" b="1" i="1" u="none" strike="noStrike" cap="none" normalizeH="0" baseline="0" smtClean="0">
                          <a:ln>
                            <a:noFill/>
                          </a:ln>
                          <a:solidFill>
                            <a:srgbClr val="0000FF"/>
                          </a:solidFill>
                          <a:effectLst/>
                          <a:latin typeface="Times New Roman" panose="02020603050405020304" pitchFamily="18" charset="0"/>
                        </a:rPr>
                        <a:t>(Tả từng thời kì phát triển của cây)</a:t>
                      </a:r>
                      <a:endParaRPr kumimoji="0" lang="en-US" sz="1800" b="1" i="1" u="none" strike="noStrike" cap="none" normalizeH="0" baseline="0" smtClean="0">
                        <a:ln>
                          <a:noFill/>
                        </a:ln>
                        <a:solidFill>
                          <a:srgbClr val="0000FF"/>
                        </a:solidFill>
                        <a:effectLst/>
                        <a:latin typeface="Times New Roman" panose="02020603050405020304" pitchFamily="18"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1800" b="1" i="0" u="none" strike="noStrike" cap="none" normalizeH="0" baseline="0" smtClean="0">
                          <a:ln>
                            <a:noFill/>
                          </a:ln>
                          <a:solidFill>
                            <a:srgbClr val="FF3300"/>
                          </a:solidFill>
                          <a:effectLst/>
                          <a:latin typeface="Times New Roman" panose="02020603050405020304" pitchFamily="18" charset="0"/>
                        </a:rPr>
                        <a:t>Cây mai tứ quý</a:t>
                      </a:r>
                      <a:endParaRPr kumimoji="0" lang="en-US" sz="1800" b="1" i="0" u="none" strike="noStrike" cap="none" normalizeH="0" baseline="0" smtClean="0">
                        <a:ln>
                          <a:noFill/>
                        </a:ln>
                        <a:solidFill>
                          <a:srgbClr val="FF3300"/>
                        </a:solidFill>
                        <a:effectLst/>
                        <a:latin typeface="Times New Roman" panose="02020603050405020304" pitchFamily="18" charset="0"/>
                      </a:endParaRPr>
                    </a:p>
                    <a:p>
                      <a:pPr marL="0" marR="0" lvl="0" indent="0" algn="ctr" defTabSz="914400" rtl="0" eaLnBrk="1" fontAlgn="base" latinLnBrk="0" hangingPunct="1">
                        <a:lnSpc>
                          <a:spcPct val="100000"/>
                        </a:lnSpc>
                        <a:spcBef>
                          <a:spcPct val="20000"/>
                        </a:spcBef>
                        <a:spcAft>
                          <a:spcPct val="0"/>
                        </a:spcAft>
                        <a:buClrTx/>
                        <a:buSzTx/>
                        <a:buFontTx/>
                        <a:buNone/>
                      </a:pPr>
                      <a:r>
                        <a:rPr kumimoji="0" lang="en-US" sz="1800" b="1" i="1" u="none" strike="noStrike" cap="none" normalizeH="0" baseline="0" smtClean="0">
                          <a:ln>
                            <a:noFill/>
                          </a:ln>
                          <a:solidFill>
                            <a:srgbClr val="0000FF"/>
                          </a:solidFill>
                          <a:effectLst/>
                          <a:latin typeface="Times New Roman" panose="02020603050405020304" pitchFamily="18" charset="0"/>
                        </a:rPr>
                        <a:t>(Tả từng bộ phận của cây)</a:t>
                      </a:r>
                      <a:endParaRPr kumimoji="0" lang="en-US" sz="1800" b="1" i="1" u="none" strike="noStrike" cap="none" normalizeH="0" baseline="0" smtClean="0">
                        <a:ln>
                          <a:noFill/>
                        </a:ln>
                        <a:solidFill>
                          <a:srgbClr val="0000FF"/>
                        </a:solidFill>
                        <a:effectLst/>
                        <a:latin typeface="Times New Roman" panose="02020603050405020304" pitchFamily="18" charset="0"/>
                      </a:endParaRP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52608">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1800" b="1" i="0" u="none" strike="noStrike" cap="none" normalizeH="0" baseline="0" smtClean="0">
                          <a:ln>
                            <a:noFill/>
                          </a:ln>
                          <a:solidFill>
                            <a:srgbClr val="FF3300"/>
                          </a:solidFill>
                          <a:effectLst/>
                          <a:latin typeface="Times New Roman" panose="02020603050405020304" pitchFamily="18" charset="0"/>
                        </a:rPr>
                        <a:t>Đoạn 1</a:t>
                      </a:r>
                      <a:endParaRPr kumimoji="0" lang="en-US" sz="1800" b="1" i="0" u="none" strike="noStrike" cap="none" normalizeH="0" baseline="0" smtClean="0">
                        <a:ln>
                          <a:noFill/>
                        </a:ln>
                        <a:solidFill>
                          <a:srgbClr val="FF3300"/>
                        </a:solidFill>
                        <a:effectLst/>
                        <a:latin typeface="Times New Roman" panose="02020603050405020304" pitchFamily="18" charset="0"/>
                      </a:endParaRPr>
                    </a:p>
                    <a:p>
                      <a:pPr marL="0" marR="0" lvl="0" indent="0" algn="l" defTabSz="914400" rtl="0" eaLnBrk="1" fontAlgn="base" latinLnBrk="0" hangingPunct="1">
                        <a:lnSpc>
                          <a:spcPct val="100000"/>
                        </a:lnSpc>
                        <a:spcBef>
                          <a:spcPct val="20000"/>
                        </a:spcBef>
                        <a:spcAft>
                          <a:spcPct val="0"/>
                        </a:spcAft>
                        <a:buClrTx/>
                        <a:buSzTx/>
                        <a:buFontTx/>
                        <a:buNone/>
                      </a:pPr>
                      <a:r>
                        <a:rPr kumimoji="0" lang="en-US" sz="1800" b="1" i="0" u="none" strike="noStrike" cap="none" normalizeH="0" baseline="0" smtClean="0">
                          <a:ln>
                            <a:noFill/>
                          </a:ln>
                          <a:solidFill>
                            <a:srgbClr val="FF3300"/>
                          </a:solidFill>
                          <a:effectLst/>
                          <a:latin typeface="Times New Roman" panose="02020603050405020304" pitchFamily="18" charset="0"/>
                        </a:rPr>
                        <a:t>(Mở bài)</a:t>
                      </a:r>
                      <a:endParaRPr kumimoji="0" lang="en-US" sz="1800" b="1" i="0" u="none" strike="noStrike" cap="none" normalizeH="0" baseline="0" smtClean="0">
                        <a:ln>
                          <a:noFill/>
                        </a:ln>
                        <a:solidFill>
                          <a:srgbClr val="FF3300"/>
                        </a:solidFill>
                        <a:effectLst/>
                        <a:latin typeface="Times New Roman" panose="02020603050405020304" pitchFamily="18" charset="0"/>
                      </a:endParaRP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1800" b="1" i="0" u="none" strike="noStrike" cap="none" normalizeH="0" baseline="0" smtClean="0">
                          <a:ln>
                            <a:noFill/>
                          </a:ln>
                          <a:solidFill>
                            <a:srgbClr val="0000FF"/>
                          </a:solidFill>
                          <a:effectLst/>
                          <a:latin typeface="Times New Roman" panose="02020603050405020304" pitchFamily="18" charset="0"/>
                        </a:rPr>
                        <a:t>Giới thiệu bao quát bãi ngô. Tả cây ngô từ lúc còn non đến khi xanh tốt.</a:t>
                      </a:r>
                      <a:endParaRPr kumimoji="0" lang="en-US" sz="1800" b="1" i="0" u="none" strike="noStrike" cap="none" normalizeH="0" baseline="0" smtClean="0">
                        <a:ln>
                          <a:noFill/>
                        </a:ln>
                        <a:solidFill>
                          <a:srgbClr val="0000FF"/>
                        </a:solidFill>
                        <a:effectLst/>
                        <a:latin typeface="Times New Roman" panose="02020603050405020304" pitchFamily="18"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1800" b="1" i="0" u="none" strike="noStrike" cap="none" normalizeH="0" baseline="0" smtClean="0">
                          <a:ln>
                            <a:noFill/>
                          </a:ln>
                          <a:solidFill>
                            <a:srgbClr val="0000FF"/>
                          </a:solidFill>
                          <a:effectLst/>
                          <a:latin typeface="Times New Roman" panose="02020603050405020304" pitchFamily="18" charset="0"/>
                        </a:rPr>
                        <a:t>Giới thiệu bao quát về cây mai (chiều cao,dáng, thân, tán, gốc, cành, nhánh).</a:t>
                      </a:r>
                      <a:endParaRPr kumimoji="0" lang="en-US" sz="1800" b="1" i="0" u="none" strike="noStrike" cap="none" normalizeH="0" baseline="0" smtClean="0">
                        <a:ln>
                          <a:noFill/>
                        </a:ln>
                        <a:solidFill>
                          <a:srgbClr val="0000FF"/>
                        </a:solidFill>
                        <a:effectLst/>
                        <a:latin typeface="Times New Roman" panose="02020603050405020304" pitchFamily="18" charset="0"/>
                      </a:endParaRP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51021">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1800" b="1" i="0" u="none" strike="noStrike" cap="none" normalizeH="0" baseline="0" smtClean="0">
                          <a:ln>
                            <a:noFill/>
                          </a:ln>
                          <a:solidFill>
                            <a:srgbClr val="FF3300"/>
                          </a:solidFill>
                          <a:effectLst/>
                          <a:latin typeface="Times New Roman" panose="02020603050405020304" pitchFamily="18" charset="0"/>
                        </a:rPr>
                        <a:t>Đoạn 2</a:t>
                      </a:r>
                      <a:endParaRPr kumimoji="0" lang="en-US" sz="1800" b="1" i="0" u="none" strike="noStrike" cap="none" normalizeH="0" baseline="0" smtClean="0">
                        <a:ln>
                          <a:noFill/>
                        </a:ln>
                        <a:solidFill>
                          <a:srgbClr val="FF3300"/>
                        </a:solidFill>
                        <a:effectLst/>
                        <a:latin typeface="Times New Roman" panose="02020603050405020304" pitchFamily="18" charset="0"/>
                      </a:endParaRPr>
                    </a:p>
                    <a:p>
                      <a:pPr marL="0" marR="0" lvl="0" indent="0" algn="l" defTabSz="914400" rtl="0" eaLnBrk="1" fontAlgn="base" latinLnBrk="0" hangingPunct="1">
                        <a:lnSpc>
                          <a:spcPct val="100000"/>
                        </a:lnSpc>
                        <a:spcBef>
                          <a:spcPct val="20000"/>
                        </a:spcBef>
                        <a:spcAft>
                          <a:spcPct val="0"/>
                        </a:spcAft>
                        <a:buClrTx/>
                        <a:buSzTx/>
                        <a:buFontTx/>
                        <a:buNone/>
                      </a:pPr>
                      <a:r>
                        <a:rPr kumimoji="0" lang="en-US" sz="1800" b="1" i="0" u="none" strike="noStrike" cap="none" normalizeH="0" baseline="0" smtClean="0">
                          <a:ln>
                            <a:noFill/>
                          </a:ln>
                          <a:solidFill>
                            <a:srgbClr val="FF3300"/>
                          </a:solidFill>
                          <a:effectLst/>
                          <a:latin typeface="Times New Roman" panose="02020603050405020304" pitchFamily="18" charset="0"/>
                        </a:rPr>
                        <a:t>(Thân bài)</a:t>
                      </a:r>
                      <a:endParaRPr kumimoji="0" lang="en-US" sz="1800" b="1" i="0" u="none" strike="noStrike" cap="none" normalizeH="0" baseline="0" smtClean="0">
                        <a:ln>
                          <a:noFill/>
                        </a:ln>
                        <a:solidFill>
                          <a:srgbClr val="FF3300"/>
                        </a:solidFill>
                        <a:effectLst/>
                        <a:latin typeface="Times New Roman" panose="02020603050405020304" pitchFamily="18" charset="0"/>
                      </a:endParaRP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1800" b="1" i="0" u="none" strike="noStrike" cap="none" normalizeH="0" baseline="0" smtClean="0">
                          <a:ln>
                            <a:noFill/>
                          </a:ln>
                          <a:solidFill>
                            <a:srgbClr val="0000FF"/>
                          </a:solidFill>
                          <a:effectLst/>
                          <a:latin typeface="Times New Roman" panose="02020603050405020304" pitchFamily="18" charset="0"/>
                        </a:rPr>
                        <a:t>Tả hoa và búp ngô non giai đoạn đơm hoa kết trái.</a:t>
                      </a:r>
                      <a:endParaRPr kumimoji="0" lang="en-US" sz="1800" b="1" i="0" u="none" strike="noStrike" cap="none" normalizeH="0" baseline="0" smtClean="0">
                        <a:ln>
                          <a:noFill/>
                        </a:ln>
                        <a:solidFill>
                          <a:srgbClr val="0000FF"/>
                        </a:solidFill>
                        <a:effectLst/>
                        <a:latin typeface="Times New Roman" panose="02020603050405020304" pitchFamily="18"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1800" b="1" i="0" u="none" strike="noStrike" cap="none" normalizeH="0" baseline="0" smtClean="0">
                          <a:ln>
                            <a:noFill/>
                          </a:ln>
                          <a:solidFill>
                            <a:srgbClr val="0000FF"/>
                          </a:solidFill>
                          <a:effectLst/>
                          <a:latin typeface="Times New Roman" panose="02020603050405020304" pitchFamily="18" charset="0"/>
                        </a:rPr>
                        <a:t>Đi sâu tả cánh hoa và trái cây.</a:t>
                      </a:r>
                      <a:endParaRPr kumimoji="0" lang="en-US" sz="1800" b="1" i="0" u="none" strike="noStrike" cap="none" normalizeH="0" baseline="0" smtClean="0">
                        <a:ln>
                          <a:noFill/>
                        </a:ln>
                        <a:solidFill>
                          <a:srgbClr val="0000FF"/>
                        </a:solidFill>
                        <a:effectLst/>
                        <a:latin typeface="Times New Roman" panose="02020603050405020304" pitchFamily="18" charset="0"/>
                      </a:endParaRP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5023">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1800" b="1" i="0" u="none" strike="noStrike" cap="none" normalizeH="0" baseline="0" smtClean="0">
                          <a:ln>
                            <a:noFill/>
                          </a:ln>
                          <a:solidFill>
                            <a:srgbClr val="FF3300"/>
                          </a:solidFill>
                          <a:effectLst/>
                          <a:latin typeface="Times New Roman" panose="02020603050405020304" pitchFamily="18" charset="0"/>
                        </a:rPr>
                        <a:t>Đoạn 3:</a:t>
                      </a:r>
                      <a:endParaRPr kumimoji="0" lang="en-US" sz="1800" b="1" i="0" u="none" strike="noStrike" cap="none" normalizeH="0" baseline="0" smtClean="0">
                        <a:ln>
                          <a:noFill/>
                        </a:ln>
                        <a:solidFill>
                          <a:srgbClr val="FF3300"/>
                        </a:solidFill>
                        <a:effectLst/>
                        <a:latin typeface="Times New Roman" panose="02020603050405020304" pitchFamily="18" charset="0"/>
                      </a:endParaRPr>
                    </a:p>
                    <a:p>
                      <a:pPr marL="0" marR="0" lvl="0" indent="0" algn="l" defTabSz="914400" rtl="0" eaLnBrk="1" fontAlgn="base" latinLnBrk="0" hangingPunct="1">
                        <a:lnSpc>
                          <a:spcPct val="100000"/>
                        </a:lnSpc>
                        <a:spcBef>
                          <a:spcPct val="20000"/>
                        </a:spcBef>
                        <a:spcAft>
                          <a:spcPct val="0"/>
                        </a:spcAft>
                        <a:buClrTx/>
                        <a:buSzTx/>
                        <a:buFontTx/>
                        <a:buNone/>
                      </a:pPr>
                      <a:r>
                        <a:rPr kumimoji="0" lang="en-US" sz="1800" b="1" i="0" u="none" strike="noStrike" cap="none" normalizeH="0" baseline="0" smtClean="0">
                          <a:ln>
                            <a:noFill/>
                          </a:ln>
                          <a:solidFill>
                            <a:srgbClr val="FF3300"/>
                          </a:solidFill>
                          <a:effectLst/>
                          <a:latin typeface="Times New Roman" panose="02020603050405020304" pitchFamily="18" charset="0"/>
                        </a:rPr>
                        <a:t>(Kết bài)</a:t>
                      </a:r>
                      <a:endParaRPr kumimoji="0" lang="en-US" sz="1800" b="1" i="0" u="none" strike="noStrike" cap="none" normalizeH="0" baseline="0" smtClean="0">
                        <a:ln>
                          <a:noFill/>
                        </a:ln>
                        <a:solidFill>
                          <a:srgbClr val="FF3300"/>
                        </a:solidFill>
                        <a:effectLst/>
                        <a:latin typeface="Times New Roman" panose="02020603050405020304" pitchFamily="18" charset="0"/>
                      </a:endParaRP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1800" b="1" i="0" u="none" strike="noStrike" cap="none" normalizeH="0" baseline="0" smtClean="0">
                          <a:ln>
                            <a:noFill/>
                          </a:ln>
                          <a:solidFill>
                            <a:srgbClr val="0000FF"/>
                          </a:solidFill>
                          <a:effectLst/>
                          <a:latin typeface="Times New Roman" panose="02020603050405020304" pitchFamily="18" charset="0"/>
                        </a:rPr>
                        <a:t>Tả hoa, lá và bắp ngô giai đoạn thu hoạch được. </a:t>
                      </a:r>
                      <a:endParaRPr kumimoji="0" lang="en-US" sz="1800" b="1" i="0" u="none" strike="noStrike" cap="none" normalizeH="0" baseline="0" smtClean="0">
                        <a:ln>
                          <a:noFill/>
                        </a:ln>
                        <a:solidFill>
                          <a:srgbClr val="0000FF"/>
                        </a:solidFill>
                        <a:effectLst/>
                        <a:latin typeface="Times New Roman" panose="02020603050405020304" pitchFamily="18"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1800" b="1" i="0" u="none" strike="noStrike" cap="none" normalizeH="0" baseline="0" smtClean="0">
                          <a:ln>
                            <a:noFill/>
                          </a:ln>
                          <a:solidFill>
                            <a:srgbClr val="0000FF"/>
                          </a:solidFill>
                          <a:effectLst/>
                          <a:latin typeface="Times New Roman" panose="02020603050405020304" pitchFamily="18" charset="0"/>
                        </a:rPr>
                        <a:t>Nêu cảm nghĩ của người miêu tả.</a:t>
                      </a:r>
                      <a:endParaRPr kumimoji="0" lang="en-US" sz="1800" b="1" i="0" u="none" strike="noStrike" cap="none" normalizeH="0" baseline="0" smtClean="0">
                        <a:ln>
                          <a:noFill/>
                        </a:ln>
                        <a:solidFill>
                          <a:srgbClr val="0000FF"/>
                        </a:solidFill>
                        <a:effectLst/>
                        <a:latin typeface="Times New Roman" panose="02020603050405020304" pitchFamily="18" charset="0"/>
                      </a:endParaRP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8512" name="Text Box 80"/>
          <p:cNvSpPr txBox="1">
            <a:spLocks noChangeArrowheads="1"/>
          </p:cNvSpPr>
          <p:nvPr/>
        </p:nvSpPr>
        <p:spPr bwMode="auto">
          <a:xfrm>
            <a:off x="533400" y="5638800"/>
            <a:ext cx="7467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2000" b="1" i="1">
                <a:solidFill>
                  <a:srgbClr val="FF3300"/>
                </a:solidFill>
                <a:latin typeface="Times New Roman" panose="02020603050405020304" pitchFamily="18" charset="0"/>
              </a:rPr>
              <a:t>Từ cấu tạo của hai bài văn trên, rút ra nhận xét về cấu tạo của một bài văn miêu tả cây cối.</a:t>
            </a:r>
            <a:endParaRPr lang="en-US" sz="2000" b="1" i="1">
              <a:solidFill>
                <a:srgbClr val="FF3300"/>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8468"/>
                                        </p:tgtEl>
                                        <p:attrNameLst>
                                          <p:attrName>style.visibility</p:attrName>
                                        </p:attrNameLst>
                                      </p:cBhvr>
                                      <p:to>
                                        <p:strVal val="visible"/>
                                      </p:to>
                                    </p:set>
                                  </p:childTnLst>
                                </p:cTn>
                              </p:par>
                            </p:childTnLst>
                          </p:cTn>
                        </p:par>
                        <p:par>
                          <p:cTn id="7" fill="hold">
                            <p:stCondLst>
                              <p:cond delay="500"/>
                            </p:stCondLst>
                            <p:childTnLst>
                              <p:par>
                                <p:cTn id="8" presetID="5" presetClass="entr" presetSubtype="10" fill="hold" nodeType="afterEffect">
                                  <p:stCondLst>
                                    <p:cond delay="0"/>
                                  </p:stCondLst>
                                  <p:childTnLst>
                                    <p:set>
                                      <p:cBhvr>
                                        <p:cTn id="9" dur="1" fill="hold">
                                          <p:stCondLst>
                                            <p:cond delay="0"/>
                                          </p:stCondLst>
                                        </p:cTn>
                                        <p:tgtEl>
                                          <p:spTgt spid="18515"/>
                                        </p:tgtEl>
                                        <p:attrNameLst>
                                          <p:attrName>style.visibility</p:attrName>
                                        </p:attrNameLst>
                                      </p:cBhvr>
                                      <p:to>
                                        <p:strVal val="visible"/>
                                      </p:to>
                                    </p:set>
                                    <p:animEffect transition="in" filter="checkerboard(across)">
                                      <p:cBhvr>
                                        <p:cTn id="10" dur="500"/>
                                        <p:tgtEl>
                                          <p:spTgt spid="18515"/>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85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68" grpId="0" animBg="1" autoUpdateAnimBg="0"/>
      <p:bldP spid="18512"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Text Box 7"/>
          <p:cNvSpPr txBox="1">
            <a:spLocks noChangeArrowheads="1"/>
          </p:cNvSpPr>
          <p:nvPr/>
        </p:nvSpPr>
        <p:spPr bwMode="auto">
          <a:xfrm>
            <a:off x="3429000" y="1792400"/>
            <a:ext cx="4953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vi-VN">
              <a:latin typeface="Arial Black" panose="020B0A04020102020204" pitchFamily="34" charset="0"/>
              <a:cs typeface="Arial" panose="020B0604020202020204" pitchFamily="34" charset="0"/>
            </a:endParaRPr>
          </a:p>
        </p:txBody>
      </p:sp>
      <p:sp>
        <p:nvSpPr>
          <p:cNvPr id="30738" name="Text Box 18"/>
          <p:cNvSpPr txBox="1">
            <a:spLocks noChangeArrowheads="1"/>
          </p:cNvSpPr>
          <p:nvPr/>
        </p:nvSpPr>
        <p:spPr bwMode="auto">
          <a:xfrm>
            <a:off x="228600" y="7256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2400" b="1" u="sng">
                <a:solidFill>
                  <a:srgbClr val="FF3300"/>
                </a:solidFill>
                <a:latin typeface="Times New Roman" panose="02020603050405020304" pitchFamily="18" charset="0"/>
              </a:rPr>
              <a:t>II. Ghi nhớ:</a:t>
            </a:r>
            <a:endParaRPr lang="en-US" sz="2400" b="1" u="sng">
              <a:solidFill>
                <a:srgbClr val="FF3300"/>
              </a:solidFill>
              <a:latin typeface="Times New Roman" panose="02020603050405020304" pitchFamily="18" charset="0"/>
            </a:endParaRPr>
          </a:p>
        </p:txBody>
      </p:sp>
      <p:sp>
        <p:nvSpPr>
          <p:cNvPr id="14348" name="Text Box 21"/>
          <p:cNvSpPr txBox="1">
            <a:spLocks noChangeArrowheads="1"/>
          </p:cNvSpPr>
          <p:nvPr/>
        </p:nvSpPr>
        <p:spPr bwMode="auto">
          <a:xfrm>
            <a:off x="212725" y="1184388"/>
            <a:ext cx="8931275" cy="210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200" b="1">
                <a:solidFill>
                  <a:srgbClr val="FF3300"/>
                </a:solidFill>
              </a:rPr>
              <a:t>Bài văn miêu tả cây cối thường gồm có ba phần:</a:t>
            </a:r>
            <a:endParaRPr lang="en-US" sz="2200" b="1">
              <a:solidFill>
                <a:srgbClr val="FF3300"/>
              </a:solidFill>
            </a:endParaRPr>
          </a:p>
          <a:p>
            <a:pPr eaLnBrk="1" hangingPunct="1"/>
            <a:r>
              <a:rPr lang="en-US" sz="2200" b="1" u="sng">
                <a:solidFill>
                  <a:srgbClr val="FF3300"/>
                </a:solidFill>
              </a:rPr>
              <a:t>1. Mở bài:</a:t>
            </a:r>
            <a:r>
              <a:rPr lang="en-US" sz="2200" b="1"/>
              <a:t>    </a:t>
            </a:r>
            <a:r>
              <a:rPr lang="en-US" sz="2200" b="1">
                <a:solidFill>
                  <a:srgbClr val="0000FF"/>
                </a:solidFill>
              </a:rPr>
              <a:t>Tả hoặc giới thiệu bao quát về cây.</a:t>
            </a:r>
            <a:endParaRPr lang="en-US" sz="2200" b="1">
              <a:solidFill>
                <a:srgbClr val="0000FF"/>
              </a:solidFill>
            </a:endParaRPr>
          </a:p>
          <a:p>
            <a:pPr eaLnBrk="1" hangingPunct="1"/>
            <a:r>
              <a:rPr lang="en-US" sz="2200" b="1" u="sng">
                <a:solidFill>
                  <a:srgbClr val="FF3300"/>
                </a:solidFill>
              </a:rPr>
              <a:t>2. Thân bài:</a:t>
            </a:r>
            <a:r>
              <a:rPr lang="en-US" sz="2200" b="1"/>
              <a:t> </a:t>
            </a:r>
            <a:r>
              <a:rPr lang="en-US" sz="2200" b="1">
                <a:solidFill>
                  <a:srgbClr val="0000FF"/>
                </a:solidFill>
              </a:rPr>
              <a:t>Tả từng bộ phận của cây hoặc tả từng thời kì phát triển của cây</a:t>
            </a:r>
            <a:r>
              <a:rPr lang="en-US" sz="2200" b="1"/>
              <a:t>.</a:t>
            </a:r>
            <a:endParaRPr lang="en-US" sz="2200" b="1"/>
          </a:p>
          <a:p>
            <a:pPr eaLnBrk="1" hangingPunct="1"/>
            <a:r>
              <a:rPr lang="en-US" sz="2200" b="1" u="sng">
                <a:solidFill>
                  <a:srgbClr val="FF3300"/>
                </a:solidFill>
              </a:rPr>
              <a:t>3. Kết bài:</a:t>
            </a:r>
            <a:r>
              <a:rPr lang="en-US" sz="2200" b="1"/>
              <a:t>    </a:t>
            </a:r>
            <a:r>
              <a:rPr lang="en-US" sz="2200" b="1">
                <a:solidFill>
                  <a:srgbClr val="0000FF"/>
                </a:solidFill>
              </a:rPr>
              <a:t>Có thể nêu lợi ích của cây, ấn tượng đặc biêt hoặc tình cảm của người tả với cây.</a:t>
            </a:r>
            <a:endParaRPr lang="en-US" sz="2200" b="1">
              <a:solidFill>
                <a:srgbClr val="0000FF"/>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30738"/>
                                        </p:tgtEl>
                                        <p:attrNameLst>
                                          <p:attrName>style.visibility</p:attrName>
                                        </p:attrNameLst>
                                      </p:cBhvr>
                                      <p:to>
                                        <p:strVal val="visible"/>
                                      </p:to>
                                    </p:set>
                                    <p:anim calcmode="lin" valueType="num">
                                      <p:cBhvr>
                                        <p:cTn id="7" dur="500" decel="50000" fill="hold">
                                          <p:stCondLst>
                                            <p:cond delay="0"/>
                                          </p:stCondLst>
                                        </p:cTn>
                                        <p:tgtEl>
                                          <p:spTgt spid="30738"/>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0738"/>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0738"/>
                                        </p:tgtEl>
                                        <p:attrNameLst>
                                          <p:attrName>ppt_w</p:attrName>
                                        </p:attrNameLst>
                                      </p:cBhvr>
                                      <p:tavLst>
                                        <p:tav tm="0">
                                          <p:val>
                                            <p:strVal val="#ppt_w*.05"/>
                                          </p:val>
                                        </p:tav>
                                        <p:tav tm="100000">
                                          <p:val>
                                            <p:strVal val="#ppt_w"/>
                                          </p:val>
                                        </p:tav>
                                      </p:tavLst>
                                    </p:anim>
                                    <p:anim calcmode="lin" valueType="num">
                                      <p:cBhvr>
                                        <p:cTn id="10" dur="1000" fill="hold"/>
                                        <p:tgtEl>
                                          <p:spTgt spid="30738"/>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0738"/>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0738"/>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0738"/>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07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3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4098925" y="4941888"/>
            <a:ext cx="115887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E662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vi-VN" sz="2800"/>
          </a:p>
        </p:txBody>
      </p:sp>
      <p:sp>
        <p:nvSpPr>
          <p:cNvPr id="15363" name="Text Box 13"/>
          <p:cNvSpPr txBox="1">
            <a:spLocks noChangeArrowheads="1"/>
          </p:cNvSpPr>
          <p:nvPr/>
        </p:nvSpPr>
        <p:spPr bwMode="auto">
          <a:xfrm>
            <a:off x="381000" y="0"/>
            <a:ext cx="2057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2400" b="1" u="sng">
                <a:solidFill>
                  <a:srgbClr val="FF3300"/>
                </a:solidFill>
                <a:latin typeface="Times New Roman" panose="02020603050405020304" pitchFamily="18" charset="0"/>
              </a:rPr>
              <a:t>III. Luyện tập</a:t>
            </a:r>
            <a:endParaRPr lang="en-US" sz="2400" b="1" u="sng">
              <a:solidFill>
                <a:srgbClr val="FF3300"/>
              </a:solidFill>
              <a:latin typeface="Times New Roman" panose="02020603050405020304" pitchFamily="18" charset="0"/>
            </a:endParaRPr>
          </a:p>
        </p:txBody>
      </p:sp>
      <p:sp>
        <p:nvSpPr>
          <p:cNvPr id="15364" name="Text Box 14"/>
          <p:cNvSpPr txBox="1">
            <a:spLocks noChangeArrowheads="1"/>
          </p:cNvSpPr>
          <p:nvPr/>
        </p:nvSpPr>
        <p:spPr bwMode="auto">
          <a:xfrm>
            <a:off x="304800" y="396875"/>
            <a:ext cx="83058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2400" b="1" i="1" u="sng">
                <a:solidFill>
                  <a:srgbClr val="FF3300"/>
                </a:solidFill>
                <a:latin typeface="Times New Roman" panose="02020603050405020304" pitchFamily="18" charset="0"/>
              </a:rPr>
              <a:t>Bài 1</a:t>
            </a:r>
            <a:r>
              <a:rPr lang="en-US" sz="2400" b="1" i="1">
                <a:solidFill>
                  <a:srgbClr val="FF3300"/>
                </a:solidFill>
                <a:latin typeface="Times New Roman" panose="02020603050405020304" pitchFamily="18" charset="0"/>
              </a:rPr>
              <a:t>: Đọc bài văn sau và cho biết cây gạo được miêu tả theo trình tự nào?</a:t>
            </a:r>
            <a:endParaRPr lang="en-US" sz="2400" b="1" i="1">
              <a:solidFill>
                <a:srgbClr val="FF3300"/>
              </a:solidFill>
              <a:latin typeface="Times New Roman" panose="02020603050405020304" pitchFamily="18" charset="0"/>
            </a:endParaRPr>
          </a:p>
        </p:txBody>
      </p:sp>
      <p:sp>
        <p:nvSpPr>
          <p:cNvPr id="15365" name="Text Box 15"/>
          <p:cNvSpPr txBox="1">
            <a:spLocks noChangeArrowheads="1"/>
          </p:cNvSpPr>
          <p:nvPr/>
        </p:nvSpPr>
        <p:spPr bwMode="auto">
          <a:xfrm>
            <a:off x="0" y="1098550"/>
            <a:ext cx="9144000" cy="545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sz="2200" b="1" i="1">
                <a:solidFill>
                  <a:srgbClr val="FF3300"/>
                </a:solidFill>
                <a:latin typeface="Times New Roman" panose="02020603050405020304" pitchFamily="18" charset="0"/>
              </a:rPr>
              <a:t>Cây gạo</a:t>
            </a:r>
            <a:endParaRPr lang="en-US" sz="2200" b="1" i="1">
              <a:solidFill>
                <a:srgbClr val="FF3300"/>
              </a:solidFill>
              <a:latin typeface="Times New Roman" panose="02020603050405020304" pitchFamily="18" charset="0"/>
            </a:endParaRPr>
          </a:p>
          <a:p>
            <a:pPr eaLnBrk="1" hangingPunct="1">
              <a:spcBef>
                <a:spcPct val="50000"/>
              </a:spcBef>
            </a:pPr>
            <a:r>
              <a:rPr lang="en-US" sz="2200">
                <a:latin typeface="Times New Roman" panose="02020603050405020304" pitchFamily="18" charset="0"/>
              </a:rPr>
              <a:t>    </a:t>
            </a:r>
            <a:r>
              <a:rPr lang="en-US" sz="2200">
                <a:solidFill>
                  <a:srgbClr val="0000FF"/>
                </a:solidFill>
                <a:latin typeface="Times New Roman" panose="02020603050405020304" pitchFamily="18" charset="0"/>
              </a:rPr>
              <a:t>Cây gạo già mỗi năm lại trở lại tuổi xuân, cành nặng trĩu những hoa đỏ mọng và đầy tiếng chim hót. Chỉ cần một làn gió nhẹ hay nột đôi chim mới đến là có ngay mấy bông hoa lìa cành. Những bông hoa rơi từ trên cao, đài hoa nặng chúi xuống, những cánh hoa đỏ rực quay tít như chong chóng nom thật đẹp.</a:t>
            </a:r>
            <a:endParaRPr lang="en-US" sz="2200">
              <a:solidFill>
                <a:srgbClr val="0000FF"/>
              </a:solidFill>
              <a:latin typeface="Times New Roman" panose="02020603050405020304" pitchFamily="18" charset="0"/>
            </a:endParaRPr>
          </a:p>
          <a:p>
            <a:pPr eaLnBrk="1" hangingPunct="1">
              <a:spcBef>
                <a:spcPct val="50000"/>
              </a:spcBef>
            </a:pPr>
            <a:r>
              <a:rPr lang="en-US" sz="2200">
                <a:solidFill>
                  <a:srgbClr val="0000FF"/>
                </a:solidFill>
                <a:latin typeface="Times New Roman" panose="02020603050405020304" pitchFamily="18" charset="0"/>
              </a:rPr>
              <a:t>    Hết mùa hoa, chim chóc cũng vãn. Cây gạo chấm dứt những ngày tưng bừng ồn ã, lại trở về với dáng vẻ xanh mát, trầm tư. Cây đứng im cao lớn, hiền lành, làm tiêu cho những con đò cập bến và cho những đứa con về thăm quê mẹ.</a:t>
            </a:r>
            <a:endParaRPr lang="en-US" sz="2200">
              <a:solidFill>
                <a:srgbClr val="0000FF"/>
              </a:solidFill>
              <a:latin typeface="Times New Roman" panose="02020603050405020304" pitchFamily="18" charset="0"/>
            </a:endParaRPr>
          </a:p>
          <a:p>
            <a:pPr eaLnBrk="1" hangingPunct="1">
              <a:spcBef>
                <a:spcPct val="50000"/>
              </a:spcBef>
            </a:pPr>
            <a:r>
              <a:rPr lang="en-US" sz="2200">
                <a:solidFill>
                  <a:srgbClr val="0000FF"/>
                </a:solidFill>
                <a:latin typeface="Times New Roman" panose="02020603050405020304" pitchFamily="18" charset="0"/>
              </a:rPr>
              <a:t>    Ngày tháng đi thật chậm mà cũng thật nhanh. Những bông hoa đỏ ngày nào đã trở thành những quả gạo múp míp, hai đầu thon vút như con thoi. Sợi bông trong quả đầy dần, căng lên; những mảnh vỏ tách ra cho các múi bông nở đều, chín như nồi cơm chín đội vung mà cười, trắng lóa. Cây gạo như treo rung rinh hàng ngàn nồi cơm gạo mới.</a:t>
            </a:r>
            <a:endParaRPr lang="en-US" sz="2200">
              <a:solidFill>
                <a:srgbClr val="0000FF"/>
              </a:solidFill>
              <a:latin typeface="Times New Roman" panose="02020603050405020304" pitchFamily="18" charset="0"/>
            </a:endParaRPr>
          </a:p>
          <a:p>
            <a:pPr eaLnBrk="1" hangingPunct="1">
              <a:spcBef>
                <a:spcPct val="50000"/>
              </a:spcBef>
            </a:pPr>
            <a:r>
              <a:rPr lang="en-US" sz="2200">
                <a:solidFill>
                  <a:srgbClr val="0000FF"/>
                </a:solidFill>
                <a:latin typeface="Times New Roman" panose="02020603050405020304" pitchFamily="18" charset="0"/>
              </a:rPr>
              <a:t>					</a:t>
            </a:r>
            <a:r>
              <a:rPr lang="en-US" sz="2200" i="1">
                <a:latin typeface="Times New Roman" panose="02020603050405020304" pitchFamily="18" charset="0"/>
              </a:rPr>
              <a:t>Theo</a:t>
            </a:r>
            <a:r>
              <a:rPr lang="en-US" sz="2200">
                <a:latin typeface="Times New Roman" panose="02020603050405020304" pitchFamily="18" charset="0"/>
              </a:rPr>
              <a:t>  VŨ TÚ NAM</a:t>
            </a:r>
            <a:endParaRPr lang="en-US" sz="2200">
              <a:latin typeface="Times New Roman" panose="02020603050405020304" pitchFamily="18" charset="0"/>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2" name="Picture 4" descr="cay gao"/>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334000" y="0"/>
            <a:ext cx="38100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4" name="Picture 6" descr="hoa_ga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0"/>
            <a:ext cx="38100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0" name="Picture 12" descr="cay gao g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0"/>
            <a:ext cx="3810000" cy="264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2784" name="Group 16"/>
          <p:cNvGrpSpPr/>
          <p:nvPr/>
        </p:nvGrpSpPr>
        <p:grpSpPr bwMode="auto">
          <a:xfrm>
            <a:off x="5334000" y="2438400"/>
            <a:ext cx="3810000" cy="2438400"/>
            <a:chOff x="3360" y="1680"/>
            <a:chExt cx="2400" cy="1584"/>
          </a:xfrm>
        </p:grpSpPr>
        <p:pic>
          <p:nvPicPr>
            <p:cNvPr id="16395" name="Picture 13" descr="vietnam-paintings-00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04" y="1680"/>
              <a:ext cx="1056" cy="1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6" name="Picture 14" descr="van-mieu-mao-dien-bieu-tuong-tinh-than-hieu-hoc-xu-dong-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60" y="1680"/>
              <a:ext cx="1392" cy="1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2783" name="Picture 15" descr="hoagao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0" y="0"/>
            <a:ext cx="38100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85" name="Text Box 17"/>
          <p:cNvSpPr txBox="1">
            <a:spLocks noChangeArrowheads="1"/>
          </p:cNvSpPr>
          <p:nvPr/>
        </p:nvSpPr>
        <p:spPr bwMode="auto">
          <a:xfrm>
            <a:off x="76200" y="152400"/>
            <a:ext cx="4953000" cy="2014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b="1" u="sng">
                <a:solidFill>
                  <a:srgbClr val="FF3300"/>
                </a:solidFill>
                <a:latin typeface="Times New Roman" panose="02020603050405020304" pitchFamily="18" charset="0"/>
              </a:rPr>
              <a:t>Đoạn 1:</a:t>
            </a:r>
            <a:r>
              <a:rPr lang="en-US" b="1">
                <a:solidFill>
                  <a:srgbClr val="0000FF"/>
                </a:solidFill>
                <a:latin typeface="Times New Roman" panose="02020603050405020304" pitchFamily="18" charset="0"/>
              </a:rPr>
              <a:t> Cây gạo già mỗi năm lại trở lại tuổi xuân, cành nặng trĩu những hoa đỏ mọng và đầy tiếng chim hót. Chỉ cần một làn gió nhẹ hay một đôi chim mới đến là có ngay mấy bông hoa lìa cành. Những bông hoa rơi từ trên cao, đài hoa nặng chúi xuống, những cánh hoa đỏ rực quay tít như chong chóng nom thật đẹp.</a:t>
            </a:r>
            <a:endParaRPr lang="en-US">
              <a:solidFill>
                <a:srgbClr val="0000FF"/>
              </a:solidFill>
              <a:latin typeface="Times New Roman" panose="02020603050405020304" pitchFamily="18" charset="0"/>
            </a:endParaRPr>
          </a:p>
        </p:txBody>
      </p:sp>
      <p:sp>
        <p:nvSpPr>
          <p:cNvPr id="32786" name="Text Box 18"/>
          <p:cNvSpPr txBox="1">
            <a:spLocks noChangeArrowheads="1"/>
          </p:cNvSpPr>
          <p:nvPr/>
        </p:nvSpPr>
        <p:spPr bwMode="auto">
          <a:xfrm>
            <a:off x="0" y="2590800"/>
            <a:ext cx="5029200"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b="1" u="sng">
                <a:solidFill>
                  <a:srgbClr val="FF3300"/>
                </a:solidFill>
                <a:latin typeface="Times New Roman" panose="02020603050405020304" pitchFamily="18" charset="0"/>
              </a:rPr>
              <a:t>Đoạn 2:</a:t>
            </a:r>
            <a:r>
              <a:rPr lang="en-US" b="1">
                <a:solidFill>
                  <a:srgbClr val="0000FF"/>
                </a:solidFill>
                <a:latin typeface="Times New Roman" panose="02020603050405020304" pitchFamily="18" charset="0"/>
              </a:rPr>
              <a:t>  Hết mùa hoa, chim chóc cũng vãn. Cây gạo chấm dứt những ngày tưng bừng ồn ã, lại trở về với dáng vẻ xanh mát, trầm tư. Cây đứng im cao lớn, hiền lành, làm tiêu cho những con đò cập bến và cho những đứa con về thăm quê mẹ.</a:t>
            </a:r>
            <a:endParaRPr lang="en-US">
              <a:solidFill>
                <a:srgbClr val="0000FF"/>
              </a:solidFill>
              <a:latin typeface="Times New Roman" panose="02020603050405020304" pitchFamily="18" charset="0"/>
            </a:endParaRPr>
          </a:p>
        </p:txBody>
      </p:sp>
      <p:sp>
        <p:nvSpPr>
          <p:cNvPr id="32787" name="Text Box 19"/>
          <p:cNvSpPr txBox="1">
            <a:spLocks noChangeArrowheads="1"/>
          </p:cNvSpPr>
          <p:nvPr/>
        </p:nvSpPr>
        <p:spPr bwMode="auto">
          <a:xfrm>
            <a:off x="0" y="4419600"/>
            <a:ext cx="4876800" cy="228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b="1" u="sng">
                <a:solidFill>
                  <a:srgbClr val="FF3300"/>
                </a:solidFill>
                <a:latin typeface="Times New Roman" panose="02020603050405020304" pitchFamily="18" charset="0"/>
              </a:rPr>
              <a:t>Đoạn 3:</a:t>
            </a:r>
            <a:r>
              <a:rPr lang="en-US" b="1">
                <a:solidFill>
                  <a:srgbClr val="0000FF"/>
                </a:solidFill>
                <a:latin typeface="Times New Roman" panose="02020603050405020304" pitchFamily="18" charset="0"/>
              </a:rPr>
              <a:t> Ngày tháng đi thật chậm mà cũng thật nhanh. Những bông hoa đỏ ngày nào đã trở thành những quả gạo múp míp, hai đầu thon vút như con thoi. Sợi bông trong quả đầy dần, căng lên; những mảnh vỏ tách ra cho các múi bông nở đều, chín như nồi cơm chín đội vung mà cười, trắng lóa. Cây gạo như treo rung rinh hàng ngàn nồi cơm gạo mới.</a:t>
            </a:r>
            <a:endParaRPr lang="en-US">
              <a:solidFill>
                <a:srgbClr val="0000FF"/>
              </a:solidFill>
              <a:latin typeface="Times New Roman" panose="02020603050405020304" pitchFamily="18" charset="0"/>
            </a:endParaRPr>
          </a:p>
        </p:txBody>
      </p:sp>
      <p:pic>
        <p:nvPicPr>
          <p:cNvPr id="32788" name="Picture 20" descr="image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34000" y="4876800"/>
            <a:ext cx="38100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32785"/>
                                        </p:tgtEl>
                                        <p:attrNameLst>
                                          <p:attrName>style.visibility</p:attrName>
                                        </p:attrNameLst>
                                      </p:cBhvr>
                                      <p:to>
                                        <p:strVal val="visible"/>
                                      </p:to>
                                    </p:set>
                                    <p:anim calcmode="lin" valueType="num">
                                      <p:cBhvr>
                                        <p:cTn id="7" dur="1000" fill="hold"/>
                                        <p:tgtEl>
                                          <p:spTgt spid="32785"/>
                                        </p:tgtEl>
                                        <p:attrNameLst>
                                          <p:attrName>ppt_x</p:attrName>
                                        </p:attrNameLst>
                                      </p:cBhvr>
                                      <p:tavLst>
                                        <p:tav tm="0">
                                          <p:val>
                                            <p:strVal val="#ppt_x-.2"/>
                                          </p:val>
                                        </p:tav>
                                        <p:tav tm="100000">
                                          <p:val>
                                            <p:strVal val="#ppt_x"/>
                                          </p:val>
                                        </p:tav>
                                      </p:tavLst>
                                    </p:anim>
                                    <p:anim calcmode="lin" valueType="num">
                                      <p:cBhvr>
                                        <p:cTn id="8" dur="1000" fill="hold"/>
                                        <p:tgtEl>
                                          <p:spTgt spid="32785"/>
                                        </p:tgtEl>
                                        <p:attrNameLst>
                                          <p:attrName>ppt_y</p:attrName>
                                        </p:attrNameLst>
                                      </p:cBhvr>
                                      <p:tavLst>
                                        <p:tav tm="0">
                                          <p:val>
                                            <p:strVal val="#ppt_y"/>
                                          </p:val>
                                        </p:tav>
                                        <p:tav tm="100000">
                                          <p:val>
                                            <p:strVal val="#ppt_y"/>
                                          </p:val>
                                        </p:tav>
                                      </p:tavLst>
                                    </p:anim>
                                    <p:animEffect transition="in" filter="wipe(right)" prLst="gradientSize: 0.1">
                                      <p:cBhvr>
                                        <p:cTn id="9" dur="1000"/>
                                        <p:tgtEl>
                                          <p:spTgt spid="32785"/>
                                        </p:tgtEl>
                                      </p:cBhvr>
                                    </p:animEffect>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nodeType="clickEffect">
                                  <p:stCondLst>
                                    <p:cond delay="0"/>
                                  </p:stCondLst>
                                  <p:childTnLst>
                                    <p:set>
                                      <p:cBhvr>
                                        <p:cTn id="13" dur="1" fill="hold">
                                          <p:stCondLst>
                                            <p:cond delay="0"/>
                                          </p:stCondLst>
                                        </p:cTn>
                                        <p:tgtEl>
                                          <p:spTgt spid="32780"/>
                                        </p:tgtEl>
                                        <p:attrNameLst>
                                          <p:attrName>style.visibility</p:attrName>
                                        </p:attrNameLst>
                                      </p:cBhvr>
                                      <p:to>
                                        <p:strVal val="visible"/>
                                      </p:to>
                                    </p:set>
                                    <p:animEffect transition="in" filter="checkerboard(across)">
                                      <p:cBhvr>
                                        <p:cTn id="14" dur="5000"/>
                                        <p:tgtEl>
                                          <p:spTgt spid="32780"/>
                                        </p:tgtEl>
                                      </p:cBhvr>
                                    </p:animEffect>
                                  </p:childTnLst>
                                </p:cTn>
                              </p:par>
                            </p:childTnLst>
                          </p:cTn>
                        </p:par>
                      </p:childTnLst>
                    </p:cTn>
                  </p:par>
                  <p:par>
                    <p:cTn id="15" fill="hold">
                      <p:stCondLst>
                        <p:cond delay="indefinite"/>
                      </p:stCondLst>
                      <p:childTnLst>
                        <p:par>
                          <p:cTn id="16" fill="hold">
                            <p:stCondLst>
                              <p:cond delay="0"/>
                            </p:stCondLst>
                            <p:childTnLst>
                              <p:par>
                                <p:cTn id="17" presetID="8" presetClass="exit" presetSubtype="16" fill="hold" nodeType="clickEffect">
                                  <p:stCondLst>
                                    <p:cond delay="0"/>
                                  </p:stCondLst>
                                  <p:childTnLst>
                                    <p:animEffect transition="out" filter="diamond(in)">
                                      <p:cBhvr>
                                        <p:cTn id="18" dur="5000"/>
                                        <p:tgtEl>
                                          <p:spTgt spid="32780"/>
                                        </p:tgtEl>
                                      </p:cBhvr>
                                    </p:animEffect>
                                    <p:set>
                                      <p:cBhvr>
                                        <p:cTn id="19" dur="1" fill="hold">
                                          <p:stCondLst>
                                            <p:cond delay="4999"/>
                                          </p:stCondLst>
                                        </p:cTn>
                                        <p:tgtEl>
                                          <p:spTgt spid="32780"/>
                                        </p:tgtEl>
                                        <p:attrNameLst>
                                          <p:attrName>style.visibility</p:attrName>
                                        </p:attrNameLst>
                                      </p:cBhvr>
                                      <p:to>
                                        <p:strVal val="hidden"/>
                                      </p:to>
                                    </p:set>
                                  </p:childTnLst>
                                </p:cTn>
                              </p:par>
                            </p:childTnLst>
                          </p:cTn>
                        </p:par>
                        <p:par>
                          <p:cTn id="20" fill="hold">
                            <p:stCondLst>
                              <p:cond delay="5000"/>
                            </p:stCondLst>
                            <p:childTnLst>
                              <p:par>
                                <p:cTn id="21" presetID="5" presetClass="entr" presetSubtype="10" fill="hold" nodeType="afterEffect">
                                  <p:stCondLst>
                                    <p:cond delay="0"/>
                                  </p:stCondLst>
                                  <p:childTnLst>
                                    <p:set>
                                      <p:cBhvr>
                                        <p:cTn id="22" dur="1" fill="hold">
                                          <p:stCondLst>
                                            <p:cond delay="0"/>
                                          </p:stCondLst>
                                        </p:cTn>
                                        <p:tgtEl>
                                          <p:spTgt spid="32774"/>
                                        </p:tgtEl>
                                        <p:attrNameLst>
                                          <p:attrName>style.visibility</p:attrName>
                                        </p:attrNameLst>
                                      </p:cBhvr>
                                      <p:to>
                                        <p:strVal val="visible"/>
                                      </p:to>
                                    </p:set>
                                    <p:animEffect transition="in" filter="checkerboard(across)">
                                      <p:cBhvr>
                                        <p:cTn id="23" dur="500"/>
                                        <p:tgtEl>
                                          <p:spTgt spid="32774"/>
                                        </p:tgtEl>
                                      </p:cBhvr>
                                    </p:animEffect>
                                  </p:childTnLst>
                                </p:cTn>
                              </p:par>
                            </p:childTnLst>
                          </p:cTn>
                        </p:par>
                      </p:childTnLst>
                    </p:cTn>
                  </p:par>
                  <p:par>
                    <p:cTn id="24" fill="hold">
                      <p:stCondLst>
                        <p:cond delay="indefinite"/>
                      </p:stCondLst>
                      <p:childTnLst>
                        <p:par>
                          <p:cTn id="25" fill="hold">
                            <p:stCondLst>
                              <p:cond delay="0"/>
                            </p:stCondLst>
                            <p:childTnLst>
                              <p:par>
                                <p:cTn id="26" presetID="8" presetClass="exit" presetSubtype="16" fill="hold" nodeType="clickEffect">
                                  <p:stCondLst>
                                    <p:cond delay="0"/>
                                  </p:stCondLst>
                                  <p:childTnLst>
                                    <p:animEffect transition="out" filter="diamond(in)">
                                      <p:cBhvr>
                                        <p:cTn id="27" dur="5000"/>
                                        <p:tgtEl>
                                          <p:spTgt spid="32774"/>
                                        </p:tgtEl>
                                      </p:cBhvr>
                                    </p:animEffect>
                                    <p:set>
                                      <p:cBhvr>
                                        <p:cTn id="28" dur="1" fill="hold">
                                          <p:stCondLst>
                                            <p:cond delay="4999"/>
                                          </p:stCondLst>
                                        </p:cTn>
                                        <p:tgtEl>
                                          <p:spTgt spid="32774"/>
                                        </p:tgtEl>
                                        <p:attrNameLst>
                                          <p:attrName>style.visibility</p:attrName>
                                        </p:attrNameLst>
                                      </p:cBhvr>
                                      <p:to>
                                        <p:strVal val="hidden"/>
                                      </p:to>
                                    </p:set>
                                  </p:childTnLst>
                                </p:cTn>
                              </p:par>
                            </p:childTnLst>
                          </p:cTn>
                        </p:par>
                        <p:par>
                          <p:cTn id="29" fill="hold">
                            <p:stCondLst>
                              <p:cond delay="5000"/>
                            </p:stCondLst>
                            <p:childTnLst>
                              <p:par>
                                <p:cTn id="30" presetID="21" presetClass="entr" presetSubtype="4" fill="hold" nodeType="afterEffect">
                                  <p:stCondLst>
                                    <p:cond delay="0"/>
                                  </p:stCondLst>
                                  <p:childTnLst>
                                    <p:set>
                                      <p:cBhvr>
                                        <p:cTn id="31" dur="1" fill="hold">
                                          <p:stCondLst>
                                            <p:cond delay="0"/>
                                          </p:stCondLst>
                                        </p:cTn>
                                        <p:tgtEl>
                                          <p:spTgt spid="32772"/>
                                        </p:tgtEl>
                                        <p:attrNameLst>
                                          <p:attrName>style.visibility</p:attrName>
                                        </p:attrNameLst>
                                      </p:cBhvr>
                                      <p:to>
                                        <p:strVal val="visible"/>
                                      </p:to>
                                    </p:set>
                                    <p:animEffect transition="in" filter="wheel(4)">
                                      <p:cBhvr>
                                        <p:cTn id="32" dur="2000"/>
                                        <p:tgtEl>
                                          <p:spTgt spid="32772"/>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xit" presetSubtype="10" fill="hold" nodeType="clickEffect">
                                  <p:stCondLst>
                                    <p:cond delay="0"/>
                                  </p:stCondLst>
                                  <p:childTnLst>
                                    <p:animEffect transition="out" filter="checkerboard(across)">
                                      <p:cBhvr>
                                        <p:cTn id="36" dur="5000"/>
                                        <p:tgtEl>
                                          <p:spTgt spid="32772"/>
                                        </p:tgtEl>
                                      </p:cBhvr>
                                    </p:animEffect>
                                    <p:set>
                                      <p:cBhvr>
                                        <p:cTn id="37" dur="1" fill="hold">
                                          <p:stCondLst>
                                            <p:cond delay="4999"/>
                                          </p:stCondLst>
                                        </p:cTn>
                                        <p:tgtEl>
                                          <p:spTgt spid="32772"/>
                                        </p:tgtEl>
                                        <p:attrNameLst>
                                          <p:attrName>style.visibility</p:attrName>
                                        </p:attrNameLst>
                                      </p:cBhvr>
                                      <p:to>
                                        <p:strVal val="hidden"/>
                                      </p:to>
                                    </p:set>
                                  </p:childTnLst>
                                </p:cTn>
                              </p:par>
                            </p:childTnLst>
                          </p:cTn>
                        </p:par>
                        <p:par>
                          <p:cTn id="38" fill="hold">
                            <p:stCondLst>
                              <p:cond delay="5000"/>
                            </p:stCondLst>
                            <p:childTnLst>
                              <p:par>
                                <p:cTn id="39" presetID="18" presetClass="entr" presetSubtype="12" fill="hold" nodeType="afterEffect">
                                  <p:stCondLst>
                                    <p:cond delay="0"/>
                                  </p:stCondLst>
                                  <p:childTnLst>
                                    <p:set>
                                      <p:cBhvr>
                                        <p:cTn id="40" dur="1" fill="hold">
                                          <p:stCondLst>
                                            <p:cond delay="0"/>
                                          </p:stCondLst>
                                        </p:cTn>
                                        <p:tgtEl>
                                          <p:spTgt spid="32783"/>
                                        </p:tgtEl>
                                        <p:attrNameLst>
                                          <p:attrName>style.visibility</p:attrName>
                                        </p:attrNameLst>
                                      </p:cBhvr>
                                      <p:to>
                                        <p:strVal val="visible"/>
                                      </p:to>
                                    </p:set>
                                    <p:animEffect transition="in" filter="strips(downLeft)">
                                      <p:cBhvr>
                                        <p:cTn id="41" dur="5000"/>
                                        <p:tgtEl>
                                          <p:spTgt spid="32783"/>
                                        </p:tgtEl>
                                      </p:cBhvr>
                                    </p:animEffect>
                                  </p:childTnLst>
                                </p:cTn>
                              </p:par>
                            </p:childTnLst>
                          </p:cTn>
                        </p:par>
                      </p:childTnLst>
                    </p:cTn>
                  </p:par>
                  <p:par>
                    <p:cTn id="42" fill="hold">
                      <p:stCondLst>
                        <p:cond delay="indefinite"/>
                      </p:stCondLst>
                      <p:childTnLst>
                        <p:par>
                          <p:cTn id="43" fill="hold">
                            <p:stCondLst>
                              <p:cond delay="0"/>
                            </p:stCondLst>
                            <p:childTnLst>
                              <p:par>
                                <p:cTn id="44" presetID="29" presetClass="entr" presetSubtype="0" fill="hold" grpId="0" nodeType="clickEffect">
                                  <p:stCondLst>
                                    <p:cond delay="0"/>
                                  </p:stCondLst>
                                  <p:childTnLst>
                                    <p:set>
                                      <p:cBhvr>
                                        <p:cTn id="45" dur="1" fill="hold">
                                          <p:stCondLst>
                                            <p:cond delay="0"/>
                                          </p:stCondLst>
                                        </p:cTn>
                                        <p:tgtEl>
                                          <p:spTgt spid="32786"/>
                                        </p:tgtEl>
                                        <p:attrNameLst>
                                          <p:attrName>style.visibility</p:attrName>
                                        </p:attrNameLst>
                                      </p:cBhvr>
                                      <p:to>
                                        <p:strVal val="visible"/>
                                      </p:to>
                                    </p:set>
                                    <p:anim calcmode="lin" valueType="num">
                                      <p:cBhvr>
                                        <p:cTn id="46" dur="1000" fill="hold"/>
                                        <p:tgtEl>
                                          <p:spTgt spid="32786"/>
                                        </p:tgtEl>
                                        <p:attrNameLst>
                                          <p:attrName>ppt_x</p:attrName>
                                        </p:attrNameLst>
                                      </p:cBhvr>
                                      <p:tavLst>
                                        <p:tav tm="0">
                                          <p:val>
                                            <p:strVal val="#ppt_x-.2"/>
                                          </p:val>
                                        </p:tav>
                                        <p:tav tm="100000">
                                          <p:val>
                                            <p:strVal val="#ppt_x"/>
                                          </p:val>
                                        </p:tav>
                                      </p:tavLst>
                                    </p:anim>
                                    <p:anim calcmode="lin" valueType="num">
                                      <p:cBhvr>
                                        <p:cTn id="47" dur="1000" fill="hold"/>
                                        <p:tgtEl>
                                          <p:spTgt spid="32786"/>
                                        </p:tgtEl>
                                        <p:attrNameLst>
                                          <p:attrName>ppt_y</p:attrName>
                                        </p:attrNameLst>
                                      </p:cBhvr>
                                      <p:tavLst>
                                        <p:tav tm="0">
                                          <p:val>
                                            <p:strVal val="#ppt_y"/>
                                          </p:val>
                                        </p:tav>
                                        <p:tav tm="100000">
                                          <p:val>
                                            <p:strVal val="#ppt_y"/>
                                          </p:val>
                                        </p:tav>
                                      </p:tavLst>
                                    </p:anim>
                                    <p:animEffect transition="in" filter="wipe(right)" prLst="gradientSize: 0.1">
                                      <p:cBhvr>
                                        <p:cTn id="48" dur="1000"/>
                                        <p:tgtEl>
                                          <p:spTgt spid="32786"/>
                                        </p:tgtEl>
                                      </p:cBhvr>
                                    </p:animEffect>
                                  </p:childTnLst>
                                </p:cTn>
                              </p:par>
                            </p:childTnLst>
                          </p:cTn>
                        </p:par>
                      </p:childTnLst>
                    </p:cTn>
                  </p:par>
                  <p:par>
                    <p:cTn id="49" fill="hold">
                      <p:stCondLst>
                        <p:cond delay="indefinite"/>
                      </p:stCondLst>
                      <p:childTnLst>
                        <p:par>
                          <p:cTn id="50" fill="hold">
                            <p:stCondLst>
                              <p:cond delay="0"/>
                            </p:stCondLst>
                            <p:childTnLst>
                              <p:par>
                                <p:cTn id="51" presetID="21" presetClass="entr" presetSubtype="4" fill="hold" nodeType="clickEffect">
                                  <p:stCondLst>
                                    <p:cond delay="0"/>
                                  </p:stCondLst>
                                  <p:childTnLst>
                                    <p:set>
                                      <p:cBhvr>
                                        <p:cTn id="52" dur="1" fill="hold">
                                          <p:stCondLst>
                                            <p:cond delay="0"/>
                                          </p:stCondLst>
                                        </p:cTn>
                                        <p:tgtEl>
                                          <p:spTgt spid="32784"/>
                                        </p:tgtEl>
                                        <p:attrNameLst>
                                          <p:attrName>style.visibility</p:attrName>
                                        </p:attrNameLst>
                                      </p:cBhvr>
                                      <p:to>
                                        <p:strVal val="visible"/>
                                      </p:to>
                                    </p:set>
                                    <p:animEffect transition="in" filter="wheel(4)">
                                      <p:cBhvr>
                                        <p:cTn id="53" dur="2000"/>
                                        <p:tgtEl>
                                          <p:spTgt spid="32784"/>
                                        </p:tgtEl>
                                      </p:cBhvr>
                                    </p:animEffect>
                                  </p:childTnLst>
                                </p:cTn>
                              </p:par>
                            </p:childTnLst>
                          </p:cTn>
                        </p:par>
                      </p:childTnLst>
                    </p:cTn>
                  </p:par>
                  <p:par>
                    <p:cTn id="54" fill="hold">
                      <p:stCondLst>
                        <p:cond delay="indefinite"/>
                      </p:stCondLst>
                      <p:childTnLst>
                        <p:par>
                          <p:cTn id="55" fill="hold">
                            <p:stCondLst>
                              <p:cond delay="0"/>
                            </p:stCondLst>
                            <p:childTnLst>
                              <p:par>
                                <p:cTn id="56" presetID="29" presetClass="entr" presetSubtype="0" fill="hold" grpId="0" nodeType="clickEffect">
                                  <p:stCondLst>
                                    <p:cond delay="0"/>
                                  </p:stCondLst>
                                  <p:childTnLst>
                                    <p:set>
                                      <p:cBhvr>
                                        <p:cTn id="57" dur="1" fill="hold">
                                          <p:stCondLst>
                                            <p:cond delay="0"/>
                                          </p:stCondLst>
                                        </p:cTn>
                                        <p:tgtEl>
                                          <p:spTgt spid="32787"/>
                                        </p:tgtEl>
                                        <p:attrNameLst>
                                          <p:attrName>style.visibility</p:attrName>
                                        </p:attrNameLst>
                                      </p:cBhvr>
                                      <p:to>
                                        <p:strVal val="visible"/>
                                      </p:to>
                                    </p:set>
                                    <p:anim calcmode="lin" valueType="num">
                                      <p:cBhvr>
                                        <p:cTn id="58" dur="1000" fill="hold"/>
                                        <p:tgtEl>
                                          <p:spTgt spid="32787"/>
                                        </p:tgtEl>
                                        <p:attrNameLst>
                                          <p:attrName>ppt_x</p:attrName>
                                        </p:attrNameLst>
                                      </p:cBhvr>
                                      <p:tavLst>
                                        <p:tav tm="0">
                                          <p:val>
                                            <p:strVal val="#ppt_x-.2"/>
                                          </p:val>
                                        </p:tav>
                                        <p:tav tm="100000">
                                          <p:val>
                                            <p:strVal val="#ppt_x"/>
                                          </p:val>
                                        </p:tav>
                                      </p:tavLst>
                                    </p:anim>
                                    <p:anim calcmode="lin" valueType="num">
                                      <p:cBhvr>
                                        <p:cTn id="59" dur="1000" fill="hold"/>
                                        <p:tgtEl>
                                          <p:spTgt spid="32787"/>
                                        </p:tgtEl>
                                        <p:attrNameLst>
                                          <p:attrName>ppt_y</p:attrName>
                                        </p:attrNameLst>
                                      </p:cBhvr>
                                      <p:tavLst>
                                        <p:tav tm="0">
                                          <p:val>
                                            <p:strVal val="#ppt_y"/>
                                          </p:val>
                                        </p:tav>
                                        <p:tav tm="100000">
                                          <p:val>
                                            <p:strVal val="#ppt_y"/>
                                          </p:val>
                                        </p:tav>
                                      </p:tavLst>
                                    </p:anim>
                                    <p:animEffect transition="in" filter="wipe(right)" prLst="gradientSize: 0.1">
                                      <p:cBhvr>
                                        <p:cTn id="60" dur="1000"/>
                                        <p:tgtEl>
                                          <p:spTgt spid="32787"/>
                                        </p:tgtEl>
                                      </p:cBhvr>
                                    </p:animEffect>
                                  </p:childTnLst>
                                </p:cTn>
                              </p:par>
                            </p:childTnLst>
                          </p:cTn>
                        </p:par>
                        <p:par>
                          <p:cTn id="61" fill="hold">
                            <p:stCondLst>
                              <p:cond delay="1000"/>
                            </p:stCondLst>
                            <p:childTnLst>
                              <p:par>
                                <p:cTn id="62" presetID="5" presetClass="entr" presetSubtype="10" fill="hold" nodeType="afterEffect">
                                  <p:stCondLst>
                                    <p:cond delay="0"/>
                                  </p:stCondLst>
                                  <p:childTnLst>
                                    <p:set>
                                      <p:cBhvr>
                                        <p:cTn id="63" dur="1" fill="hold">
                                          <p:stCondLst>
                                            <p:cond delay="0"/>
                                          </p:stCondLst>
                                        </p:cTn>
                                        <p:tgtEl>
                                          <p:spTgt spid="32788"/>
                                        </p:tgtEl>
                                        <p:attrNameLst>
                                          <p:attrName>style.visibility</p:attrName>
                                        </p:attrNameLst>
                                      </p:cBhvr>
                                      <p:to>
                                        <p:strVal val="visible"/>
                                      </p:to>
                                    </p:set>
                                    <p:animEffect transition="in" filter="checkerboard(across)">
                                      <p:cBhvr>
                                        <p:cTn id="64" dur="5000"/>
                                        <p:tgtEl>
                                          <p:spTgt spid="327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85" grpId="0"/>
      <p:bldP spid="32786" grpId="0"/>
      <p:bldP spid="3278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9"/>
          <p:cNvSpPr txBox="1">
            <a:spLocks noChangeArrowheads="1"/>
          </p:cNvSpPr>
          <p:nvPr/>
        </p:nvSpPr>
        <p:spPr bwMode="auto">
          <a:xfrm>
            <a:off x="228600" y="152400"/>
            <a:ext cx="4724400" cy="2014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b="1" u="sng">
                <a:solidFill>
                  <a:srgbClr val="FF3300"/>
                </a:solidFill>
                <a:latin typeface="Times New Roman" panose="02020603050405020304" pitchFamily="18" charset="0"/>
              </a:rPr>
              <a:t>Đoạn 1:</a:t>
            </a:r>
            <a:r>
              <a:rPr lang="en-US" b="1">
                <a:solidFill>
                  <a:srgbClr val="0000FF"/>
                </a:solidFill>
                <a:latin typeface="Times New Roman" panose="02020603050405020304" pitchFamily="18" charset="0"/>
              </a:rPr>
              <a:t> Cây gạo già mỗi năm lại trở lại tuổi xuân, cành nặng trĩu những hoa đỏ mọng và đầy tiếng chim hót. Chỉ cần một làn gió nhẹ hay nột đôi chim mới đến là có ngay mấy bông hoa lìa cành. Những bông hoa rơi từ trên cao, đài hoa nặng chúi xuống, những cánh hoa đỏ rực quay tít như chong chóng nom thật đẹp.</a:t>
            </a:r>
            <a:endParaRPr lang="en-US">
              <a:solidFill>
                <a:srgbClr val="0000FF"/>
              </a:solidFill>
              <a:latin typeface="Times New Roman" panose="02020603050405020304" pitchFamily="18" charset="0"/>
            </a:endParaRPr>
          </a:p>
        </p:txBody>
      </p:sp>
      <p:sp>
        <p:nvSpPr>
          <p:cNvPr id="17411" name="Text Box 10"/>
          <p:cNvSpPr txBox="1">
            <a:spLocks noChangeArrowheads="1"/>
          </p:cNvSpPr>
          <p:nvPr/>
        </p:nvSpPr>
        <p:spPr bwMode="auto">
          <a:xfrm>
            <a:off x="152400" y="2438400"/>
            <a:ext cx="5029200"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b="1" u="sng">
                <a:solidFill>
                  <a:srgbClr val="FF3300"/>
                </a:solidFill>
                <a:latin typeface="Times New Roman" panose="02020603050405020304" pitchFamily="18" charset="0"/>
              </a:rPr>
              <a:t>Đoạn 2:</a:t>
            </a:r>
            <a:r>
              <a:rPr lang="en-US" b="1">
                <a:solidFill>
                  <a:srgbClr val="0000FF"/>
                </a:solidFill>
                <a:latin typeface="Times New Roman" panose="02020603050405020304" pitchFamily="18" charset="0"/>
              </a:rPr>
              <a:t>  Hết mùa hoa, chim chóc cũng vãn. Cây gạo chấm dứt những ngày tưng bừng ồn ã, lại trở về với dáng vẻ xanh mát, trầm tư. Cây đứng im cao lớn, hiền lành, làm tiêu cho những con đò cập bến và cho những đứa con về thăm quê mẹ.</a:t>
            </a:r>
            <a:endParaRPr lang="en-US">
              <a:solidFill>
                <a:srgbClr val="0000FF"/>
              </a:solidFill>
              <a:latin typeface="Times New Roman" panose="02020603050405020304" pitchFamily="18" charset="0"/>
            </a:endParaRPr>
          </a:p>
        </p:txBody>
      </p:sp>
      <p:sp>
        <p:nvSpPr>
          <p:cNvPr id="17412" name="Text Box 11"/>
          <p:cNvSpPr txBox="1">
            <a:spLocks noChangeArrowheads="1"/>
          </p:cNvSpPr>
          <p:nvPr/>
        </p:nvSpPr>
        <p:spPr bwMode="auto">
          <a:xfrm>
            <a:off x="152400" y="4343400"/>
            <a:ext cx="4876800" cy="228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b="1" u="sng">
                <a:solidFill>
                  <a:srgbClr val="FF3300"/>
                </a:solidFill>
                <a:latin typeface="Times New Roman" panose="02020603050405020304" pitchFamily="18" charset="0"/>
              </a:rPr>
              <a:t>Đoạn 3:</a:t>
            </a:r>
            <a:r>
              <a:rPr lang="en-US" b="1">
                <a:solidFill>
                  <a:srgbClr val="0000FF"/>
                </a:solidFill>
                <a:latin typeface="Times New Roman" panose="02020603050405020304" pitchFamily="18" charset="0"/>
              </a:rPr>
              <a:t> Ngày tháng đi thật chậm mà cũng thật nhanh. Những bông hoa đỏ ngày nào đã trở thành những quả gạo múp míp, hai đầu thon vút như con thoi. Sợi bông trong quả đầy dần, căng lên; những mảnh vỏ tách ra cho các múi bông nở đều, chín như nồi cơm chín đội vung mà cười, trắng lóa. Cây gạo như treo rung rinh hàng ngàn nồi cơm gạo mới.</a:t>
            </a:r>
            <a:endParaRPr lang="en-US">
              <a:solidFill>
                <a:srgbClr val="0000FF"/>
              </a:solidFill>
              <a:latin typeface="Times New Roman" panose="02020603050405020304" pitchFamily="18" charset="0"/>
            </a:endParaRPr>
          </a:p>
        </p:txBody>
      </p:sp>
      <p:sp>
        <p:nvSpPr>
          <p:cNvPr id="17413" name="Line 13"/>
          <p:cNvSpPr>
            <a:spLocks noChangeShapeType="1"/>
          </p:cNvSpPr>
          <p:nvPr/>
        </p:nvSpPr>
        <p:spPr bwMode="auto">
          <a:xfrm>
            <a:off x="5105400" y="0"/>
            <a:ext cx="0" cy="6858000"/>
          </a:xfrm>
          <a:prstGeom prst="line">
            <a:avLst/>
          </a:prstGeom>
          <a:noFill/>
          <a:ln w="2857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14" name="Line 14"/>
          <p:cNvSpPr>
            <a:spLocks noChangeShapeType="1"/>
          </p:cNvSpPr>
          <p:nvPr/>
        </p:nvSpPr>
        <p:spPr bwMode="auto">
          <a:xfrm>
            <a:off x="0" y="2286000"/>
            <a:ext cx="9144000" cy="0"/>
          </a:xfrm>
          <a:prstGeom prst="line">
            <a:avLst/>
          </a:prstGeom>
          <a:noFill/>
          <a:ln w="2857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15" name="Line 15"/>
          <p:cNvSpPr>
            <a:spLocks noChangeShapeType="1"/>
          </p:cNvSpPr>
          <p:nvPr/>
        </p:nvSpPr>
        <p:spPr bwMode="auto">
          <a:xfrm>
            <a:off x="0" y="4191000"/>
            <a:ext cx="9144000" cy="0"/>
          </a:xfrm>
          <a:prstGeom prst="line">
            <a:avLst/>
          </a:prstGeom>
          <a:noFill/>
          <a:ln w="2857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08" name="Text Box 16"/>
          <p:cNvSpPr txBox="1">
            <a:spLocks noChangeArrowheads="1"/>
          </p:cNvSpPr>
          <p:nvPr/>
        </p:nvSpPr>
        <p:spPr bwMode="auto">
          <a:xfrm>
            <a:off x="5257800" y="381000"/>
            <a:ext cx="3352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b="1" u="sng">
                <a:solidFill>
                  <a:srgbClr val="FF0066"/>
                </a:solidFill>
                <a:latin typeface="Times New Roman" panose="02020603050405020304" pitchFamily="18" charset="0"/>
              </a:rPr>
              <a:t>Mở bài:</a:t>
            </a:r>
            <a:r>
              <a:rPr lang="en-US" b="1">
                <a:latin typeface="Times New Roman" panose="02020603050405020304" pitchFamily="18" charset="0"/>
              </a:rPr>
              <a:t> </a:t>
            </a:r>
            <a:r>
              <a:rPr lang="en-US" b="1">
                <a:solidFill>
                  <a:srgbClr val="0000FF"/>
                </a:solidFill>
                <a:latin typeface="Times New Roman" panose="02020603050405020304" pitchFamily="18" charset="0"/>
              </a:rPr>
              <a:t>Tả bao quát cây gạo già mỗi khi bước vào mùa hoa.</a:t>
            </a:r>
            <a:endParaRPr lang="en-US" b="1">
              <a:solidFill>
                <a:srgbClr val="0000FF"/>
              </a:solidFill>
              <a:latin typeface="Times New Roman" panose="02020603050405020304" pitchFamily="18" charset="0"/>
            </a:endParaRPr>
          </a:p>
        </p:txBody>
      </p:sp>
      <p:sp>
        <p:nvSpPr>
          <p:cNvPr id="33809" name="Text Box 17"/>
          <p:cNvSpPr txBox="1">
            <a:spLocks noChangeArrowheads="1"/>
          </p:cNvSpPr>
          <p:nvPr/>
        </p:nvSpPr>
        <p:spPr bwMode="auto">
          <a:xfrm>
            <a:off x="5257800" y="2743200"/>
            <a:ext cx="3733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b="1" u="sng">
                <a:solidFill>
                  <a:srgbClr val="FF0066"/>
                </a:solidFill>
                <a:latin typeface="Times New Roman" panose="02020603050405020304" pitchFamily="18" charset="0"/>
              </a:rPr>
              <a:t>Thân bài:</a:t>
            </a:r>
            <a:r>
              <a:rPr lang="en-US" b="1">
                <a:latin typeface="Times New Roman" panose="02020603050405020304" pitchFamily="18" charset="0"/>
              </a:rPr>
              <a:t> </a:t>
            </a:r>
            <a:r>
              <a:rPr lang="en-US" b="1">
                <a:solidFill>
                  <a:srgbClr val="0000FF"/>
                </a:solidFill>
                <a:latin typeface="Times New Roman" panose="02020603050405020304" pitchFamily="18" charset="0"/>
              </a:rPr>
              <a:t>Tả cây gạo già sau mùa hoa.</a:t>
            </a:r>
            <a:endParaRPr lang="en-US" b="1">
              <a:solidFill>
                <a:srgbClr val="0000FF"/>
              </a:solidFill>
              <a:latin typeface="Times New Roman" panose="02020603050405020304" pitchFamily="18" charset="0"/>
            </a:endParaRPr>
          </a:p>
        </p:txBody>
      </p:sp>
      <p:sp>
        <p:nvSpPr>
          <p:cNvPr id="33811" name="Text Box 19"/>
          <p:cNvSpPr txBox="1">
            <a:spLocks noChangeArrowheads="1"/>
          </p:cNvSpPr>
          <p:nvPr/>
        </p:nvSpPr>
        <p:spPr bwMode="auto">
          <a:xfrm>
            <a:off x="5410200" y="4953000"/>
            <a:ext cx="3505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b="1" u="sng">
                <a:solidFill>
                  <a:srgbClr val="FF0066"/>
                </a:solidFill>
                <a:latin typeface="Times New Roman" panose="02020603050405020304" pitchFamily="18" charset="0"/>
              </a:rPr>
              <a:t>Kết bài:</a:t>
            </a:r>
            <a:r>
              <a:rPr lang="en-US" b="1">
                <a:latin typeface="Times New Roman" panose="02020603050405020304" pitchFamily="18" charset="0"/>
              </a:rPr>
              <a:t> </a:t>
            </a:r>
            <a:r>
              <a:rPr lang="en-US" b="1">
                <a:solidFill>
                  <a:srgbClr val="0000FF"/>
                </a:solidFill>
                <a:latin typeface="Times New Roman" panose="02020603050405020304" pitchFamily="18" charset="0"/>
              </a:rPr>
              <a:t>Tả cây gạo khi tạo quả.</a:t>
            </a:r>
            <a:endParaRPr lang="en-US" b="1">
              <a:solidFill>
                <a:srgbClr val="0000FF"/>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33808"/>
                                        </p:tgtEl>
                                        <p:attrNameLst>
                                          <p:attrName>style.visibility</p:attrName>
                                        </p:attrNameLst>
                                      </p:cBhvr>
                                      <p:to>
                                        <p:strVal val="visible"/>
                                      </p:to>
                                    </p:set>
                                    <p:anim calcmode="lin" valueType="num">
                                      <p:cBhvr>
                                        <p:cTn id="7" dur="500" decel="50000" fill="hold">
                                          <p:stCondLst>
                                            <p:cond delay="0"/>
                                          </p:stCondLst>
                                        </p:cTn>
                                        <p:tgtEl>
                                          <p:spTgt spid="33808"/>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3808"/>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3808"/>
                                        </p:tgtEl>
                                        <p:attrNameLst>
                                          <p:attrName>ppt_w</p:attrName>
                                        </p:attrNameLst>
                                      </p:cBhvr>
                                      <p:tavLst>
                                        <p:tav tm="0">
                                          <p:val>
                                            <p:strVal val="#ppt_w*.05"/>
                                          </p:val>
                                        </p:tav>
                                        <p:tav tm="100000">
                                          <p:val>
                                            <p:strVal val="#ppt_w"/>
                                          </p:val>
                                        </p:tav>
                                      </p:tavLst>
                                    </p:anim>
                                    <p:anim calcmode="lin" valueType="num">
                                      <p:cBhvr>
                                        <p:cTn id="10" dur="1000" fill="hold"/>
                                        <p:tgtEl>
                                          <p:spTgt spid="33808"/>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3808"/>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3808"/>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3808"/>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3808"/>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33809"/>
                                        </p:tgtEl>
                                        <p:attrNameLst>
                                          <p:attrName>style.visibility</p:attrName>
                                        </p:attrNameLst>
                                      </p:cBhvr>
                                      <p:to>
                                        <p:strVal val="visible"/>
                                      </p:to>
                                    </p:set>
                                    <p:anim calcmode="lin" valueType="num">
                                      <p:cBhvr>
                                        <p:cTn id="19" dur="500" fill="hold"/>
                                        <p:tgtEl>
                                          <p:spTgt spid="33809"/>
                                        </p:tgtEl>
                                        <p:attrNameLst>
                                          <p:attrName>ppt_w</p:attrName>
                                        </p:attrNameLst>
                                      </p:cBhvr>
                                      <p:tavLst>
                                        <p:tav tm="0">
                                          <p:val>
                                            <p:fltVal val="0"/>
                                          </p:val>
                                        </p:tav>
                                        <p:tav tm="100000">
                                          <p:val>
                                            <p:strVal val="#ppt_w"/>
                                          </p:val>
                                        </p:tav>
                                      </p:tavLst>
                                    </p:anim>
                                    <p:anim calcmode="lin" valueType="num">
                                      <p:cBhvr>
                                        <p:cTn id="20" dur="500" fill="hold"/>
                                        <p:tgtEl>
                                          <p:spTgt spid="33809"/>
                                        </p:tgtEl>
                                        <p:attrNameLst>
                                          <p:attrName>ppt_h</p:attrName>
                                        </p:attrNameLst>
                                      </p:cBhvr>
                                      <p:tavLst>
                                        <p:tav tm="0">
                                          <p:val>
                                            <p:fltVal val="0"/>
                                          </p:val>
                                        </p:tav>
                                        <p:tav tm="100000">
                                          <p:val>
                                            <p:strVal val="#ppt_h"/>
                                          </p:val>
                                        </p:tav>
                                      </p:tavLst>
                                    </p:anim>
                                    <p:animEffect transition="in" filter="fade">
                                      <p:cBhvr>
                                        <p:cTn id="21" dur="500"/>
                                        <p:tgtEl>
                                          <p:spTgt spid="33809"/>
                                        </p:tgtEl>
                                      </p:cBhvr>
                                    </p:animEffect>
                                  </p:childTnLst>
                                </p:cTn>
                              </p:par>
                            </p:childTnLst>
                          </p:cTn>
                        </p:par>
                      </p:childTnLst>
                    </p:cTn>
                  </p:par>
                  <p:par>
                    <p:cTn id="22" fill="hold">
                      <p:stCondLst>
                        <p:cond delay="indefinite"/>
                      </p:stCondLst>
                      <p:childTnLst>
                        <p:par>
                          <p:cTn id="23" fill="hold">
                            <p:stCondLst>
                              <p:cond delay="0"/>
                            </p:stCondLst>
                            <p:childTnLst>
                              <p:par>
                                <p:cTn id="24" presetID="25" presetClass="entr" presetSubtype="0" fill="hold" grpId="0" nodeType="clickEffect">
                                  <p:stCondLst>
                                    <p:cond delay="0"/>
                                  </p:stCondLst>
                                  <p:childTnLst>
                                    <p:set>
                                      <p:cBhvr>
                                        <p:cTn id="25" dur="1" fill="hold">
                                          <p:stCondLst>
                                            <p:cond delay="0"/>
                                          </p:stCondLst>
                                        </p:cTn>
                                        <p:tgtEl>
                                          <p:spTgt spid="33811"/>
                                        </p:tgtEl>
                                        <p:attrNameLst>
                                          <p:attrName>style.visibility</p:attrName>
                                        </p:attrNameLst>
                                      </p:cBhvr>
                                      <p:to>
                                        <p:strVal val="visible"/>
                                      </p:to>
                                    </p:set>
                                    <p:anim calcmode="lin" valueType="num">
                                      <p:cBhvr>
                                        <p:cTn id="26" dur="500" decel="50000" fill="hold">
                                          <p:stCondLst>
                                            <p:cond delay="0"/>
                                          </p:stCondLst>
                                        </p:cTn>
                                        <p:tgtEl>
                                          <p:spTgt spid="33811"/>
                                        </p:tgtEl>
                                        <p:attrNameLst>
                                          <p:attrName>style.rotation</p:attrName>
                                        </p:attrNameLst>
                                      </p:cBhvr>
                                      <p:tavLst>
                                        <p:tav tm="0">
                                          <p:val>
                                            <p:fltVal val="-90"/>
                                          </p:val>
                                        </p:tav>
                                        <p:tav tm="100000">
                                          <p:val>
                                            <p:fltVal val="0"/>
                                          </p:val>
                                        </p:tav>
                                      </p:tavLst>
                                    </p:anim>
                                    <p:anim calcmode="lin" valueType="num">
                                      <p:cBhvr>
                                        <p:cTn id="27" dur="500" decel="50000" fill="hold">
                                          <p:stCondLst>
                                            <p:cond delay="0"/>
                                          </p:stCondLst>
                                        </p:cTn>
                                        <p:tgtEl>
                                          <p:spTgt spid="33811"/>
                                        </p:tgtEl>
                                        <p:attrNameLst>
                                          <p:attrName>ppt_w</p:attrName>
                                        </p:attrNameLst>
                                      </p:cBhvr>
                                      <p:tavLst>
                                        <p:tav tm="0">
                                          <p:val>
                                            <p:strVal val="#ppt_w"/>
                                          </p:val>
                                        </p:tav>
                                        <p:tav tm="100000">
                                          <p:val>
                                            <p:strVal val="#ppt_w*.05"/>
                                          </p:val>
                                        </p:tav>
                                      </p:tavLst>
                                    </p:anim>
                                    <p:anim calcmode="lin" valueType="num">
                                      <p:cBhvr>
                                        <p:cTn id="28" dur="500" accel="50000" fill="hold">
                                          <p:stCondLst>
                                            <p:cond delay="500"/>
                                          </p:stCondLst>
                                        </p:cTn>
                                        <p:tgtEl>
                                          <p:spTgt spid="33811"/>
                                        </p:tgtEl>
                                        <p:attrNameLst>
                                          <p:attrName>ppt_w</p:attrName>
                                        </p:attrNameLst>
                                      </p:cBhvr>
                                      <p:tavLst>
                                        <p:tav tm="0">
                                          <p:val>
                                            <p:strVal val="#ppt_w*.05"/>
                                          </p:val>
                                        </p:tav>
                                        <p:tav tm="100000">
                                          <p:val>
                                            <p:strVal val="#ppt_w"/>
                                          </p:val>
                                        </p:tav>
                                      </p:tavLst>
                                    </p:anim>
                                    <p:anim calcmode="lin" valueType="num">
                                      <p:cBhvr>
                                        <p:cTn id="29" dur="1000" fill="hold"/>
                                        <p:tgtEl>
                                          <p:spTgt spid="33811"/>
                                        </p:tgtEl>
                                        <p:attrNameLst>
                                          <p:attrName>ppt_h</p:attrName>
                                        </p:attrNameLst>
                                      </p:cBhvr>
                                      <p:tavLst>
                                        <p:tav tm="0">
                                          <p:val>
                                            <p:strVal val="#ppt_h"/>
                                          </p:val>
                                        </p:tav>
                                        <p:tav tm="100000">
                                          <p:val>
                                            <p:strVal val="#ppt_h"/>
                                          </p:val>
                                        </p:tav>
                                      </p:tavLst>
                                    </p:anim>
                                    <p:anim calcmode="lin" valueType="num">
                                      <p:cBhvr>
                                        <p:cTn id="30" dur="500" decel="50000" fill="hold">
                                          <p:stCondLst>
                                            <p:cond delay="0"/>
                                          </p:stCondLst>
                                        </p:cTn>
                                        <p:tgtEl>
                                          <p:spTgt spid="33811"/>
                                        </p:tgtEl>
                                        <p:attrNameLst>
                                          <p:attrName>ppt_x</p:attrName>
                                        </p:attrNameLst>
                                      </p:cBhvr>
                                      <p:tavLst>
                                        <p:tav tm="0">
                                          <p:val>
                                            <p:strVal val="#ppt_x+.4"/>
                                          </p:val>
                                        </p:tav>
                                        <p:tav tm="100000">
                                          <p:val>
                                            <p:strVal val="#ppt_x"/>
                                          </p:val>
                                        </p:tav>
                                      </p:tavLst>
                                    </p:anim>
                                    <p:anim calcmode="lin" valueType="num">
                                      <p:cBhvr>
                                        <p:cTn id="31" dur="500" decel="50000" fill="hold">
                                          <p:stCondLst>
                                            <p:cond delay="0"/>
                                          </p:stCondLst>
                                        </p:cTn>
                                        <p:tgtEl>
                                          <p:spTgt spid="33811"/>
                                        </p:tgtEl>
                                        <p:attrNameLst>
                                          <p:attrName>ppt_y</p:attrName>
                                        </p:attrNameLst>
                                      </p:cBhvr>
                                      <p:tavLst>
                                        <p:tav tm="0">
                                          <p:val>
                                            <p:strVal val="#ppt_y-.2"/>
                                          </p:val>
                                        </p:tav>
                                        <p:tav tm="100000">
                                          <p:val>
                                            <p:strVal val="#ppt_y+.1"/>
                                          </p:val>
                                        </p:tav>
                                      </p:tavLst>
                                    </p:anim>
                                    <p:anim calcmode="lin" valueType="num">
                                      <p:cBhvr>
                                        <p:cTn id="32" dur="500" accel="50000" fill="hold">
                                          <p:stCondLst>
                                            <p:cond delay="500"/>
                                          </p:stCondLst>
                                        </p:cTn>
                                        <p:tgtEl>
                                          <p:spTgt spid="33811"/>
                                        </p:tgtEl>
                                        <p:attrNameLst>
                                          <p:attrName>ppt_y</p:attrName>
                                        </p:attrNameLst>
                                      </p:cBhvr>
                                      <p:tavLst>
                                        <p:tav tm="0">
                                          <p:val>
                                            <p:strVal val="#ppt_y+.1"/>
                                          </p:val>
                                        </p:tav>
                                        <p:tav tm="100000">
                                          <p:val>
                                            <p:strVal val="#ppt_y"/>
                                          </p:val>
                                        </p:tav>
                                      </p:tavLst>
                                    </p:anim>
                                    <p:animEffect transition="in" filter="fade">
                                      <p:cBhvr>
                                        <p:cTn id="33" dur="1000" decel="50000">
                                          <p:stCondLst>
                                            <p:cond delay="0"/>
                                          </p:stCondLst>
                                        </p:cTn>
                                        <p:tgtEl>
                                          <p:spTgt spid="338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08" grpId="0"/>
      <p:bldP spid="33809" grpId="0"/>
      <p:bldP spid="338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9"/>
          <p:cNvSpPr txBox="1">
            <a:spLocks noChangeArrowheads="1"/>
          </p:cNvSpPr>
          <p:nvPr/>
        </p:nvSpPr>
        <p:spPr bwMode="auto">
          <a:xfrm>
            <a:off x="685800" y="3886200"/>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atin typeface="Times New Roman" panose="02020603050405020304" pitchFamily="18" charset="0"/>
              <a:cs typeface="Arial" panose="020B0604020202020204" pitchFamily="34" charset="0"/>
            </a:endParaRPr>
          </a:p>
        </p:txBody>
      </p:sp>
      <p:sp>
        <p:nvSpPr>
          <p:cNvPr id="22541" name="Text Box 13"/>
          <p:cNvSpPr txBox="1">
            <a:spLocks noChangeArrowheads="1"/>
          </p:cNvSpPr>
          <p:nvPr/>
        </p:nvSpPr>
        <p:spPr bwMode="auto">
          <a:xfrm>
            <a:off x="457200" y="866775"/>
            <a:ext cx="7924800" cy="88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2600">
                <a:solidFill>
                  <a:srgbClr val="0000FF"/>
                </a:solidFill>
                <a:latin typeface="Times New Roman" panose="02020603050405020304" pitchFamily="18" charset="0"/>
              </a:rPr>
              <a:t>Tả theo từng thời kì phát triển trong một năm: từ lúc ra hoa đến lúc kết quả</a:t>
            </a:r>
            <a:endParaRPr lang="en-US" sz="2600">
              <a:solidFill>
                <a:srgbClr val="0000FF"/>
              </a:solidFill>
              <a:latin typeface="Times New Roman" panose="02020603050405020304" pitchFamily="18" charset="0"/>
            </a:endParaRPr>
          </a:p>
        </p:txBody>
      </p:sp>
      <p:sp>
        <p:nvSpPr>
          <p:cNvPr id="22542" name="Text Box 14"/>
          <p:cNvSpPr txBox="1">
            <a:spLocks noChangeArrowheads="1"/>
          </p:cNvSpPr>
          <p:nvPr/>
        </p:nvSpPr>
        <p:spPr bwMode="auto">
          <a:xfrm>
            <a:off x="457200" y="1752600"/>
            <a:ext cx="8153400" cy="207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2600" b="1" u="sng">
                <a:solidFill>
                  <a:srgbClr val="FF3300"/>
                </a:solidFill>
                <a:latin typeface="Times New Roman" panose="02020603050405020304" pitchFamily="18" charset="0"/>
              </a:rPr>
              <a:t>Bài 2:</a:t>
            </a:r>
            <a:r>
              <a:rPr lang="en-US" sz="2600" b="1">
                <a:solidFill>
                  <a:srgbClr val="FF3300"/>
                </a:solidFill>
                <a:latin typeface="Times New Roman" panose="02020603050405020304" pitchFamily="18" charset="0"/>
              </a:rPr>
              <a:t> </a:t>
            </a:r>
            <a:r>
              <a:rPr lang="en-US" sz="2600" b="1" i="1">
                <a:solidFill>
                  <a:srgbClr val="FF3300"/>
                </a:solidFill>
                <a:latin typeface="Times New Roman" panose="02020603050405020304" pitchFamily="18" charset="0"/>
              </a:rPr>
              <a:t>Lập dàn ý miêu tả một cây ăn quả quen thuộc theo một trong hai cách đã học:</a:t>
            </a:r>
            <a:endParaRPr lang="en-US" sz="2600" b="1" i="1">
              <a:solidFill>
                <a:srgbClr val="FF3300"/>
              </a:solidFill>
              <a:latin typeface="Times New Roman" panose="02020603050405020304" pitchFamily="18" charset="0"/>
            </a:endParaRPr>
          </a:p>
          <a:p>
            <a:pPr eaLnBrk="1" hangingPunct="1">
              <a:spcBef>
                <a:spcPct val="50000"/>
              </a:spcBef>
              <a:buFontTx/>
              <a:buAutoNum type="alphaLcParenR"/>
            </a:pPr>
            <a:r>
              <a:rPr lang="en-US" sz="2600" i="1">
                <a:solidFill>
                  <a:srgbClr val="0000FF"/>
                </a:solidFill>
                <a:latin typeface="Times New Roman" panose="02020603050405020304" pitchFamily="18" charset="0"/>
              </a:rPr>
              <a:t>Tả lần lượt từng bộ  phận của cây.</a:t>
            </a:r>
            <a:endParaRPr lang="en-US" sz="2600" i="1">
              <a:solidFill>
                <a:srgbClr val="0000FF"/>
              </a:solidFill>
              <a:latin typeface="Times New Roman" panose="02020603050405020304" pitchFamily="18" charset="0"/>
            </a:endParaRPr>
          </a:p>
          <a:p>
            <a:pPr eaLnBrk="1" hangingPunct="1">
              <a:spcBef>
                <a:spcPct val="50000"/>
              </a:spcBef>
              <a:buFontTx/>
              <a:buAutoNum type="alphaLcParenR"/>
            </a:pPr>
            <a:r>
              <a:rPr lang="en-US" sz="2600" i="1">
                <a:solidFill>
                  <a:srgbClr val="0000FF"/>
                </a:solidFill>
                <a:latin typeface="Times New Roman" panose="02020603050405020304" pitchFamily="18" charset="0"/>
              </a:rPr>
              <a:t>Tả lần lượt từng thời kì phát triển của cây.</a:t>
            </a:r>
            <a:endParaRPr lang="en-US" sz="2600" i="1">
              <a:solidFill>
                <a:srgbClr val="0000FF"/>
              </a:solidFill>
              <a:latin typeface="Times New Roman" panose="02020603050405020304" pitchFamily="18" charset="0"/>
            </a:endParaRPr>
          </a:p>
        </p:txBody>
      </p:sp>
      <p:sp>
        <p:nvSpPr>
          <p:cNvPr id="22550" name="AutoShape 22"/>
          <p:cNvSpPr>
            <a:spLocks noChangeArrowheads="1"/>
          </p:cNvSpPr>
          <p:nvPr/>
        </p:nvSpPr>
        <p:spPr bwMode="auto">
          <a:xfrm>
            <a:off x="1524000" y="4038600"/>
            <a:ext cx="5105400" cy="2057400"/>
          </a:xfrm>
          <a:prstGeom prst="cloudCallout">
            <a:avLst>
              <a:gd name="adj1" fmla="val 29602"/>
              <a:gd name="adj2" fmla="val 59338"/>
            </a:avLst>
          </a:prstGeom>
          <a:solidFill>
            <a:srgbClr val="FFFF00"/>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2600" b="1">
                <a:solidFill>
                  <a:srgbClr val="FF3300"/>
                </a:solidFill>
              </a:rPr>
              <a:t>Kể tên một số cây ăn quả mà em biết?</a:t>
            </a:r>
            <a:endParaRPr lang="en-US" sz="2600" b="1">
              <a:solidFill>
                <a:srgbClr val="FF3300"/>
              </a:solidFill>
            </a:endParaRPr>
          </a:p>
        </p:txBody>
      </p:sp>
      <p:sp>
        <p:nvSpPr>
          <p:cNvPr id="18438" name="Rectangle 23"/>
          <p:cNvSpPr>
            <a:spLocks noChangeArrowheads="1"/>
          </p:cNvSpPr>
          <p:nvPr/>
        </p:nvSpPr>
        <p:spPr bwMode="auto">
          <a:xfrm>
            <a:off x="533400" y="357188"/>
            <a:ext cx="5802313"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600" i="1">
                <a:solidFill>
                  <a:srgbClr val="FF3300"/>
                </a:solidFill>
              </a:rPr>
              <a:t>Bài cây gạo miêu tả theo trình tự nào?</a:t>
            </a:r>
            <a:endParaRPr lang="en-US" sz="2600" i="1">
              <a:solidFill>
                <a:srgbClr val="FF33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2541"/>
                                        </p:tgtEl>
                                        <p:attrNameLst>
                                          <p:attrName>style.visibility</p:attrName>
                                        </p:attrNameLst>
                                      </p:cBhvr>
                                      <p:to>
                                        <p:strVal val="visible"/>
                                      </p:to>
                                    </p:set>
                                    <p:anim calcmode="lin" valueType="num">
                                      <p:cBhvr>
                                        <p:cTn id="7" dur="2000" fill="hold"/>
                                        <p:tgtEl>
                                          <p:spTgt spid="22541"/>
                                        </p:tgtEl>
                                        <p:attrNameLst>
                                          <p:attrName>ppt_x</p:attrName>
                                        </p:attrNameLst>
                                      </p:cBhvr>
                                      <p:tavLst>
                                        <p:tav tm="0">
                                          <p:val>
                                            <p:strVal val="#ppt_x-.2"/>
                                          </p:val>
                                        </p:tav>
                                        <p:tav tm="100000">
                                          <p:val>
                                            <p:strVal val="#ppt_x"/>
                                          </p:val>
                                        </p:tav>
                                      </p:tavLst>
                                    </p:anim>
                                    <p:anim calcmode="lin" valueType="num">
                                      <p:cBhvr>
                                        <p:cTn id="8" dur="2000" fill="hold"/>
                                        <p:tgtEl>
                                          <p:spTgt spid="22541"/>
                                        </p:tgtEl>
                                        <p:attrNameLst>
                                          <p:attrName>ppt_y</p:attrName>
                                        </p:attrNameLst>
                                      </p:cBhvr>
                                      <p:tavLst>
                                        <p:tav tm="0">
                                          <p:val>
                                            <p:strVal val="#ppt_y"/>
                                          </p:val>
                                        </p:tav>
                                        <p:tav tm="100000">
                                          <p:val>
                                            <p:strVal val="#ppt_y"/>
                                          </p:val>
                                        </p:tav>
                                      </p:tavLst>
                                    </p:anim>
                                    <p:animEffect transition="in" filter="wipe(right)" prLst="gradientSize: 0.1">
                                      <p:cBhvr>
                                        <p:cTn id="9" dur="2000"/>
                                        <p:tgtEl>
                                          <p:spTgt spid="22541"/>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22542"/>
                                        </p:tgtEl>
                                        <p:attrNameLst>
                                          <p:attrName>style.visibility</p:attrName>
                                        </p:attrNameLst>
                                      </p:cBhvr>
                                      <p:to>
                                        <p:strVal val="visible"/>
                                      </p:to>
                                    </p:set>
                                    <p:anim calcmode="lin" valueType="num">
                                      <p:cBhvr>
                                        <p:cTn id="14" dur="1000" fill="hold"/>
                                        <p:tgtEl>
                                          <p:spTgt spid="22542"/>
                                        </p:tgtEl>
                                        <p:attrNameLst>
                                          <p:attrName>ppt_x</p:attrName>
                                        </p:attrNameLst>
                                      </p:cBhvr>
                                      <p:tavLst>
                                        <p:tav tm="0">
                                          <p:val>
                                            <p:strVal val="#ppt_x-.2"/>
                                          </p:val>
                                        </p:tav>
                                        <p:tav tm="100000">
                                          <p:val>
                                            <p:strVal val="#ppt_x"/>
                                          </p:val>
                                        </p:tav>
                                      </p:tavLst>
                                    </p:anim>
                                    <p:anim calcmode="lin" valueType="num">
                                      <p:cBhvr>
                                        <p:cTn id="15" dur="1000" fill="hold"/>
                                        <p:tgtEl>
                                          <p:spTgt spid="22542"/>
                                        </p:tgtEl>
                                        <p:attrNameLst>
                                          <p:attrName>ppt_y</p:attrName>
                                        </p:attrNameLst>
                                      </p:cBhvr>
                                      <p:tavLst>
                                        <p:tav tm="0">
                                          <p:val>
                                            <p:strVal val="#ppt_y"/>
                                          </p:val>
                                        </p:tav>
                                        <p:tav tm="100000">
                                          <p:val>
                                            <p:strVal val="#ppt_y"/>
                                          </p:val>
                                        </p:tav>
                                      </p:tavLst>
                                    </p:anim>
                                    <p:animEffect transition="in" filter="wipe(right)" prLst="gradientSize: 0.1">
                                      <p:cBhvr>
                                        <p:cTn id="16" dur="1000"/>
                                        <p:tgtEl>
                                          <p:spTgt spid="22542"/>
                                        </p:tgtEl>
                                      </p:cBhvr>
                                    </p:animEffect>
                                  </p:childTnLst>
                                </p:cTn>
                              </p:par>
                            </p:childTnLst>
                          </p:cTn>
                        </p:par>
                      </p:childTnLst>
                    </p:cTn>
                  </p:par>
                  <p:par>
                    <p:cTn id="17" fill="hold">
                      <p:stCondLst>
                        <p:cond delay="indefinite"/>
                      </p:stCondLst>
                      <p:childTnLst>
                        <p:par>
                          <p:cTn id="18" fill="hold">
                            <p:stCondLst>
                              <p:cond delay="0"/>
                            </p:stCondLst>
                            <p:childTnLst>
                              <p:par>
                                <p:cTn id="19" presetID="20" presetClass="entr" presetSubtype="0" fill="hold" grpId="0" nodeType="clickEffect">
                                  <p:stCondLst>
                                    <p:cond delay="0"/>
                                  </p:stCondLst>
                                  <p:childTnLst>
                                    <p:set>
                                      <p:cBhvr>
                                        <p:cTn id="20" dur="1" fill="hold">
                                          <p:stCondLst>
                                            <p:cond delay="0"/>
                                          </p:stCondLst>
                                        </p:cTn>
                                        <p:tgtEl>
                                          <p:spTgt spid="22550"/>
                                        </p:tgtEl>
                                        <p:attrNameLst>
                                          <p:attrName>style.visibility</p:attrName>
                                        </p:attrNameLst>
                                      </p:cBhvr>
                                      <p:to>
                                        <p:strVal val="visible"/>
                                      </p:to>
                                    </p:set>
                                    <p:animEffect transition="in" filter="wedge">
                                      <p:cBhvr>
                                        <p:cTn id="21" dur="2000"/>
                                        <p:tgtEl>
                                          <p:spTgt spid="225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41" grpId="0"/>
      <p:bldP spid="22542" grpId="0"/>
      <p:bldP spid="2255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852" name="Group 12"/>
          <p:cNvGrpSpPr/>
          <p:nvPr/>
        </p:nvGrpSpPr>
        <p:grpSpPr bwMode="auto">
          <a:xfrm>
            <a:off x="0" y="0"/>
            <a:ext cx="9144000" cy="6858000"/>
            <a:chOff x="0" y="0"/>
            <a:chExt cx="5760" cy="4320"/>
          </a:xfrm>
        </p:grpSpPr>
        <p:pic>
          <p:nvPicPr>
            <p:cNvPr id="19459" name="Picture 4" descr="cay đu đủ"/>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2640" cy="2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Picture 5" descr="Dua-Nhao-Thom-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0" y="0"/>
              <a:ext cx="3120" cy="2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6" descr="cay mi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08"/>
              <a:ext cx="2640" cy="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7" descr="cay buo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40" y="2160"/>
              <a:ext cx="3120" cy="2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3" name="Rectangle 8"/>
            <p:cNvSpPr>
              <a:spLocks noChangeArrowheads="1"/>
            </p:cNvSpPr>
            <p:nvPr/>
          </p:nvSpPr>
          <p:spPr bwMode="auto">
            <a:xfrm>
              <a:off x="864" y="2016"/>
              <a:ext cx="1152" cy="192"/>
            </a:xfrm>
            <a:prstGeom prst="rect">
              <a:avLst/>
            </a:prstGeom>
            <a:solidFill>
              <a:srgbClr val="FFCCFF"/>
            </a:solidFill>
            <a:ln w="9525">
              <a:solidFill>
                <a:srgbClr val="FFFF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b="1">
                  <a:solidFill>
                    <a:srgbClr val="0000FF"/>
                  </a:solidFill>
                </a:rPr>
                <a:t>Cây đu đủ</a:t>
              </a:r>
              <a:endParaRPr lang="en-US" b="1">
                <a:solidFill>
                  <a:srgbClr val="0000FF"/>
                </a:solidFill>
              </a:endParaRPr>
            </a:p>
          </p:txBody>
        </p:sp>
        <p:sp>
          <p:nvSpPr>
            <p:cNvPr id="19464" name="Rectangle 9"/>
            <p:cNvSpPr>
              <a:spLocks noChangeArrowheads="1"/>
            </p:cNvSpPr>
            <p:nvPr/>
          </p:nvSpPr>
          <p:spPr bwMode="auto">
            <a:xfrm>
              <a:off x="816" y="4128"/>
              <a:ext cx="1056" cy="192"/>
            </a:xfrm>
            <a:prstGeom prst="rect">
              <a:avLst/>
            </a:prstGeom>
            <a:solidFill>
              <a:srgbClr val="FFCCFF"/>
            </a:solidFill>
            <a:ln w="9525">
              <a:solidFill>
                <a:srgbClr val="FFFF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b="1">
                  <a:solidFill>
                    <a:srgbClr val="0000FF"/>
                  </a:solidFill>
                </a:rPr>
                <a:t>Cây mít</a:t>
              </a:r>
              <a:endParaRPr lang="en-US" b="1">
                <a:solidFill>
                  <a:srgbClr val="0000FF"/>
                </a:solidFill>
              </a:endParaRPr>
            </a:p>
          </p:txBody>
        </p:sp>
        <p:sp>
          <p:nvSpPr>
            <p:cNvPr id="19465" name="Rectangle 10"/>
            <p:cNvSpPr>
              <a:spLocks noChangeArrowheads="1"/>
            </p:cNvSpPr>
            <p:nvPr/>
          </p:nvSpPr>
          <p:spPr bwMode="auto">
            <a:xfrm>
              <a:off x="3696" y="4128"/>
              <a:ext cx="1152" cy="192"/>
            </a:xfrm>
            <a:prstGeom prst="rect">
              <a:avLst/>
            </a:prstGeom>
            <a:solidFill>
              <a:srgbClr val="FFCCFF"/>
            </a:solidFill>
            <a:ln w="9525">
              <a:solidFill>
                <a:srgbClr val="FFFF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b="1">
                  <a:solidFill>
                    <a:srgbClr val="0000FF"/>
                  </a:solidFill>
                </a:rPr>
                <a:t>Cây bưởi</a:t>
              </a:r>
              <a:endParaRPr lang="en-US" b="1">
                <a:solidFill>
                  <a:srgbClr val="0000FF"/>
                </a:solidFill>
              </a:endParaRPr>
            </a:p>
          </p:txBody>
        </p:sp>
        <p:sp>
          <p:nvSpPr>
            <p:cNvPr id="19466" name="Rectangle 11"/>
            <p:cNvSpPr>
              <a:spLocks noChangeArrowheads="1"/>
            </p:cNvSpPr>
            <p:nvPr/>
          </p:nvSpPr>
          <p:spPr bwMode="auto">
            <a:xfrm>
              <a:off x="3648" y="1968"/>
              <a:ext cx="1008" cy="192"/>
            </a:xfrm>
            <a:prstGeom prst="rect">
              <a:avLst/>
            </a:prstGeom>
            <a:solidFill>
              <a:srgbClr val="FFCCFF"/>
            </a:solidFill>
            <a:ln w="9525">
              <a:solidFill>
                <a:srgbClr val="FFFF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b="1">
                  <a:solidFill>
                    <a:srgbClr val="0000FF"/>
                  </a:solidFill>
                </a:rPr>
                <a:t>Cây dừa</a:t>
              </a:r>
              <a:endParaRPr lang="en-US" b="1">
                <a:solidFill>
                  <a:srgbClr val="0000FF"/>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35852"/>
                                        </p:tgtEl>
                                        <p:attrNameLst>
                                          <p:attrName>style.visibility</p:attrName>
                                        </p:attrNameLst>
                                      </p:cBhvr>
                                      <p:to>
                                        <p:strVal val="visible"/>
                                      </p:to>
                                    </p:set>
                                    <p:animEffect transition="in" filter="wedge">
                                      <p:cBhvr>
                                        <p:cTn id="7" dur="2000"/>
                                        <p:tgtEl>
                                          <p:spTgt spid="358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5" name="Text Box 9"/>
          <p:cNvSpPr txBox="1">
            <a:spLocks noChangeArrowheads="1"/>
          </p:cNvSpPr>
          <p:nvPr/>
        </p:nvSpPr>
        <p:spPr bwMode="auto">
          <a:xfrm>
            <a:off x="533400" y="914400"/>
            <a:ext cx="7543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2800" i="1" dirty="0" err="1"/>
              <a:t>Nêu</a:t>
            </a:r>
            <a:r>
              <a:rPr lang="en-US" sz="2800" i="1" dirty="0"/>
              <a:t> </a:t>
            </a:r>
            <a:r>
              <a:rPr lang="en-US" sz="2800" i="1" dirty="0" err="1"/>
              <a:t>cấu</a:t>
            </a:r>
            <a:r>
              <a:rPr lang="en-US" sz="2800" i="1" dirty="0"/>
              <a:t> </a:t>
            </a:r>
            <a:r>
              <a:rPr lang="en-US" sz="2800" i="1" dirty="0" err="1"/>
              <a:t>tạo</a:t>
            </a:r>
            <a:r>
              <a:rPr lang="en-US" sz="2800" i="1" dirty="0"/>
              <a:t> </a:t>
            </a:r>
            <a:r>
              <a:rPr lang="en-US" sz="2800" i="1" dirty="0" err="1"/>
              <a:t>của</a:t>
            </a:r>
            <a:r>
              <a:rPr lang="en-US" sz="2800" i="1" dirty="0"/>
              <a:t> </a:t>
            </a:r>
            <a:r>
              <a:rPr lang="en-US" sz="2800" i="1" dirty="0" err="1"/>
              <a:t>bài</a:t>
            </a:r>
            <a:r>
              <a:rPr lang="en-US" sz="2800" i="1" dirty="0"/>
              <a:t> </a:t>
            </a:r>
            <a:r>
              <a:rPr lang="en-US" sz="2800" i="1" dirty="0" err="1"/>
              <a:t>văn</a:t>
            </a:r>
            <a:r>
              <a:rPr lang="en-US" sz="2800" i="1" dirty="0"/>
              <a:t> </a:t>
            </a:r>
            <a:r>
              <a:rPr lang="en-US" sz="2800" i="1" dirty="0" err="1"/>
              <a:t>miêu</a:t>
            </a:r>
            <a:r>
              <a:rPr lang="en-US" sz="2800" i="1" dirty="0"/>
              <a:t> </a:t>
            </a:r>
            <a:r>
              <a:rPr lang="en-US" sz="2800" i="1" dirty="0" err="1"/>
              <a:t>tả</a:t>
            </a:r>
            <a:r>
              <a:rPr lang="en-US" sz="2800" i="1" dirty="0"/>
              <a:t> </a:t>
            </a:r>
            <a:r>
              <a:rPr lang="en-US" sz="2800" i="1" dirty="0" err="1"/>
              <a:t>đồ</a:t>
            </a:r>
            <a:r>
              <a:rPr lang="en-US" sz="2800" i="1" dirty="0"/>
              <a:t> </a:t>
            </a:r>
            <a:r>
              <a:rPr lang="en-US" sz="2800" i="1" dirty="0" err="1"/>
              <a:t>vật</a:t>
            </a:r>
            <a:r>
              <a:rPr lang="en-US" sz="2800" i="1" dirty="0"/>
              <a:t>?</a:t>
            </a:r>
            <a:endParaRPr lang="en-US" sz="2800" i="1" dirty="0"/>
          </a:p>
        </p:txBody>
      </p:sp>
      <p:sp>
        <p:nvSpPr>
          <p:cNvPr id="3076" name="Rectangle 14"/>
          <p:cNvSpPr>
            <a:spLocks noChangeArrowheads="1"/>
          </p:cNvSpPr>
          <p:nvPr/>
        </p:nvSpPr>
        <p:spPr bwMode="auto">
          <a:xfrm>
            <a:off x="533400" y="1517650"/>
            <a:ext cx="7772400" cy="366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600" b="1" i="1" dirty="0" err="1">
                <a:solidFill>
                  <a:srgbClr val="FF3300"/>
                </a:solidFill>
              </a:rPr>
              <a:t>Một</a:t>
            </a:r>
            <a:r>
              <a:rPr lang="en-US" sz="2600" b="1" i="1" dirty="0">
                <a:solidFill>
                  <a:srgbClr val="FF3300"/>
                </a:solidFill>
              </a:rPr>
              <a:t> </a:t>
            </a:r>
            <a:r>
              <a:rPr lang="en-US" sz="2600" b="1" i="1" dirty="0" err="1">
                <a:solidFill>
                  <a:srgbClr val="FF3300"/>
                </a:solidFill>
              </a:rPr>
              <a:t>bài</a:t>
            </a:r>
            <a:r>
              <a:rPr lang="en-US" sz="2600" b="1" i="1" dirty="0">
                <a:solidFill>
                  <a:srgbClr val="FF3300"/>
                </a:solidFill>
              </a:rPr>
              <a:t> </a:t>
            </a:r>
            <a:r>
              <a:rPr lang="en-US" sz="2600" b="1" i="1" dirty="0" err="1">
                <a:solidFill>
                  <a:srgbClr val="FF3300"/>
                </a:solidFill>
              </a:rPr>
              <a:t>văn</a:t>
            </a:r>
            <a:r>
              <a:rPr lang="en-US" sz="2600" b="1" i="1" dirty="0">
                <a:solidFill>
                  <a:srgbClr val="FF3300"/>
                </a:solidFill>
              </a:rPr>
              <a:t> </a:t>
            </a:r>
            <a:r>
              <a:rPr lang="en-US" sz="2600" b="1" i="1" dirty="0" err="1">
                <a:solidFill>
                  <a:srgbClr val="FF3300"/>
                </a:solidFill>
              </a:rPr>
              <a:t>miêu</a:t>
            </a:r>
            <a:r>
              <a:rPr lang="en-US" sz="2600" b="1" i="1" dirty="0">
                <a:solidFill>
                  <a:srgbClr val="FF3300"/>
                </a:solidFill>
              </a:rPr>
              <a:t> </a:t>
            </a:r>
            <a:r>
              <a:rPr lang="en-US" sz="2600" b="1" i="1" dirty="0" err="1">
                <a:solidFill>
                  <a:srgbClr val="FF3300"/>
                </a:solidFill>
              </a:rPr>
              <a:t>tả</a:t>
            </a:r>
            <a:r>
              <a:rPr lang="en-US" sz="2600" b="1" i="1" dirty="0">
                <a:solidFill>
                  <a:srgbClr val="FF3300"/>
                </a:solidFill>
              </a:rPr>
              <a:t> </a:t>
            </a:r>
            <a:r>
              <a:rPr lang="en-US" sz="2600" b="1" i="1" dirty="0" err="1">
                <a:solidFill>
                  <a:srgbClr val="FF3300"/>
                </a:solidFill>
              </a:rPr>
              <a:t>đồ</a:t>
            </a:r>
            <a:r>
              <a:rPr lang="en-US" sz="2600" b="1" i="1" dirty="0">
                <a:solidFill>
                  <a:srgbClr val="FF3300"/>
                </a:solidFill>
              </a:rPr>
              <a:t> </a:t>
            </a:r>
            <a:r>
              <a:rPr lang="en-US" sz="2600" b="1" i="1" dirty="0" err="1">
                <a:solidFill>
                  <a:srgbClr val="FF3300"/>
                </a:solidFill>
              </a:rPr>
              <a:t>vật</a:t>
            </a:r>
            <a:r>
              <a:rPr lang="en-US" sz="2600" b="1" i="1" dirty="0">
                <a:solidFill>
                  <a:srgbClr val="FF3300"/>
                </a:solidFill>
              </a:rPr>
              <a:t> </a:t>
            </a:r>
            <a:r>
              <a:rPr lang="en-US" sz="2600" b="1" i="1" dirty="0" err="1">
                <a:solidFill>
                  <a:srgbClr val="FF3300"/>
                </a:solidFill>
              </a:rPr>
              <a:t>gồm</a:t>
            </a:r>
            <a:r>
              <a:rPr lang="en-US" sz="2600" b="1" i="1" dirty="0">
                <a:solidFill>
                  <a:srgbClr val="FF3300"/>
                </a:solidFill>
              </a:rPr>
              <a:t> 3 </a:t>
            </a:r>
            <a:r>
              <a:rPr lang="en-US" sz="2600" b="1" i="1" dirty="0" err="1">
                <a:solidFill>
                  <a:srgbClr val="FF3300"/>
                </a:solidFill>
              </a:rPr>
              <a:t>phần</a:t>
            </a:r>
            <a:r>
              <a:rPr lang="en-US" sz="2600" b="1" i="1" dirty="0">
                <a:solidFill>
                  <a:srgbClr val="FF3300"/>
                </a:solidFill>
              </a:rPr>
              <a:t>:</a:t>
            </a:r>
            <a:endParaRPr lang="en-US" sz="2600" b="1" i="1" dirty="0">
              <a:solidFill>
                <a:srgbClr val="FF3300"/>
              </a:solidFill>
            </a:endParaRPr>
          </a:p>
          <a:p>
            <a:pPr eaLnBrk="1" hangingPunct="1"/>
            <a:endParaRPr lang="en-US" sz="2600" b="1" i="1" dirty="0">
              <a:solidFill>
                <a:srgbClr val="FF3300"/>
              </a:solidFill>
            </a:endParaRPr>
          </a:p>
          <a:p>
            <a:pPr eaLnBrk="1" hangingPunct="1"/>
            <a:r>
              <a:rPr lang="en-US" sz="2600" b="1" dirty="0" err="1">
                <a:solidFill>
                  <a:srgbClr val="0000FF"/>
                </a:solidFill>
              </a:rPr>
              <a:t>Mở</a:t>
            </a:r>
            <a:r>
              <a:rPr lang="en-US" sz="2600" b="1" dirty="0">
                <a:solidFill>
                  <a:srgbClr val="0000FF"/>
                </a:solidFill>
              </a:rPr>
              <a:t> </a:t>
            </a:r>
            <a:r>
              <a:rPr lang="en-US" sz="2600" b="1" dirty="0" err="1">
                <a:solidFill>
                  <a:srgbClr val="0000FF"/>
                </a:solidFill>
              </a:rPr>
              <a:t>bài</a:t>
            </a:r>
            <a:r>
              <a:rPr lang="en-US" sz="2600" dirty="0">
                <a:solidFill>
                  <a:srgbClr val="0000FF"/>
                </a:solidFill>
              </a:rPr>
              <a:t>  :   </a:t>
            </a:r>
            <a:r>
              <a:rPr lang="en-US" sz="2600" dirty="0" err="1">
                <a:solidFill>
                  <a:srgbClr val="0000FF"/>
                </a:solidFill>
              </a:rPr>
              <a:t>G</a:t>
            </a:r>
            <a:r>
              <a:rPr lang="en-US" sz="2600" dirty="0" err="1" smtClean="0">
                <a:solidFill>
                  <a:srgbClr val="0000FF"/>
                </a:solidFill>
              </a:rPr>
              <a:t>iới</a:t>
            </a:r>
            <a:r>
              <a:rPr lang="en-US" sz="2600" dirty="0" smtClean="0">
                <a:solidFill>
                  <a:srgbClr val="0000FF"/>
                </a:solidFill>
              </a:rPr>
              <a:t> </a:t>
            </a:r>
            <a:r>
              <a:rPr lang="en-US" sz="2600" dirty="0" err="1">
                <a:solidFill>
                  <a:srgbClr val="0000FF"/>
                </a:solidFill>
              </a:rPr>
              <a:t>thiệu</a:t>
            </a:r>
            <a:r>
              <a:rPr lang="en-US" sz="2600" dirty="0">
                <a:solidFill>
                  <a:srgbClr val="0000FF"/>
                </a:solidFill>
              </a:rPr>
              <a:t> </a:t>
            </a:r>
            <a:r>
              <a:rPr lang="en-US" sz="2600" dirty="0" err="1">
                <a:solidFill>
                  <a:srgbClr val="0000FF"/>
                </a:solidFill>
              </a:rPr>
              <a:t>đồ</a:t>
            </a:r>
            <a:r>
              <a:rPr lang="en-US" sz="2600" dirty="0">
                <a:solidFill>
                  <a:srgbClr val="0000FF"/>
                </a:solidFill>
              </a:rPr>
              <a:t> </a:t>
            </a:r>
            <a:r>
              <a:rPr lang="en-US" sz="2600" dirty="0" err="1">
                <a:solidFill>
                  <a:srgbClr val="0000FF"/>
                </a:solidFill>
              </a:rPr>
              <a:t>vật</a:t>
            </a:r>
            <a:r>
              <a:rPr lang="en-US" sz="2600" dirty="0">
                <a:solidFill>
                  <a:srgbClr val="0000FF"/>
                </a:solidFill>
              </a:rPr>
              <a:t> </a:t>
            </a:r>
            <a:r>
              <a:rPr lang="en-US" sz="2600" dirty="0" err="1">
                <a:solidFill>
                  <a:srgbClr val="0000FF"/>
                </a:solidFill>
              </a:rPr>
              <a:t>định</a:t>
            </a:r>
            <a:r>
              <a:rPr lang="en-US" sz="2600" dirty="0">
                <a:solidFill>
                  <a:srgbClr val="0000FF"/>
                </a:solidFill>
              </a:rPr>
              <a:t> </a:t>
            </a:r>
            <a:r>
              <a:rPr lang="en-US" sz="2600" dirty="0" err="1">
                <a:solidFill>
                  <a:srgbClr val="0000FF"/>
                </a:solidFill>
              </a:rPr>
              <a:t>tả</a:t>
            </a:r>
            <a:endParaRPr lang="en-US" sz="2600" dirty="0">
              <a:solidFill>
                <a:srgbClr val="0000FF"/>
              </a:solidFill>
            </a:endParaRPr>
          </a:p>
          <a:p>
            <a:pPr eaLnBrk="1" hangingPunct="1"/>
            <a:endParaRPr lang="en-US" sz="2600" dirty="0">
              <a:solidFill>
                <a:srgbClr val="0000FF"/>
              </a:solidFill>
            </a:endParaRPr>
          </a:p>
          <a:p>
            <a:pPr eaLnBrk="1" hangingPunct="1"/>
            <a:r>
              <a:rPr lang="en-US" sz="2600" b="1" dirty="0" err="1">
                <a:solidFill>
                  <a:srgbClr val="0000FF"/>
                </a:solidFill>
              </a:rPr>
              <a:t>Thân</a:t>
            </a:r>
            <a:r>
              <a:rPr lang="en-US" sz="2600" b="1" dirty="0">
                <a:solidFill>
                  <a:srgbClr val="0000FF"/>
                </a:solidFill>
              </a:rPr>
              <a:t> </a:t>
            </a:r>
            <a:r>
              <a:rPr lang="en-US" sz="2600" b="1" dirty="0" err="1">
                <a:solidFill>
                  <a:srgbClr val="0000FF"/>
                </a:solidFill>
              </a:rPr>
              <a:t>bài</a:t>
            </a:r>
            <a:r>
              <a:rPr lang="en-US" sz="2600" dirty="0">
                <a:solidFill>
                  <a:srgbClr val="0000FF"/>
                </a:solidFill>
              </a:rPr>
              <a:t>: - </a:t>
            </a:r>
            <a:r>
              <a:rPr lang="en-US" sz="2600" dirty="0" err="1">
                <a:solidFill>
                  <a:srgbClr val="0000FF"/>
                </a:solidFill>
              </a:rPr>
              <a:t>T</a:t>
            </a:r>
            <a:r>
              <a:rPr lang="en-US" sz="2600" dirty="0" err="1" smtClean="0">
                <a:solidFill>
                  <a:srgbClr val="0000FF"/>
                </a:solidFill>
              </a:rPr>
              <a:t>ả</a:t>
            </a:r>
            <a:r>
              <a:rPr lang="en-US" sz="2600" dirty="0" smtClean="0">
                <a:solidFill>
                  <a:srgbClr val="0000FF"/>
                </a:solidFill>
              </a:rPr>
              <a:t> </a:t>
            </a:r>
            <a:r>
              <a:rPr lang="en-US" sz="2600" dirty="0" err="1">
                <a:solidFill>
                  <a:srgbClr val="0000FF"/>
                </a:solidFill>
              </a:rPr>
              <a:t>bao</a:t>
            </a:r>
            <a:r>
              <a:rPr lang="en-US" sz="2600" dirty="0">
                <a:solidFill>
                  <a:srgbClr val="0000FF"/>
                </a:solidFill>
              </a:rPr>
              <a:t> </a:t>
            </a:r>
            <a:r>
              <a:rPr lang="en-US" sz="2600" dirty="0" err="1">
                <a:solidFill>
                  <a:srgbClr val="0000FF"/>
                </a:solidFill>
              </a:rPr>
              <a:t>quát</a:t>
            </a:r>
            <a:endParaRPr lang="en-US" sz="2600" dirty="0">
              <a:solidFill>
                <a:srgbClr val="0000FF"/>
              </a:solidFill>
            </a:endParaRPr>
          </a:p>
          <a:p>
            <a:pPr eaLnBrk="1" hangingPunct="1"/>
            <a:r>
              <a:rPr lang="en-US" sz="2600" dirty="0">
                <a:solidFill>
                  <a:srgbClr val="0000FF"/>
                </a:solidFill>
              </a:rPr>
              <a:t>                 - </a:t>
            </a:r>
            <a:r>
              <a:rPr lang="en-US" sz="2600" dirty="0" err="1">
                <a:solidFill>
                  <a:srgbClr val="0000FF"/>
                </a:solidFill>
              </a:rPr>
              <a:t>T</a:t>
            </a:r>
            <a:r>
              <a:rPr lang="en-US" sz="2600" dirty="0" err="1" smtClean="0">
                <a:solidFill>
                  <a:srgbClr val="0000FF"/>
                </a:solidFill>
              </a:rPr>
              <a:t>ả</a:t>
            </a:r>
            <a:r>
              <a:rPr lang="en-US" sz="2600" dirty="0" smtClean="0">
                <a:solidFill>
                  <a:srgbClr val="0000FF"/>
                </a:solidFill>
              </a:rPr>
              <a:t> </a:t>
            </a:r>
            <a:r>
              <a:rPr lang="en-US" sz="2600" dirty="0">
                <a:solidFill>
                  <a:srgbClr val="0000FF"/>
                </a:solidFill>
              </a:rPr>
              <a:t>chi </a:t>
            </a:r>
            <a:r>
              <a:rPr lang="en-US" sz="2600" dirty="0" err="1">
                <a:solidFill>
                  <a:srgbClr val="0000FF"/>
                </a:solidFill>
              </a:rPr>
              <a:t>tiết</a:t>
            </a:r>
            <a:r>
              <a:rPr lang="en-US" sz="2600" dirty="0">
                <a:solidFill>
                  <a:srgbClr val="0000FF"/>
                </a:solidFill>
              </a:rPr>
              <a:t> (</a:t>
            </a:r>
            <a:r>
              <a:rPr lang="en-US" sz="2600" dirty="0" err="1">
                <a:solidFill>
                  <a:srgbClr val="0000FF"/>
                </a:solidFill>
              </a:rPr>
              <a:t>theo</a:t>
            </a:r>
            <a:r>
              <a:rPr lang="en-US" sz="2600" dirty="0">
                <a:solidFill>
                  <a:srgbClr val="0000FF"/>
                </a:solidFill>
              </a:rPr>
              <a:t> </a:t>
            </a:r>
            <a:r>
              <a:rPr lang="en-US" sz="2600" dirty="0" err="1">
                <a:solidFill>
                  <a:srgbClr val="0000FF"/>
                </a:solidFill>
              </a:rPr>
              <a:t>trình</a:t>
            </a:r>
            <a:r>
              <a:rPr lang="en-US" sz="2600" dirty="0">
                <a:solidFill>
                  <a:srgbClr val="0000FF"/>
                </a:solidFill>
              </a:rPr>
              <a:t> </a:t>
            </a:r>
            <a:r>
              <a:rPr lang="en-US" sz="2600" dirty="0" err="1">
                <a:solidFill>
                  <a:srgbClr val="0000FF"/>
                </a:solidFill>
              </a:rPr>
              <a:t>tự</a:t>
            </a:r>
            <a:r>
              <a:rPr lang="en-US" sz="2600" dirty="0">
                <a:solidFill>
                  <a:srgbClr val="0000FF"/>
                </a:solidFill>
              </a:rPr>
              <a:t> </a:t>
            </a:r>
            <a:r>
              <a:rPr lang="en-US" sz="2600" dirty="0" err="1">
                <a:solidFill>
                  <a:srgbClr val="0000FF"/>
                </a:solidFill>
              </a:rPr>
              <a:t>nhất</a:t>
            </a:r>
            <a:r>
              <a:rPr lang="en-US" sz="2600" dirty="0">
                <a:solidFill>
                  <a:srgbClr val="0000FF"/>
                </a:solidFill>
              </a:rPr>
              <a:t> </a:t>
            </a:r>
            <a:r>
              <a:rPr lang="en-US" sz="2600" dirty="0" err="1">
                <a:solidFill>
                  <a:srgbClr val="0000FF"/>
                </a:solidFill>
              </a:rPr>
              <a:t>định</a:t>
            </a:r>
            <a:r>
              <a:rPr lang="en-US" sz="2600" dirty="0">
                <a:solidFill>
                  <a:srgbClr val="0000FF"/>
                </a:solidFill>
              </a:rPr>
              <a:t>)</a:t>
            </a:r>
            <a:endParaRPr lang="en-US" sz="2600" dirty="0">
              <a:solidFill>
                <a:srgbClr val="0000FF"/>
              </a:solidFill>
            </a:endParaRPr>
          </a:p>
          <a:p>
            <a:pPr eaLnBrk="1" hangingPunct="1"/>
            <a:endParaRPr lang="en-US" sz="2600" dirty="0">
              <a:solidFill>
                <a:srgbClr val="0000FF"/>
              </a:solidFill>
            </a:endParaRPr>
          </a:p>
          <a:p>
            <a:pPr eaLnBrk="1" hangingPunct="1"/>
            <a:r>
              <a:rPr lang="en-US" sz="2600" b="1" dirty="0" err="1">
                <a:solidFill>
                  <a:srgbClr val="0000FF"/>
                </a:solidFill>
              </a:rPr>
              <a:t>Kết</a:t>
            </a:r>
            <a:r>
              <a:rPr lang="en-US" sz="2600" b="1" dirty="0">
                <a:solidFill>
                  <a:srgbClr val="0000FF"/>
                </a:solidFill>
              </a:rPr>
              <a:t> </a:t>
            </a:r>
            <a:r>
              <a:rPr lang="en-US" sz="2600" b="1" dirty="0" err="1">
                <a:solidFill>
                  <a:srgbClr val="0000FF"/>
                </a:solidFill>
              </a:rPr>
              <a:t>bài</a:t>
            </a:r>
            <a:r>
              <a:rPr lang="en-US" sz="2600" dirty="0">
                <a:solidFill>
                  <a:srgbClr val="0000FF"/>
                </a:solidFill>
              </a:rPr>
              <a:t>:     </a:t>
            </a:r>
            <a:r>
              <a:rPr lang="en-US" sz="2600" dirty="0" err="1">
                <a:solidFill>
                  <a:srgbClr val="0000FF"/>
                </a:solidFill>
              </a:rPr>
              <a:t>Nêu</a:t>
            </a:r>
            <a:r>
              <a:rPr lang="en-US" sz="2600" dirty="0">
                <a:solidFill>
                  <a:srgbClr val="0000FF"/>
                </a:solidFill>
              </a:rPr>
              <a:t> </a:t>
            </a:r>
            <a:r>
              <a:rPr lang="en-US" sz="2600" dirty="0" err="1">
                <a:solidFill>
                  <a:srgbClr val="0000FF"/>
                </a:solidFill>
              </a:rPr>
              <a:t>cảm</a:t>
            </a:r>
            <a:r>
              <a:rPr lang="en-US" sz="2600" dirty="0">
                <a:solidFill>
                  <a:srgbClr val="0000FF"/>
                </a:solidFill>
              </a:rPr>
              <a:t> </a:t>
            </a:r>
            <a:r>
              <a:rPr lang="en-US" sz="2600" dirty="0" err="1">
                <a:solidFill>
                  <a:srgbClr val="0000FF"/>
                </a:solidFill>
              </a:rPr>
              <a:t>nghĩ</a:t>
            </a:r>
            <a:r>
              <a:rPr lang="en-US" sz="2600" dirty="0">
                <a:solidFill>
                  <a:srgbClr val="0000FF"/>
                </a:solidFill>
              </a:rPr>
              <a:t> </a:t>
            </a:r>
            <a:r>
              <a:rPr lang="en-US" sz="2600" dirty="0" err="1">
                <a:solidFill>
                  <a:srgbClr val="0000FF"/>
                </a:solidFill>
              </a:rPr>
              <a:t>hoặc</a:t>
            </a:r>
            <a:r>
              <a:rPr lang="en-US" sz="2600" dirty="0">
                <a:solidFill>
                  <a:srgbClr val="0000FF"/>
                </a:solidFill>
              </a:rPr>
              <a:t> </a:t>
            </a:r>
            <a:r>
              <a:rPr lang="en-US" sz="2600" dirty="0" err="1">
                <a:solidFill>
                  <a:srgbClr val="0000FF"/>
                </a:solidFill>
              </a:rPr>
              <a:t>tình</a:t>
            </a:r>
            <a:r>
              <a:rPr lang="en-US" sz="2600" dirty="0">
                <a:solidFill>
                  <a:srgbClr val="0000FF"/>
                </a:solidFill>
              </a:rPr>
              <a:t> </a:t>
            </a:r>
            <a:r>
              <a:rPr lang="en-US" sz="2600" dirty="0" err="1">
                <a:solidFill>
                  <a:srgbClr val="0000FF"/>
                </a:solidFill>
              </a:rPr>
              <a:t>cảm</a:t>
            </a:r>
            <a:r>
              <a:rPr lang="en-US" sz="2600" dirty="0">
                <a:solidFill>
                  <a:srgbClr val="0000FF"/>
                </a:solidFill>
              </a:rPr>
              <a:t> </a:t>
            </a:r>
            <a:r>
              <a:rPr lang="en-US" sz="2600" dirty="0" err="1">
                <a:solidFill>
                  <a:srgbClr val="0000FF"/>
                </a:solidFill>
              </a:rPr>
              <a:t>của</a:t>
            </a:r>
            <a:r>
              <a:rPr lang="en-US" sz="2600" dirty="0">
                <a:solidFill>
                  <a:srgbClr val="0000FF"/>
                </a:solidFill>
              </a:rPr>
              <a:t> </a:t>
            </a:r>
            <a:r>
              <a:rPr lang="en-US" sz="2600" dirty="0" err="1">
                <a:solidFill>
                  <a:srgbClr val="0000FF"/>
                </a:solidFill>
              </a:rPr>
              <a:t>người</a:t>
            </a:r>
            <a:r>
              <a:rPr lang="en-US" sz="2600" dirty="0">
                <a:solidFill>
                  <a:srgbClr val="0000FF"/>
                </a:solidFill>
              </a:rPr>
              <a:t> </a:t>
            </a:r>
            <a:r>
              <a:rPr lang="en-US" sz="2600" dirty="0" err="1">
                <a:solidFill>
                  <a:srgbClr val="0000FF"/>
                </a:solidFill>
              </a:rPr>
              <a:t>tả</a:t>
            </a:r>
            <a:r>
              <a:rPr lang="en-US" sz="2600" dirty="0">
                <a:solidFill>
                  <a:srgbClr val="0000FF"/>
                </a:solidFill>
              </a:rPr>
              <a:t> </a:t>
            </a:r>
            <a:r>
              <a:rPr lang="en-US" sz="2600" dirty="0" err="1">
                <a:solidFill>
                  <a:srgbClr val="0000FF"/>
                </a:solidFill>
              </a:rPr>
              <a:t>đối</a:t>
            </a:r>
            <a:r>
              <a:rPr lang="en-US" sz="2600" dirty="0">
                <a:solidFill>
                  <a:srgbClr val="0000FF"/>
                </a:solidFill>
              </a:rPr>
              <a:t> </a:t>
            </a:r>
            <a:r>
              <a:rPr lang="en-US" sz="2600" dirty="0" err="1">
                <a:solidFill>
                  <a:srgbClr val="0000FF"/>
                </a:solidFill>
              </a:rPr>
              <a:t>với</a:t>
            </a:r>
            <a:r>
              <a:rPr lang="en-US" sz="2600" dirty="0">
                <a:solidFill>
                  <a:srgbClr val="0000FF"/>
                </a:solidFill>
              </a:rPr>
              <a:t> </a:t>
            </a:r>
            <a:r>
              <a:rPr lang="en-US" sz="2600" dirty="0" err="1">
                <a:solidFill>
                  <a:srgbClr val="0000FF"/>
                </a:solidFill>
              </a:rPr>
              <a:t>đồ</a:t>
            </a:r>
            <a:r>
              <a:rPr lang="en-US" sz="2600" dirty="0">
                <a:solidFill>
                  <a:srgbClr val="0000FF"/>
                </a:solidFill>
              </a:rPr>
              <a:t> </a:t>
            </a:r>
            <a:r>
              <a:rPr lang="en-US" sz="2600" dirty="0" err="1">
                <a:solidFill>
                  <a:srgbClr val="0000FF"/>
                </a:solidFill>
              </a:rPr>
              <a:t>vật</a:t>
            </a:r>
            <a:r>
              <a:rPr lang="en-US" sz="2600" dirty="0">
                <a:solidFill>
                  <a:srgbClr val="0000FF"/>
                </a:solidFill>
              </a:rPr>
              <a:t> </a:t>
            </a:r>
            <a:r>
              <a:rPr lang="en-US" sz="2600" dirty="0" err="1">
                <a:solidFill>
                  <a:srgbClr val="0000FF"/>
                </a:solidFill>
              </a:rPr>
              <a:t>đó</a:t>
            </a:r>
            <a:r>
              <a:rPr lang="en-US" sz="2600" dirty="0">
                <a:solidFill>
                  <a:srgbClr val="0000FF"/>
                </a:solidFill>
              </a:rPr>
              <a:t>.</a:t>
            </a:r>
            <a:endParaRPr lang="en-US" sz="2600" dirty="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105"/>
                                        </p:tgtEl>
                                        <p:attrNameLst>
                                          <p:attrName>style.visibility</p:attrName>
                                        </p:attrNameLst>
                                      </p:cBhvr>
                                      <p:to>
                                        <p:strVal val="visible"/>
                                      </p:to>
                                    </p:set>
                                    <p:anim calcmode="lin" valueType="num">
                                      <p:cBhvr>
                                        <p:cTn id="7" dur="500" fill="hold"/>
                                        <p:tgtEl>
                                          <p:spTgt spid="4105"/>
                                        </p:tgtEl>
                                        <p:attrNameLst>
                                          <p:attrName>ppt_w</p:attrName>
                                        </p:attrNameLst>
                                      </p:cBhvr>
                                      <p:tavLst>
                                        <p:tav tm="0">
                                          <p:val>
                                            <p:fltVal val="0"/>
                                          </p:val>
                                        </p:tav>
                                        <p:tav tm="100000">
                                          <p:val>
                                            <p:strVal val="#ppt_w"/>
                                          </p:val>
                                        </p:tav>
                                      </p:tavLst>
                                    </p:anim>
                                    <p:anim calcmode="lin" valueType="num">
                                      <p:cBhvr>
                                        <p:cTn id="8" dur="500" fill="hold"/>
                                        <p:tgtEl>
                                          <p:spTgt spid="4105"/>
                                        </p:tgtEl>
                                        <p:attrNameLst>
                                          <p:attrName>ppt_h</p:attrName>
                                        </p:attrNameLst>
                                      </p:cBhvr>
                                      <p:tavLst>
                                        <p:tav tm="0">
                                          <p:val>
                                            <p:fltVal val="0"/>
                                          </p:val>
                                        </p:tav>
                                        <p:tav tm="100000">
                                          <p:val>
                                            <p:strVal val="#ppt_h"/>
                                          </p:val>
                                        </p:tav>
                                      </p:tavLst>
                                    </p:anim>
                                    <p:animEffect transition="in" filter="fade">
                                      <p:cBhvr>
                                        <p:cTn id="9" dur="500"/>
                                        <p:tgtEl>
                                          <p:spTgt spid="4105"/>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076">
                                            <p:txEl>
                                              <p:pRg st="0" end="0"/>
                                            </p:txEl>
                                          </p:spTgt>
                                        </p:tgtEl>
                                        <p:attrNameLst>
                                          <p:attrName>style.visibility</p:attrName>
                                        </p:attrNameLst>
                                      </p:cBhvr>
                                      <p:to>
                                        <p:strVal val="visible"/>
                                      </p:to>
                                    </p:set>
                                    <p:anim calcmode="lin" valueType="num">
                                      <p:cBhvr additive="base">
                                        <p:cTn id="14" dur="500" fill="hold"/>
                                        <p:tgtEl>
                                          <p:spTgt spid="3076">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07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076">
                                            <p:txEl>
                                              <p:pRg st="2" end="2"/>
                                            </p:txEl>
                                          </p:spTgt>
                                        </p:tgtEl>
                                        <p:attrNameLst>
                                          <p:attrName>style.visibility</p:attrName>
                                        </p:attrNameLst>
                                      </p:cBhvr>
                                      <p:to>
                                        <p:strVal val="visible"/>
                                      </p:to>
                                    </p:set>
                                    <p:animEffect transition="in" filter="fade">
                                      <p:cBhvr>
                                        <p:cTn id="20" dur="500"/>
                                        <p:tgtEl>
                                          <p:spTgt spid="3076">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3076">
                                            <p:txEl>
                                              <p:pRg st="4" end="4"/>
                                            </p:txEl>
                                          </p:spTgt>
                                        </p:tgtEl>
                                        <p:attrNameLst>
                                          <p:attrName>style.visibility</p:attrName>
                                        </p:attrNameLst>
                                      </p:cBhvr>
                                      <p:to>
                                        <p:strVal val="visible"/>
                                      </p:to>
                                    </p:set>
                                    <p:animEffect transition="in" filter="circle(in)">
                                      <p:cBhvr>
                                        <p:cTn id="25" dur="2000"/>
                                        <p:tgtEl>
                                          <p:spTgt spid="3076">
                                            <p:txEl>
                                              <p:pRg st="4" end="4"/>
                                            </p:txEl>
                                          </p:spTgt>
                                        </p:tgtEl>
                                      </p:cBhvr>
                                    </p:animEffect>
                                  </p:childTnLst>
                                </p:cTn>
                              </p:par>
                              <p:par>
                                <p:cTn id="26" presetID="6" presetClass="entr" presetSubtype="16" fill="hold" nodeType="withEffect">
                                  <p:stCondLst>
                                    <p:cond delay="0"/>
                                  </p:stCondLst>
                                  <p:childTnLst>
                                    <p:set>
                                      <p:cBhvr>
                                        <p:cTn id="27" dur="1" fill="hold">
                                          <p:stCondLst>
                                            <p:cond delay="0"/>
                                          </p:stCondLst>
                                        </p:cTn>
                                        <p:tgtEl>
                                          <p:spTgt spid="3076">
                                            <p:txEl>
                                              <p:pRg st="5" end="5"/>
                                            </p:txEl>
                                          </p:spTgt>
                                        </p:tgtEl>
                                        <p:attrNameLst>
                                          <p:attrName>style.visibility</p:attrName>
                                        </p:attrNameLst>
                                      </p:cBhvr>
                                      <p:to>
                                        <p:strVal val="visible"/>
                                      </p:to>
                                    </p:set>
                                    <p:animEffect transition="in" filter="circle(in)">
                                      <p:cBhvr>
                                        <p:cTn id="28" dur="2000"/>
                                        <p:tgtEl>
                                          <p:spTgt spid="3076">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076">
                                            <p:txEl>
                                              <p:pRg st="7" end="7"/>
                                            </p:txEl>
                                          </p:spTgt>
                                        </p:tgtEl>
                                        <p:attrNameLst>
                                          <p:attrName>style.visibility</p:attrName>
                                        </p:attrNameLst>
                                      </p:cBhvr>
                                      <p:to>
                                        <p:strVal val="visible"/>
                                      </p:to>
                                    </p:set>
                                    <p:anim calcmode="lin" valueType="num">
                                      <p:cBhvr additive="base">
                                        <p:cTn id="33" dur="500" fill="hold"/>
                                        <p:tgtEl>
                                          <p:spTgt spid="3076">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076">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828" name="Group 12"/>
          <p:cNvGrpSpPr/>
          <p:nvPr/>
        </p:nvGrpSpPr>
        <p:grpSpPr bwMode="auto">
          <a:xfrm>
            <a:off x="0" y="0"/>
            <a:ext cx="9144000" cy="6858000"/>
            <a:chOff x="0" y="0"/>
            <a:chExt cx="5760" cy="4320"/>
          </a:xfrm>
        </p:grpSpPr>
        <p:pic>
          <p:nvPicPr>
            <p:cNvPr id="20484" name="Picture 4" descr="Lemon_tree_Berkeley_closeup2[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2880" cy="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5" descr="cay xoài"/>
            <p:cNvPicPr>
              <a:picLocks noChangeAspect="1" noChangeArrowheads="1"/>
            </p:cNvPicPr>
            <p:nvPr/>
          </p:nvPicPr>
          <p:blipFill>
            <a:blip r:embed="rId2">
              <a:lum contrast="4000"/>
              <a:extLst>
                <a:ext uri="{28A0092B-C50C-407E-A947-70E740481C1C}">
                  <a14:useLocalDpi xmlns:a14="http://schemas.microsoft.com/office/drawing/2010/main" val="0"/>
                </a:ext>
              </a:extLst>
            </a:blip>
            <a:srcRect/>
            <a:stretch>
              <a:fillRect/>
            </a:stretch>
          </p:blipFill>
          <p:spPr bwMode="auto">
            <a:xfrm>
              <a:off x="2832" y="0"/>
              <a:ext cx="2928" cy="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6" descr="chuoi0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32" y="2304"/>
              <a:ext cx="2928" cy="2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7" name="Picture 7" descr="cay nhã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256"/>
              <a:ext cx="2832" cy="2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8" name="Rectangle 8"/>
            <p:cNvSpPr>
              <a:spLocks noChangeArrowheads="1"/>
            </p:cNvSpPr>
            <p:nvPr/>
          </p:nvSpPr>
          <p:spPr bwMode="auto">
            <a:xfrm>
              <a:off x="1200" y="2016"/>
              <a:ext cx="1296" cy="192"/>
            </a:xfrm>
            <a:prstGeom prst="rect">
              <a:avLst/>
            </a:prstGeom>
            <a:solidFill>
              <a:srgbClr val="FFFF00"/>
            </a:solidFill>
            <a:ln w="9525">
              <a:solidFill>
                <a:srgbClr val="FFFF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b="1"/>
                <a:t>Cây cam</a:t>
              </a:r>
              <a:endParaRPr lang="en-US" b="1"/>
            </a:p>
          </p:txBody>
        </p:sp>
        <p:sp>
          <p:nvSpPr>
            <p:cNvPr id="20489" name="Rectangle 9"/>
            <p:cNvSpPr>
              <a:spLocks noChangeArrowheads="1"/>
            </p:cNvSpPr>
            <p:nvPr/>
          </p:nvSpPr>
          <p:spPr bwMode="auto">
            <a:xfrm>
              <a:off x="3504" y="2064"/>
              <a:ext cx="1152" cy="240"/>
            </a:xfrm>
            <a:prstGeom prst="rect">
              <a:avLst/>
            </a:prstGeom>
            <a:solidFill>
              <a:srgbClr val="FFFF00"/>
            </a:solidFill>
            <a:ln w="9525">
              <a:solidFill>
                <a:srgbClr val="FFFF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b="1"/>
                <a:t>Cây xoài</a:t>
              </a:r>
              <a:endParaRPr lang="en-US" b="1"/>
            </a:p>
          </p:txBody>
        </p:sp>
        <p:sp>
          <p:nvSpPr>
            <p:cNvPr id="20490" name="Rectangle 10"/>
            <p:cNvSpPr>
              <a:spLocks noChangeArrowheads="1"/>
            </p:cNvSpPr>
            <p:nvPr/>
          </p:nvSpPr>
          <p:spPr bwMode="auto">
            <a:xfrm>
              <a:off x="960" y="4080"/>
              <a:ext cx="1200" cy="240"/>
            </a:xfrm>
            <a:prstGeom prst="rect">
              <a:avLst/>
            </a:prstGeom>
            <a:solidFill>
              <a:srgbClr val="FFFF00"/>
            </a:solidFill>
            <a:ln w="9525">
              <a:solidFill>
                <a:srgbClr val="FFFF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b="1"/>
                <a:t>Cây nhãn</a:t>
              </a:r>
              <a:endParaRPr lang="en-US" b="1"/>
            </a:p>
          </p:txBody>
        </p:sp>
        <p:sp>
          <p:nvSpPr>
            <p:cNvPr id="20491" name="Rectangle 11"/>
            <p:cNvSpPr>
              <a:spLocks noChangeArrowheads="1"/>
            </p:cNvSpPr>
            <p:nvPr/>
          </p:nvSpPr>
          <p:spPr bwMode="auto">
            <a:xfrm>
              <a:off x="3936" y="4080"/>
              <a:ext cx="960" cy="240"/>
            </a:xfrm>
            <a:prstGeom prst="rect">
              <a:avLst/>
            </a:prstGeom>
            <a:solidFill>
              <a:srgbClr val="FFFF00"/>
            </a:solidFill>
            <a:ln w="9525">
              <a:solidFill>
                <a:srgbClr val="FFFF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b="1"/>
                <a:t>Cây chuối</a:t>
              </a:r>
              <a:endParaRPr lang="en-US" b="1"/>
            </a:p>
          </p:txBody>
        </p:sp>
      </p:grpSp>
      <p:sp>
        <p:nvSpPr>
          <p:cNvPr id="20483" name="AutoShape 13">
            <a:hlinkClick r:id="rId5" action="ppaction://hlinksldjump" highlightClick="1"/>
          </p:cNvPr>
          <p:cNvSpPr>
            <a:spLocks noChangeArrowheads="1"/>
          </p:cNvSpPr>
          <p:nvPr/>
        </p:nvSpPr>
        <p:spPr bwMode="auto">
          <a:xfrm>
            <a:off x="8458200" y="6553200"/>
            <a:ext cx="533400" cy="304800"/>
          </a:xfrm>
          <a:prstGeom prst="actionButtonEnd">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34828"/>
                                        </p:tgtEl>
                                        <p:attrNameLst>
                                          <p:attrName>style.visibility</p:attrName>
                                        </p:attrNameLst>
                                      </p:cBhvr>
                                      <p:to>
                                        <p:strVal val="visible"/>
                                      </p:to>
                                    </p:set>
                                    <p:animEffect transition="in" filter="checkerboard(across)">
                                      <p:cBhvr>
                                        <p:cTn id="7" dur="5000"/>
                                        <p:tgtEl>
                                          <p:spTgt spid="348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4098925" y="4941888"/>
            <a:ext cx="115887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E662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vi-VN" sz="2800"/>
          </a:p>
        </p:txBody>
      </p:sp>
      <p:sp>
        <p:nvSpPr>
          <p:cNvPr id="21507" name="Text Box 7"/>
          <p:cNvSpPr txBox="1">
            <a:spLocks noChangeArrowheads="1"/>
          </p:cNvSpPr>
          <p:nvPr/>
        </p:nvSpPr>
        <p:spPr bwMode="auto">
          <a:xfrm>
            <a:off x="2819400" y="152400"/>
            <a:ext cx="3581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vi-VN">
              <a:latin typeface="Times New Roman" panose="02020603050405020304" pitchFamily="18" charset="0"/>
              <a:cs typeface="Arial" panose="020B0604020202020204" pitchFamily="34" charset="0"/>
            </a:endParaRPr>
          </a:p>
        </p:txBody>
      </p:sp>
      <p:sp>
        <p:nvSpPr>
          <p:cNvPr id="21508" name="Text Box 8"/>
          <p:cNvSpPr txBox="1">
            <a:spLocks noChangeArrowheads="1"/>
          </p:cNvSpPr>
          <p:nvPr/>
        </p:nvSpPr>
        <p:spPr bwMode="auto">
          <a:xfrm>
            <a:off x="2689225" y="1211263"/>
            <a:ext cx="40163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vi-VN">
              <a:latin typeface="Times New Roman" panose="02020603050405020304" pitchFamily="18" charset="0"/>
              <a:cs typeface="Arial" panose="020B0604020202020204" pitchFamily="34" charset="0"/>
            </a:endParaRPr>
          </a:p>
        </p:txBody>
      </p:sp>
      <p:sp>
        <p:nvSpPr>
          <p:cNvPr id="21509" name="Text Box 10"/>
          <p:cNvSpPr txBox="1">
            <a:spLocks noChangeArrowheads="1"/>
          </p:cNvSpPr>
          <p:nvPr/>
        </p:nvSpPr>
        <p:spPr bwMode="auto">
          <a:xfrm>
            <a:off x="152400" y="76200"/>
            <a:ext cx="8686800" cy="6510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2400" b="1">
                <a:latin typeface="Times New Roman" panose="02020603050405020304" pitchFamily="18" charset="0"/>
              </a:rPr>
              <a:t>		</a:t>
            </a:r>
            <a:r>
              <a:rPr lang="en-US" sz="2400" b="1">
                <a:solidFill>
                  <a:srgbClr val="FF3300"/>
                </a:solidFill>
                <a:latin typeface="Times New Roman" panose="02020603050405020304" pitchFamily="18" charset="0"/>
              </a:rPr>
              <a:t>Dàn ý tả cây chuối</a:t>
            </a:r>
            <a:r>
              <a:rPr lang="en-US" sz="2400" b="1">
                <a:latin typeface="Times New Roman" panose="02020603050405020304" pitchFamily="18" charset="0"/>
              </a:rPr>
              <a:t> </a:t>
            </a:r>
            <a:r>
              <a:rPr lang="en-US" sz="2400" b="1" i="1">
                <a:solidFill>
                  <a:srgbClr val="FF3300"/>
                </a:solidFill>
                <a:latin typeface="Times New Roman" panose="02020603050405020304" pitchFamily="18" charset="0"/>
              </a:rPr>
              <a:t>(theo từng thời kì phát triển của cây</a:t>
            </a:r>
            <a:r>
              <a:rPr lang="en-US" b="1" i="1">
                <a:solidFill>
                  <a:srgbClr val="FF3300"/>
                </a:solidFill>
                <a:latin typeface="Times New Roman" panose="02020603050405020304" pitchFamily="18" charset="0"/>
              </a:rPr>
              <a:t>)</a:t>
            </a:r>
            <a:endParaRPr lang="en-US" b="1" i="1">
              <a:solidFill>
                <a:srgbClr val="FF3300"/>
              </a:solidFill>
              <a:latin typeface="Times New Roman" panose="02020603050405020304" pitchFamily="18" charset="0"/>
            </a:endParaRPr>
          </a:p>
          <a:p>
            <a:pPr eaLnBrk="1" hangingPunct="1">
              <a:spcBef>
                <a:spcPct val="50000"/>
              </a:spcBef>
              <a:buFontTx/>
              <a:buChar char="-"/>
            </a:pPr>
            <a:r>
              <a:rPr lang="en-US" b="1">
                <a:solidFill>
                  <a:srgbClr val="0000FF"/>
                </a:solidFill>
                <a:latin typeface="Times New Roman" panose="02020603050405020304" pitchFamily="18" charset="0"/>
              </a:rPr>
              <a:t>Mở bài: Cây chuối tiêu trồng ở góc vườn nhà bà ngoại em.</a:t>
            </a:r>
            <a:endParaRPr lang="en-US" b="1">
              <a:solidFill>
                <a:srgbClr val="0000FF"/>
              </a:solidFill>
              <a:latin typeface="Times New Roman" panose="02020603050405020304" pitchFamily="18" charset="0"/>
            </a:endParaRPr>
          </a:p>
          <a:p>
            <a:pPr eaLnBrk="1" hangingPunct="1">
              <a:spcBef>
                <a:spcPct val="50000"/>
              </a:spcBef>
              <a:buFontTx/>
              <a:buChar char="-"/>
            </a:pPr>
            <a:r>
              <a:rPr lang="en-US" b="1">
                <a:solidFill>
                  <a:srgbClr val="0000FF"/>
                </a:solidFill>
                <a:latin typeface="Times New Roman" panose="02020603050405020304" pitchFamily="18" charset="0"/>
              </a:rPr>
              <a:t>Thân bài:</a:t>
            </a:r>
            <a:r>
              <a:rPr lang="en-US" b="1">
                <a:latin typeface="Times New Roman" panose="02020603050405020304" pitchFamily="18" charset="0"/>
              </a:rPr>
              <a:t> </a:t>
            </a:r>
            <a:endParaRPr lang="en-US" b="1">
              <a:latin typeface="Times New Roman" panose="02020603050405020304" pitchFamily="18" charset="0"/>
            </a:endParaRPr>
          </a:p>
          <a:p>
            <a:pPr eaLnBrk="1" hangingPunct="1">
              <a:spcBef>
                <a:spcPct val="50000"/>
              </a:spcBef>
              <a:buFontTx/>
              <a:buAutoNum type="alphaLcParenR"/>
            </a:pPr>
            <a:r>
              <a:rPr lang="en-US" b="1">
                <a:solidFill>
                  <a:srgbClr val="FF6600"/>
                </a:solidFill>
                <a:latin typeface="Times New Roman" panose="02020603050405020304" pitchFamily="18" charset="0"/>
              </a:rPr>
              <a:t>Tả bao quát</a:t>
            </a:r>
            <a:r>
              <a:rPr lang="en-US" b="1">
                <a:latin typeface="Times New Roman" panose="02020603050405020304" pitchFamily="18" charset="0"/>
              </a:rPr>
              <a:t>:</a:t>
            </a:r>
            <a:endParaRPr lang="en-US" b="1">
              <a:latin typeface="Times New Roman" panose="02020603050405020304" pitchFamily="18" charset="0"/>
            </a:endParaRPr>
          </a:p>
          <a:p>
            <a:pPr eaLnBrk="1" hangingPunct="1">
              <a:spcBef>
                <a:spcPct val="50000"/>
              </a:spcBef>
            </a:pPr>
            <a:r>
              <a:rPr lang="en-US" b="1">
                <a:solidFill>
                  <a:srgbClr val="0000FF"/>
                </a:solidFill>
                <a:latin typeface="Times New Roman" panose="02020603050405020304" pitchFamily="18" charset="0"/>
              </a:rPr>
              <a:t>	+ Cây chuối cao, to.  Mọc cùng cả một bụi chuối xanh tốt</a:t>
            </a:r>
            <a:r>
              <a:rPr lang="en-US" b="1">
                <a:latin typeface="Times New Roman" panose="02020603050405020304" pitchFamily="18" charset="0"/>
              </a:rPr>
              <a:t>.</a:t>
            </a:r>
            <a:endParaRPr lang="en-US" b="1">
              <a:latin typeface="Times New Roman" panose="02020603050405020304" pitchFamily="18" charset="0"/>
            </a:endParaRPr>
          </a:p>
          <a:p>
            <a:pPr eaLnBrk="1" hangingPunct="1">
              <a:spcBef>
                <a:spcPct val="50000"/>
              </a:spcBef>
            </a:pPr>
            <a:r>
              <a:rPr lang="en-US" b="1">
                <a:solidFill>
                  <a:srgbClr val="FF6600"/>
                </a:solidFill>
                <a:latin typeface="Times New Roman" panose="02020603050405020304" pitchFamily="18" charset="0"/>
              </a:rPr>
              <a:t>b)Tả từng bộ phận:</a:t>
            </a:r>
            <a:endParaRPr lang="en-US" b="1">
              <a:solidFill>
                <a:srgbClr val="FF6600"/>
              </a:solidFill>
              <a:latin typeface="Times New Roman" panose="02020603050405020304" pitchFamily="18" charset="0"/>
            </a:endParaRPr>
          </a:p>
          <a:p>
            <a:pPr eaLnBrk="1" hangingPunct="1">
              <a:spcBef>
                <a:spcPct val="50000"/>
              </a:spcBef>
            </a:pPr>
            <a:r>
              <a:rPr lang="en-US" b="1">
                <a:solidFill>
                  <a:srgbClr val="0000FF"/>
                </a:solidFill>
                <a:latin typeface="Times New Roman" panose="02020603050405020304" pitchFamily="18" charset="0"/>
              </a:rPr>
              <a:t>	+Rễ bám sâu, tỏa rộng.</a:t>
            </a:r>
            <a:endParaRPr lang="en-US" b="1">
              <a:solidFill>
                <a:srgbClr val="0000FF"/>
              </a:solidFill>
              <a:latin typeface="Times New Roman" panose="02020603050405020304" pitchFamily="18" charset="0"/>
            </a:endParaRPr>
          </a:p>
          <a:p>
            <a:pPr eaLnBrk="1" hangingPunct="1">
              <a:spcBef>
                <a:spcPct val="50000"/>
              </a:spcBef>
            </a:pPr>
            <a:r>
              <a:rPr lang="en-US" b="1">
                <a:solidFill>
                  <a:srgbClr val="0000FF"/>
                </a:solidFill>
                <a:latin typeface="Times New Roman" panose="02020603050405020304" pitchFamily="18" charset="0"/>
              </a:rPr>
              <a:t>	+Gốc hơi phình, to hơn phần thân.</a:t>
            </a:r>
            <a:endParaRPr lang="en-US" b="1">
              <a:solidFill>
                <a:srgbClr val="0000FF"/>
              </a:solidFill>
              <a:latin typeface="Times New Roman" panose="02020603050405020304" pitchFamily="18" charset="0"/>
            </a:endParaRPr>
          </a:p>
          <a:p>
            <a:pPr eaLnBrk="1" hangingPunct="1">
              <a:spcBef>
                <a:spcPct val="50000"/>
              </a:spcBef>
            </a:pPr>
            <a:r>
              <a:rPr lang="en-US" b="1">
                <a:solidFill>
                  <a:srgbClr val="0000FF"/>
                </a:solidFill>
                <a:latin typeface="Times New Roman" panose="02020603050405020304" pitchFamily="18" charset="0"/>
              </a:rPr>
              <a:t>	+Thân xốp, nhẵn bóng, màu đỏ tía.</a:t>
            </a:r>
            <a:endParaRPr lang="en-US" b="1">
              <a:solidFill>
                <a:srgbClr val="0000FF"/>
              </a:solidFill>
              <a:latin typeface="Times New Roman" panose="02020603050405020304" pitchFamily="18" charset="0"/>
            </a:endParaRPr>
          </a:p>
          <a:p>
            <a:pPr eaLnBrk="1" hangingPunct="1">
              <a:spcBef>
                <a:spcPct val="50000"/>
              </a:spcBef>
            </a:pPr>
            <a:r>
              <a:rPr lang="en-US" b="1">
                <a:solidFill>
                  <a:srgbClr val="0000FF"/>
                </a:solidFill>
                <a:latin typeface="Times New Roman" panose="02020603050405020304" pitchFamily="18" charset="0"/>
              </a:rPr>
              <a:t>	+Lá to và dài như cái quạt ba tiêu. </a:t>
            </a:r>
            <a:endParaRPr lang="en-US" b="1">
              <a:solidFill>
                <a:srgbClr val="0000FF"/>
              </a:solidFill>
              <a:latin typeface="Times New Roman" panose="02020603050405020304" pitchFamily="18" charset="0"/>
            </a:endParaRPr>
          </a:p>
          <a:p>
            <a:pPr eaLnBrk="1" hangingPunct="1">
              <a:spcBef>
                <a:spcPct val="50000"/>
              </a:spcBef>
            </a:pPr>
            <a:r>
              <a:rPr lang="en-US" b="1">
                <a:solidFill>
                  <a:srgbClr val="0000FF"/>
                </a:solidFill>
                <a:latin typeface="Times New Roman" panose="02020603050405020304" pitchFamily="18" charset="0"/>
              </a:rPr>
              <a:t>	+Buồng chuối dài, em đếm được hơn chục nải.</a:t>
            </a:r>
            <a:endParaRPr lang="en-US" b="1">
              <a:solidFill>
                <a:srgbClr val="0000FF"/>
              </a:solidFill>
              <a:latin typeface="Times New Roman" panose="02020603050405020304" pitchFamily="18" charset="0"/>
            </a:endParaRPr>
          </a:p>
          <a:p>
            <a:pPr eaLnBrk="1" hangingPunct="1">
              <a:spcBef>
                <a:spcPct val="50000"/>
              </a:spcBef>
            </a:pPr>
            <a:r>
              <a:rPr lang="en-US" b="1">
                <a:solidFill>
                  <a:srgbClr val="0000FF"/>
                </a:solidFill>
                <a:latin typeface="Times New Roman" panose="02020603050405020304" pitchFamily="18" charset="0"/>
              </a:rPr>
              <a:t>	+Các nải chuối úp sát nhau, quả to làm cho cây nghiêng mình, trĩu xuống. Có quả đã ngả vàng.</a:t>
            </a:r>
            <a:endParaRPr lang="en-US" b="1">
              <a:solidFill>
                <a:srgbClr val="0000FF"/>
              </a:solidFill>
              <a:latin typeface="Times New Roman" panose="02020603050405020304" pitchFamily="18" charset="0"/>
            </a:endParaRPr>
          </a:p>
          <a:p>
            <a:pPr eaLnBrk="1" hangingPunct="1">
              <a:spcBef>
                <a:spcPct val="50000"/>
              </a:spcBef>
            </a:pPr>
            <a:r>
              <a:rPr lang="en-US" b="1">
                <a:solidFill>
                  <a:srgbClr val="0000FF"/>
                </a:solidFill>
                <a:latin typeface="Times New Roman" panose="02020603050405020304" pitchFamily="18" charset="0"/>
              </a:rPr>
              <a:t>	+Chuối chín, hương thơm phảng phất, vị ngọt đậm đà.</a:t>
            </a:r>
            <a:endParaRPr lang="en-US" b="1">
              <a:solidFill>
                <a:srgbClr val="0000FF"/>
              </a:solidFill>
              <a:latin typeface="Times New Roman" panose="02020603050405020304" pitchFamily="18" charset="0"/>
            </a:endParaRPr>
          </a:p>
          <a:p>
            <a:pPr eaLnBrk="1" hangingPunct="1">
              <a:spcBef>
                <a:spcPct val="50000"/>
              </a:spcBef>
            </a:pPr>
            <a:r>
              <a:rPr lang="en-US" b="1">
                <a:solidFill>
                  <a:srgbClr val="0000FF"/>
                </a:solidFill>
                <a:latin typeface="Times New Roman" panose="02020603050405020304" pitchFamily="18" charset="0"/>
              </a:rPr>
              <a:t>	+Chuối dễ trồng, ăn ngon.</a:t>
            </a:r>
            <a:endParaRPr lang="en-US" b="1">
              <a:solidFill>
                <a:srgbClr val="0000FF"/>
              </a:solidFill>
              <a:latin typeface="Times New Roman" panose="02020603050405020304" pitchFamily="18" charset="0"/>
            </a:endParaRPr>
          </a:p>
          <a:p>
            <a:pPr eaLnBrk="1" hangingPunct="1">
              <a:spcBef>
                <a:spcPct val="50000"/>
              </a:spcBef>
            </a:pPr>
            <a:r>
              <a:rPr lang="en-US" b="1">
                <a:solidFill>
                  <a:srgbClr val="0000FF"/>
                </a:solidFill>
                <a:latin typeface="Times New Roman" panose="02020603050405020304" pitchFamily="18" charset="0"/>
              </a:rPr>
              <a:t> - Kết bài: Em thường giúp bà chăm sóc khóm chuối</a:t>
            </a:r>
            <a:r>
              <a:rPr lang="en-US" b="1">
                <a:latin typeface="Times New Roman" panose="02020603050405020304" pitchFamily="18" charset="0"/>
              </a:rPr>
              <a:t> .</a:t>
            </a:r>
            <a:endParaRPr lang="en-US"/>
          </a:p>
        </p:txBody>
      </p:sp>
      <p:sp>
        <p:nvSpPr>
          <p:cNvPr id="21510" name="AutoShape 14">
            <a:hlinkClick r:id="rId1" action="ppaction://hlinksldjump" highlightClick="1"/>
          </p:cNvPr>
          <p:cNvSpPr>
            <a:spLocks noChangeArrowheads="1"/>
          </p:cNvSpPr>
          <p:nvPr/>
        </p:nvSpPr>
        <p:spPr bwMode="auto">
          <a:xfrm>
            <a:off x="7162800" y="6553200"/>
            <a:ext cx="533400" cy="304800"/>
          </a:xfrm>
          <a:prstGeom prst="actionButtonBackPrevious">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ChangeArrowheads="1"/>
          </p:cNvSpPr>
          <p:nvPr/>
        </p:nvSpPr>
        <p:spPr bwMode="auto">
          <a:xfrm>
            <a:off x="4724400" y="4648200"/>
            <a:ext cx="4114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E662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30000"/>
              </a:spcBef>
            </a:pPr>
            <a:r>
              <a:rPr lang="en-US" sz="2800"/>
              <a:t>        </a:t>
            </a:r>
            <a:endParaRPr lang="en-US" sz="2800"/>
          </a:p>
        </p:txBody>
      </p:sp>
      <p:pic>
        <p:nvPicPr>
          <p:cNvPr id="22531" name="Picture 2" descr="H:\HINHNEN\Khung hinh mau\1 (51).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9144000"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167988" y="1752600"/>
            <a:ext cx="6909211" cy="3139321"/>
          </a:xfrm>
          <a:prstGeom prst="rect">
            <a:avLst/>
          </a:prstGeom>
          <a:noFill/>
        </p:spPr>
        <p:txBody>
          <a:bodyPr wrap="square">
            <a:spAutoFit/>
          </a:bodyPr>
          <a:lstStyle/>
          <a:p>
            <a:pPr algn="ctr">
              <a:defRPr/>
            </a:pPr>
            <a:r>
              <a:rPr lang="en-US" sz="6600" b="1" dirty="0" err="1">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anose="02020603050405020304" pitchFamily="18" charset="0"/>
                <a:cs typeface="Times New Roman" panose="02020603050405020304" pitchFamily="18" charset="0"/>
              </a:rPr>
              <a:t>Chúc</a:t>
            </a:r>
            <a:r>
              <a:rPr lang="en-US" sz="66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6600" b="1" dirty="0" err="1">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anose="02020603050405020304" pitchFamily="18" charset="0"/>
                <a:cs typeface="Times New Roman" panose="02020603050405020304" pitchFamily="18" charset="0"/>
              </a:rPr>
              <a:t>các</a:t>
            </a:r>
            <a:r>
              <a:rPr lang="en-US" sz="66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6600" b="1" dirty="0" err="1"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anose="02020603050405020304" pitchFamily="18" charset="0"/>
                <a:cs typeface="Times New Roman" panose="02020603050405020304" pitchFamily="18" charset="0"/>
              </a:rPr>
              <a:t>em</a:t>
            </a:r>
            <a:r>
              <a:rPr lang="en-US" sz="6600" b="1"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anose="02020603050405020304" pitchFamily="18" charset="0"/>
                <a:cs typeface="Times New Roman" panose="02020603050405020304" pitchFamily="18" charset="0"/>
              </a:rPr>
              <a:t> </a:t>
            </a:r>
            <a:endParaRPr lang="en-US" sz="6600" b="1"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anose="02020603050405020304" pitchFamily="18" charset="0"/>
              <a:cs typeface="Times New Roman" panose="02020603050405020304" pitchFamily="18" charset="0"/>
            </a:endParaRPr>
          </a:p>
          <a:p>
            <a:pPr algn="ctr">
              <a:defRPr/>
            </a:pPr>
            <a:r>
              <a:rPr lang="en-US" sz="6600" b="1" dirty="0" err="1"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anose="02020603050405020304" pitchFamily="18" charset="0"/>
                <a:cs typeface="Times New Roman" panose="02020603050405020304" pitchFamily="18" charset="0"/>
              </a:rPr>
              <a:t>chăm</a:t>
            </a:r>
            <a:r>
              <a:rPr lang="en-US" sz="6600" b="1"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6600" b="1" dirty="0" err="1"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anose="02020603050405020304" pitchFamily="18" charset="0"/>
                <a:cs typeface="Times New Roman" panose="02020603050405020304" pitchFamily="18" charset="0"/>
              </a:rPr>
              <a:t>ngoan</a:t>
            </a:r>
            <a:endParaRPr lang="en-US" sz="6600" b="1"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anose="02020603050405020304" pitchFamily="18" charset="0"/>
              <a:cs typeface="Times New Roman" panose="02020603050405020304" pitchFamily="18" charset="0"/>
            </a:endParaRPr>
          </a:p>
          <a:p>
            <a:pPr algn="ctr">
              <a:defRPr/>
            </a:pPr>
            <a:r>
              <a:rPr lang="en-US" sz="6600" b="1"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6600" b="1" dirty="0" err="1">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anose="02020603050405020304" pitchFamily="18" charset="0"/>
                <a:cs typeface="Times New Roman" panose="02020603050405020304" pitchFamily="18" charset="0"/>
              </a:rPr>
              <a:t>học</a:t>
            </a:r>
            <a:r>
              <a:rPr lang="en-US" sz="66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6600" b="1" dirty="0" err="1">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anose="02020603050405020304" pitchFamily="18" charset="0"/>
                <a:cs typeface="Times New Roman" panose="02020603050405020304" pitchFamily="18" charset="0"/>
              </a:rPr>
              <a:t>tập</a:t>
            </a:r>
            <a:r>
              <a:rPr lang="en-US" sz="66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6600" b="1" dirty="0" err="1"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anose="02020603050405020304" pitchFamily="18" charset="0"/>
                <a:cs typeface="Times New Roman" panose="02020603050405020304" pitchFamily="18" charset="0"/>
              </a:rPr>
              <a:t>tốt</a:t>
            </a:r>
            <a:r>
              <a:rPr lang="en-US" sz="6600" b="1"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anose="02020603050405020304" pitchFamily="18" charset="0"/>
                <a:cs typeface="Times New Roman" panose="02020603050405020304" pitchFamily="18" charset="0"/>
              </a:rPr>
              <a:t>!</a:t>
            </a:r>
            <a:endParaRPr lang="en-US" sz="66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010" name="AutoShape 106"/>
          <p:cNvSpPr>
            <a:spLocks noChangeArrowheads="1"/>
          </p:cNvSpPr>
          <p:nvPr/>
        </p:nvSpPr>
        <p:spPr bwMode="auto">
          <a:xfrm rot="2047278">
            <a:off x="8534400" y="4495800"/>
            <a:ext cx="334963" cy="304800"/>
          </a:xfrm>
          <a:prstGeom prst="star5">
            <a:avLst/>
          </a:prstGeom>
          <a:gradFill rotWithShape="1">
            <a:gsLst>
              <a:gs pos="0">
                <a:srgbClr val="FF0000"/>
              </a:gs>
              <a:gs pos="100000">
                <a:srgbClr val="FFFF00"/>
              </a:gs>
            </a:gsLst>
            <a:path path="shape">
              <a:fillToRect l="50000" t="50000" r="50000" b="50000"/>
            </a:path>
          </a:gradFill>
          <a:ln w="9525">
            <a:noFill/>
            <a:miter lim="800000"/>
          </a:ln>
          <a:effectLst/>
        </p:spPr>
        <p:txBody>
          <a:bodyPr wrap="none" anchor="ctr"/>
          <a:lstStyle/>
          <a:p>
            <a:pPr eaLnBrk="1" hangingPunct="1">
              <a:defRPr/>
            </a:pPr>
            <a:endParaRPr lang="en-US" sz="4000">
              <a:latin typeface=".VnCommercial Script" pitchFamily="34" charset="0"/>
            </a:endParaRPr>
          </a:p>
        </p:txBody>
      </p:sp>
      <p:sp>
        <p:nvSpPr>
          <p:cNvPr id="5123" name="Rectangle 18"/>
          <p:cNvSpPr>
            <a:spLocks noChangeArrowheads="1"/>
          </p:cNvSpPr>
          <p:nvPr/>
        </p:nvSpPr>
        <p:spPr bwMode="auto">
          <a:xfrm>
            <a:off x="990600" y="1524000"/>
            <a:ext cx="72390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742950" indent="-74295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4400" b="1">
                <a:latin typeface="Arial" panose="020B0604020202020204" pitchFamily="34" charset="0"/>
              </a:rPr>
              <a:t>  </a:t>
            </a:r>
            <a:endParaRPr lang="en-US" altLang="en-US" sz="4400" b="1">
              <a:latin typeface="Arial" panose="020B0604020202020204" pitchFamily="34" charset="0"/>
            </a:endParaRPr>
          </a:p>
        </p:txBody>
      </p:sp>
      <p:sp>
        <p:nvSpPr>
          <p:cNvPr id="9223" name="TextBox 15"/>
          <p:cNvSpPr txBox="1">
            <a:spLocks noChangeArrowheads="1"/>
          </p:cNvSpPr>
          <p:nvPr/>
        </p:nvSpPr>
        <p:spPr bwMode="auto">
          <a:xfrm>
            <a:off x="152400" y="719138"/>
            <a:ext cx="8774113"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3200" b="1" dirty="0" err="1">
                <a:latin typeface="Times New Roman" panose="02020603050405020304" pitchFamily="18" charset="0"/>
                <a:cs typeface="Times New Roman" panose="02020603050405020304" pitchFamily="18" charset="0"/>
              </a:rPr>
              <a:t>Thứ</a:t>
            </a:r>
            <a:r>
              <a:rPr lang="en-US" altLang="en-US" sz="3200" b="1" dirty="0">
                <a:latin typeface="Times New Roman" panose="02020603050405020304" pitchFamily="18" charset="0"/>
                <a:cs typeface="Times New Roman" panose="02020603050405020304" pitchFamily="18" charset="0"/>
              </a:rPr>
              <a:t> </a:t>
            </a:r>
            <a:r>
              <a:rPr lang="en-US" altLang="en-US" sz="3200" b="1" dirty="0" smtClean="0">
                <a:latin typeface="Times New Roman" panose="02020603050405020304" pitchFamily="18" charset="0"/>
                <a:cs typeface="Times New Roman" panose="02020603050405020304" pitchFamily="18" charset="0"/>
              </a:rPr>
              <a:t>6 </a:t>
            </a:r>
            <a:r>
              <a:rPr lang="en-US" altLang="en-US" sz="3200" b="1" dirty="0" err="1">
                <a:latin typeface="Times New Roman" panose="02020603050405020304" pitchFamily="18" charset="0"/>
                <a:cs typeface="Times New Roman" panose="02020603050405020304" pitchFamily="18" charset="0"/>
              </a:rPr>
              <a:t>ngày</a:t>
            </a:r>
            <a:r>
              <a:rPr lang="en-US" altLang="en-US" sz="3200" b="1" dirty="0">
                <a:latin typeface="Times New Roman" panose="02020603050405020304" pitchFamily="18" charset="0"/>
                <a:cs typeface="Times New Roman" panose="02020603050405020304" pitchFamily="18" charset="0"/>
              </a:rPr>
              <a:t> </a:t>
            </a:r>
            <a:r>
              <a:rPr lang="en-US" altLang="en-US" sz="3200" b="1" dirty="0" smtClean="0">
                <a:latin typeface="Times New Roman" panose="02020603050405020304" pitchFamily="18" charset="0"/>
                <a:cs typeface="Times New Roman" panose="02020603050405020304" pitchFamily="18" charset="0"/>
              </a:rPr>
              <a:t>11 </a:t>
            </a:r>
            <a:r>
              <a:rPr lang="en-US" altLang="en-US" sz="3200" b="1" dirty="0" err="1">
                <a:latin typeface="Times New Roman" panose="02020603050405020304" pitchFamily="18" charset="0"/>
                <a:cs typeface="Times New Roman" panose="02020603050405020304" pitchFamily="18" charset="0"/>
              </a:rPr>
              <a:t>tháng</a:t>
            </a:r>
            <a:r>
              <a:rPr lang="en-US" altLang="en-US" sz="3200" b="1" dirty="0">
                <a:latin typeface="Times New Roman" panose="02020603050405020304" pitchFamily="18" charset="0"/>
                <a:cs typeface="Times New Roman" panose="02020603050405020304" pitchFamily="18" charset="0"/>
              </a:rPr>
              <a:t> </a:t>
            </a:r>
            <a:r>
              <a:rPr lang="en-US" altLang="en-US" sz="3200" b="1" dirty="0" smtClean="0">
                <a:latin typeface="Times New Roman" panose="02020603050405020304" pitchFamily="18" charset="0"/>
                <a:cs typeface="Times New Roman" panose="02020603050405020304" pitchFamily="18" charset="0"/>
              </a:rPr>
              <a:t>2 </a:t>
            </a:r>
            <a:r>
              <a:rPr lang="en-US" altLang="en-US" sz="3200" b="1" dirty="0" err="1">
                <a:latin typeface="Times New Roman" panose="02020603050405020304" pitchFamily="18" charset="0"/>
                <a:cs typeface="Times New Roman" panose="02020603050405020304" pitchFamily="18" charset="0"/>
              </a:rPr>
              <a:t>năm</a:t>
            </a:r>
            <a:r>
              <a:rPr lang="en-US" altLang="en-US" sz="3200" b="1" dirty="0">
                <a:latin typeface="Times New Roman" panose="02020603050405020304" pitchFamily="18" charset="0"/>
                <a:cs typeface="Times New Roman" panose="02020603050405020304" pitchFamily="18" charset="0"/>
              </a:rPr>
              <a:t> </a:t>
            </a:r>
            <a:r>
              <a:rPr lang="en-US" altLang="en-US" sz="3200" b="1" dirty="0" smtClean="0">
                <a:latin typeface="Times New Roman" panose="02020603050405020304" pitchFamily="18" charset="0"/>
                <a:cs typeface="Times New Roman" panose="02020603050405020304" pitchFamily="18" charset="0"/>
              </a:rPr>
              <a:t>2022</a:t>
            </a:r>
            <a:endParaRPr lang="en-US" altLang="en-US" sz="3200" b="1" dirty="0">
              <a:latin typeface="Times New Roman" panose="02020603050405020304" pitchFamily="18" charset="0"/>
              <a:cs typeface="Times New Roman" panose="02020603050405020304" pitchFamily="18" charset="0"/>
            </a:endParaRPr>
          </a:p>
          <a:p>
            <a:pPr algn="ctr" eaLnBrk="1" hangingPunct="1">
              <a:lnSpc>
                <a:spcPct val="100000"/>
              </a:lnSpc>
              <a:spcBef>
                <a:spcPct val="0"/>
              </a:spcBef>
              <a:buFontTx/>
              <a:buNone/>
            </a:pPr>
            <a:r>
              <a:rPr lang="en-US" altLang="en-US" sz="3200" b="1" dirty="0" err="1" smtClean="0">
                <a:latin typeface="Times New Roman" panose="02020603050405020304" pitchFamily="18" charset="0"/>
                <a:cs typeface="Times New Roman" panose="02020603050405020304" pitchFamily="18" charset="0"/>
              </a:rPr>
              <a:t>Tập</a:t>
            </a:r>
            <a:r>
              <a:rPr lang="en-US" altLang="en-US" sz="3200" b="1" dirty="0" smtClean="0">
                <a:latin typeface="Times New Roman" panose="02020603050405020304" pitchFamily="18" charset="0"/>
                <a:cs typeface="Times New Roman" panose="02020603050405020304" pitchFamily="18" charset="0"/>
              </a:rPr>
              <a:t> </a:t>
            </a:r>
            <a:r>
              <a:rPr lang="en-US" altLang="en-US" sz="3200" b="1" dirty="0" err="1" smtClean="0">
                <a:latin typeface="Times New Roman" panose="02020603050405020304" pitchFamily="18" charset="0"/>
                <a:cs typeface="Times New Roman" panose="02020603050405020304" pitchFamily="18" charset="0"/>
              </a:rPr>
              <a:t>làm</a:t>
            </a:r>
            <a:r>
              <a:rPr lang="en-US" altLang="en-US" sz="3200" b="1" dirty="0" smtClean="0">
                <a:latin typeface="Times New Roman" panose="02020603050405020304" pitchFamily="18" charset="0"/>
                <a:cs typeface="Times New Roman" panose="02020603050405020304" pitchFamily="18" charset="0"/>
              </a:rPr>
              <a:t> </a:t>
            </a:r>
            <a:r>
              <a:rPr lang="en-US" altLang="en-US" sz="3200" b="1" dirty="0" err="1" smtClean="0">
                <a:latin typeface="Times New Roman" panose="02020603050405020304" pitchFamily="18" charset="0"/>
                <a:cs typeface="Times New Roman" panose="02020603050405020304" pitchFamily="18" charset="0"/>
              </a:rPr>
              <a:t>văn</a:t>
            </a:r>
            <a:endParaRPr lang="en-US" altLang="en-US" sz="3200" b="1" dirty="0">
              <a:latin typeface="Times New Roman" panose="02020603050405020304" pitchFamily="18" charset="0"/>
              <a:cs typeface="Times New Roman" panose="02020603050405020304" pitchFamily="18" charset="0"/>
            </a:endParaRPr>
          </a:p>
          <a:p>
            <a:pPr algn="ctr" eaLnBrk="1" hangingPunct="1">
              <a:lnSpc>
                <a:spcPct val="100000"/>
              </a:lnSpc>
              <a:spcBef>
                <a:spcPct val="0"/>
              </a:spcBef>
              <a:buFontTx/>
              <a:buNone/>
            </a:pPr>
            <a:r>
              <a:rPr lang="en-US" altLang="en-US" sz="3200" b="1" dirty="0" smtClean="0">
                <a:latin typeface="Times New Roman" panose="02020603050405020304" pitchFamily="18" charset="0"/>
                <a:cs typeface="Times New Roman" panose="02020603050405020304" pitchFamily="18" charset="0"/>
              </a:rPr>
              <a:t> </a:t>
            </a:r>
            <a:r>
              <a:rPr lang="en-US" altLang="en-US" sz="3200" b="1" dirty="0" err="1" smtClean="0">
                <a:latin typeface="Times New Roman" panose="02020603050405020304" pitchFamily="18" charset="0"/>
                <a:cs typeface="Times New Roman" panose="02020603050405020304" pitchFamily="18" charset="0"/>
              </a:rPr>
              <a:t>Cấu</a:t>
            </a:r>
            <a:r>
              <a:rPr lang="en-US" altLang="en-US" sz="3200" b="1" dirty="0" smtClean="0">
                <a:latin typeface="Times New Roman" panose="02020603050405020304" pitchFamily="18" charset="0"/>
                <a:cs typeface="Times New Roman" panose="02020603050405020304" pitchFamily="18" charset="0"/>
              </a:rPr>
              <a:t> </a:t>
            </a:r>
            <a:r>
              <a:rPr lang="en-US" altLang="en-US" sz="3200" b="1" dirty="0" err="1" smtClean="0">
                <a:latin typeface="Times New Roman" panose="02020603050405020304" pitchFamily="18" charset="0"/>
                <a:cs typeface="Times New Roman" panose="02020603050405020304" pitchFamily="18" charset="0"/>
              </a:rPr>
              <a:t>tạo</a:t>
            </a:r>
            <a:r>
              <a:rPr lang="en-US" altLang="en-US" sz="3200" b="1" dirty="0" smtClean="0">
                <a:latin typeface="Times New Roman" panose="02020603050405020304" pitchFamily="18" charset="0"/>
                <a:cs typeface="Times New Roman" panose="02020603050405020304" pitchFamily="18" charset="0"/>
              </a:rPr>
              <a:t> </a:t>
            </a:r>
            <a:r>
              <a:rPr lang="en-US" altLang="en-US" sz="3200" b="1" dirty="0" err="1" smtClean="0">
                <a:latin typeface="Times New Roman" panose="02020603050405020304" pitchFamily="18" charset="0"/>
                <a:cs typeface="Times New Roman" panose="02020603050405020304" pitchFamily="18" charset="0"/>
              </a:rPr>
              <a:t>bài</a:t>
            </a:r>
            <a:r>
              <a:rPr lang="en-US" altLang="en-US" sz="3200" b="1" dirty="0" smtClean="0">
                <a:latin typeface="Times New Roman" panose="02020603050405020304" pitchFamily="18" charset="0"/>
                <a:cs typeface="Times New Roman" panose="02020603050405020304" pitchFamily="18" charset="0"/>
              </a:rPr>
              <a:t> </a:t>
            </a:r>
            <a:r>
              <a:rPr lang="en-US" altLang="en-US" sz="3200" b="1" dirty="0" err="1" smtClean="0">
                <a:latin typeface="Times New Roman" panose="02020603050405020304" pitchFamily="18" charset="0"/>
                <a:cs typeface="Times New Roman" panose="02020603050405020304" pitchFamily="18" charset="0"/>
              </a:rPr>
              <a:t>văn</a:t>
            </a:r>
            <a:r>
              <a:rPr lang="en-US" altLang="en-US" sz="3200" b="1" dirty="0" smtClean="0">
                <a:latin typeface="Times New Roman" panose="02020603050405020304" pitchFamily="18" charset="0"/>
                <a:cs typeface="Times New Roman" panose="02020603050405020304" pitchFamily="18" charset="0"/>
              </a:rPr>
              <a:t> </a:t>
            </a:r>
            <a:r>
              <a:rPr lang="en-US" altLang="en-US" sz="3200" b="1" dirty="0" err="1" smtClean="0">
                <a:latin typeface="Times New Roman" panose="02020603050405020304" pitchFamily="18" charset="0"/>
                <a:cs typeface="Times New Roman" panose="02020603050405020304" pitchFamily="18" charset="0"/>
              </a:rPr>
              <a:t>miêu</a:t>
            </a:r>
            <a:r>
              <a:rPr lang="en-US" altLang="en-US" sz="3200" b="1" dirty="0" smtClean="0">
                <a:latin typeface="Times New Roman" panose="02020603050405020304" pitchFamily="18" charset="0"/>
                <a:cs typeface="Times New Roman" panose="02020603050405020304" pitchFamily="18" charset="0"/>
              </a:rPr>
              <a:t> </a:t>
            </a:r>
            <a:r>
              <a:rPr lang="en-US" altLang="en-US" sz="3200" b="1" dirty="0" err="1" smtClean="0">
                <a:latin typeface="Times New Roman" panose="02020603050405020304" pitchFamily="18" charset="0"/>
                <a:cs typeface="Times New Roman" panose="02020603050405020304" pitchFamily="18" charset="0"/>
              </a:rPr>
              <a:t>tả</a:t>
            </a:r>
            <a:r>
              <a:rPr lang="en-US" altLang="en-US" sz="3200" b="1" dirty="0" smtClean="0">
                <a:latin typeface="Times New Roman" panose="02020603050405020304" pitchFamily="18" charset="0"/>
                <a:cs typeface="Times New Roman" panose="02020603050405020304" pitchFamily="18" charset="0"/>
              </a:rPr>
              <a:t> </a:t>
            </a:r>
            <a:r>
              <a:rPr lang="en-US" altLang="en-US" sz="3200" b="1" dirty="0" err="1" smtClean="0">
                <a:latin typeface="Times New Roman" panose="02020603050405020304" pitchFamily="18" charset="0"/>
                <a:cs typeface="Times New Roman" panose="02020603050405020304" pitchFamily="18" charset="0"/>
              </a:rPr>
              <a:t>cây</a:t>
            </a:r>
            <a:r>
              <a:rPr lang="en-US" altLang="en-US" sz="3200" b="1" dirty="0" smtClean="0">
                <a:latin typeface="Times New Roman" panose="02020603050405020304" pitchFamily="18" charset="0"/>
                <a:cs typeface="Times New Roman" panose="02020603050405020304" pitchFamily="18" charset="0"/>
              </a:rPr>
              <a:t> </a:t>
            </a:r>
            <a:r>
              <a:rPr lang="en-US" altLang="en-US" sz="3200" b="1" dirty="0" err="1" smtClean="0">
                <a:latin typeface="Times New Roman" panose="02020603050405020304" pitchFamily="18" charset="0"/>
                <a:cs typeface="Times New Roman" panose="02020603050405020304" pitchFamily="18" charset="0"/>
              </a:rPr>
              <a:t>cối</a:t>
            </a:r>
            <a:endParaRPr lang="en-US" altLang="en-US" sz="3200" b="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223"/>
                                        </p:tgtEl>
                                        <p:attrNameLst>
                                          <p:attrName>style.visibility</p:attrName>
                                        </p:attrNameLst>
                                      </p:cBhvr>
                                      <p:to>
                                        <p:strVal val="visible"/>
                                      </p:to>
                                    </p:set>
                                    <p:anim calcmode="lin" valueType="num">
                                      <p:cBhvr additive="base">
                                        <p:cTn id="7" dur="500" fill="hold"/>
                                        <p:tgtEl>
                                          <p:spTgt spid="9223"/>
                                        </p:tgtEl>
                                        <p:attrNameLst>
                                          <p:attrName>ppt_x</p:attrName>
                                        </p:attrNameLst>
                                      </p:cBhvr>
                                      <p:tavLst>
                                        <p:tav tm="0">
                                          <p:val>
                                            <p:strVal val="#ppt_x"/>
                                          </p:val>
                                        </p:tav>
                                        <p:tav tm="100000">
                                          <p:val>
                                            <p:strVal val="#ppt_x"/>
                                          </p:val>
                                        </p:tav>
                                      </p:tavLst>
                                    </p:anim>
                                    <p:anim calcmode="lin" valueType="num">
                                      <p:cBhvr additive="base">
                                        <p:cTn id="8" dur="500" fill="hold"/>
                                        <p:tgtEl>
                                          <p:spTgt spid="92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3" name="Text Box 7"/>
          <p:cNvSpPr txBox="1">
            <a:spLocks noChangeArrowheads="1"/>
          </p:cNvSpPr>
          <p:nvPr/>
        </p:nvSpPr>
        <p:spPr bwMode="auto">
          <a:xfrm>
            <a:off x="457200" y="381000"/>
            <a:ext cx="4343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2800" b="1" u="sng" dirty="0">
                <a:latin typeface="Times New Roman" panose="02020603050405020304" pitchFamily="18" charset="0"/>
                <a:cs typeface="Times New Roman" panose="02020603050405020304" pitchFamily="18" charset="0"/>
              </a:rPr>
              <a:t>I. </a:t>
            </a:r>
            <a:r>
              <a:rPr lang="en-US" sz="2800" b="1" u="sng" dirty="0" err="1">
                <a:latin typeface="Times New Roman" panose="02020603050405020304" pitchFamily="18" charset="0"/>
                <a:cs typeface="Times New Roman" panose="02020603050405020304" pitchFamily="18" charset="0"/>
              </a:rPr>
              <a:t>Nhận</a:t>
            </a:r>
            <a:r>
              <a:rPr lang="en-US" sz="2800" b="1" u="sng" dirty="0">
                <a:latin typeface="Times New Roman" panose="02020603050405020304" pitchFamily="18" charset="0"/>
                <a:cs typeface="Times New Roman" panose="02020603050405020304" pitchFamily="18" charset="0"/>
              </a:rPr>
              <a:t> </a:t>
            </a:r>
            <a:r>
              <a:rPr lang="en-US" sz="2800" b="1" u="sng" dirty="0" err="1" smtClean="0">
                <a:latin typeface="Times New Roman" panose="02020603050405020304" pitchFamily="18" charset="0"/>
                <a:cs typeface="Times New Roman" panose="02020603050405020304" pitchFamily="18" charset="0"/>
              </a:rPr>
              <a:t>xét</a:t>
            </a:r>
            <a:endParaRPr lang="en-US" sz="2800" b="1" u="sng" dirty="0">
              <a:latin typeface="Times New Roman" panose="02020603050405020304" pitchFamily="18" charset="0"/>
              <a:cs typeface="Times New Roman" panose="02020603050405020304" pitchFamily="18" charset="0"/>
            </a:endParaRPr>
          </a:p>
        </p:txBody>
      </p:sp>
      <p:sp>
        <p:nvSpPr>
          <p:cNvPr id="9224" name="Text Box 8"/>
          <p:cNvSpPr txBox="1">
            <a:spLocks noChangeArrowheads="1"/>
          </p:cNvSpPr>
          <p:nvPr/>
        </p:nvSpPr>
        <p:spPr bwMode="auto">
          <a:xfrm>
            <a:off x="381000" y="1347714"/>
            <a:ext cx="83820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2800" i="1" dirty="0">
                <a:solidFill>
                  <a:srgbClr val="0000FF"/>
                </a:solidFill>
                <a:latin typeface=".VnArial" panose="020B7200000000000000" pitchFamily="34" charset="0"/>
                <a:cs typeface="Arial" panose="020B0604020202020204" pitchFamily="34" charset="0"/>
              </a:rPr>
              <a:t> </a:t>
            </a:r>
            <a:r>
              <a:rPr lang="vi-VN" sz="2800" b="1" u="sng" dirty="0">
                <a:latin typeface="Times New Roman" panose="02020603050405020304" pitchFamily="18" charset="0"/>
                <a:cs typeface="Times New Roman" panose="02020603050405020304" pitchFamily="18" charset="0"/>
              </a:rPr>
              <a:t>Bài 1</a:t>
            </a:r>
            <a:r>
              <a:rPr lang="vi-VN" sz="2800" b="1" dirty="0">
                <a:latin typeface="Times New Roman" panose="02020603050405020304" pitchFamily="18" charset="0"/>
                <a:cs typeface="Times New Roman" panose="02020603050405020304" pitchFamily="18" charset="0"/>
              </a:rPr>
              <a:t>:  </a:t>
            </a:r>
            <a:r>
              <a:rPr lang="vi-VN" sz="2800" b="1" dirty="0" smtClean="0">
                <a:latin typeface="Times New Roman" panose="02020603050405020304" pitchFamily="18" charset="0"/>
                <a:cs typeface="Times New Roman" panose="02020603050405020304" pitchFamily="18" charset="0"/>
              </a:rPr>
              <a:t>Đ</a:t>
            </a:r>
            <a:r>
              <a:rPr lang="en-US" sz="2800" b="1" dirty="0" err="1" smtClean="0">
                <a:latin typeface="Times New Roman" panose="02020603050405020304" pitchFamily="18" charset="0"/>
                <a:cs typeface="Times New Roman" panose="02020603050405020304" pitchFamily="18" charset="0"/>
              </a:rPr>
              <a:t>ọc</a:t>
            </a:r>
            <a:r>
              <a:rPr lang="vi-VN" sz="2800" b="1" dirty="0" smtClean="0">
                <a:latin typeface="Times New Roman" panose="02020603050405020304" pitchFamily="18" charset="0"/>
                <a:cs typeface="Times New Roman" panose="02020603050405020304" pitchFamily="18" charset="0"/>
              </a:rPr>
              <a:t> </a:t>
            </a:r>
            <a:r>
              <a:rPr lang="vi-VN" sz="2800" b="1" dirty="0">
                <a:latin typeface="Times New Roman" panose="02020603050405020304" pitchFamily="18" charset="0"/>
                <a:cs typeface="Times New Roman" panose="02020603050405020304" pitchFamily="18" charset="0"/>
              </a:rPr>
              <a:t>bài sau đây. Xác định các đoạn văn và nội dung của từng đoạn</a:t>
            </a:r>
            <a:r>
              <a:rPr lang="vi-VN" sz="2800" b="1" dirty="0" smtClean="0">
                <a:latin typeface="Times New Roman" panose="02020603050405020304" pitchFamily="18" charset="0"/>
                <a:cs typeface="Times New Roman" panose="02020603050405020304" pitchFamily="18" charset="0"/>
              </a:rPr>
              <a:t>.</a:t>
            </a:r>
            <a:endParaRPr lang="vi-VN" sz="2800" b="1" u="sng" dirty="0">
              <a:latin typeface="Times New Roman" panose="02020603050405020304" pitchFamily="18" charset="0"/>
              <a:cs typeface="Times New Roman" panose="02020603050405020304" pitchFamily="18" charset="0"/>
            </a:endParaRPr>
          </a:p>
        </p:txBody>
      </p:sp>
      <p:sp>
        <p:nvSpPr>
          <p:cNvPr id="4103" name="Text Box 12"/>
          <p:cNvSpPr txBox="1">
            <a:spLocks noChangeArrowheads="1"/>
          </p:cNvSpPr>
          <p:nvPr/>
        </p:nvSpPr>
        <p:spPr bwMode="auto">
          <a:xfrm>
            <a:off x="3429000" y="4167114"/>
            <a:ext cx="4953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vi-VN">
              <a:latin typeface="Arial Black" panose="020B0A04020102020204" pitchFamily="34" charset="0"/>
              <a:cs typeface="Arial" panose="020B0604020202020204" pitchFamily="34" charset="0"/>
            </a:endParaRPr>
          </a:p>
        </p:txBody>
      </p:sp>
      <p:sp>
        <p:nvSpPr>
          <p:cNvPr id="4104" name="Text Box 14"/>
          <p:cNvSpPr txBox="1">
            <a:spLocks noChangeArrowheads="1"/>
          </p:cNvSpPr>
          <p:nvPr/>
        </p:nvSpPr>
        <p:spPr bwMode="auto">
          <a:xfrm>
            <a:off x="5029200" y="2871714"/>
            <a:ext cx="3657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vi-VN">
              <a:latin typeface="Arial Black" panose="020B0A04020102020204" pitchFamily="34" charset="0"/>
              <a:cs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223"/>
                                        </p:tgtEl>
                                        <p:attrNameLst>
                                          <p:attrName>style.visibility</p:attrName>
                                        </p:attrNameLst>
                                      </p:cBhvr>
                                      <p:to>
                                        <p:strVal val="visible"/>
                                      </p:to>
                                    </p:set>
                                    <p:animEffect transition="in" filter="box(in)">
                                      <p:cBhvr>
                                        <p:cTn id="7" dur="500"/>
                                        <p:tgtEl>
                                          <p:spTgt spid="922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9224"/>
                                        </p:tgtEl>
                                        <p:attrNameLst>
                                          <p:attrName>style.visibility</p:attrName>
                                        </p:attrNameLst>
                                      </p:cBhvr>
                                      <p:to>
                                        <p:strVal val="visible"/>
                                      </p:to>
                                    </p:set>
                                    <p:animEffect transition="in" filter="box(in)">
                                      <p:cBhvr>
                                        <p:cTn id="12" dur="500"/>
                                        <p:tgtEl>
                                          <p:spTgt spid="9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3" grpId="0"/>
      <p:bldP spid="922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6"/>
          <p:cNvSpPr txBox="1">
            <a:spLocks noChangeArrowheads="1"/>
          </p:cNvSpPr>
          <p:nvPr/>
        </p:nvSpPr>
        <p:spPr bwMode="auto">
          <a:xfrm>
            <a:off x="0" y="519112"/>
            <a:ext cx="9126071" cy="6124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2800" dirty="0">
                <a:solidFill>
                  <a:srgbClr val="0000FF"/>
                </a:solidFill>
              </a:rPr>
              <a:t>      </a:t>
            </a:r>
            <a:r>
              <a:rPr lang="en-US" sz="2800" b="1" dirty="0" err="1">
                <a:solidFill>
                  <a:srgbClr val="0000FF"/>
                </a:solidFill>
                <a:latin typeface="Times New Roman" panose="02020603050405020304" pitchFamily="18" charset="0"/>
              </a:rPr>
              <a:t>Bãi</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ngô</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quê</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em</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ngày</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càng</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xanh</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tốt</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Mới</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dạo</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nào</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những</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cây</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ngô</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còn</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lấm</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tấm</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như</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mạ</a:t>
            </a:r>
            <a:r>
              <a:rPr lang="en-US" sz="2800" b="1" dirty="0">
                <a:solidFill>
                  <a:srgbClr val="0000FF"/>
                </a:solidFill>
                <a:latin typeface="Times New Roman" panose="02020603050405020304" pitchFamily="18" charset="0"/>
              </a:rPr>
              <a:t> non. </a:t>
            </a:r>
            <a:r>
              <a:rPr lang="en-US" sz="2800" b="1" dirty="0" err="1">
                <a:solidFill>
                  <a:srgbClr val="0000FF"/>
                </a:solidFill>
                <a:latin typeface="Times New Roman" panose="02020603050405020304" pitchFamily="18" charset="0"/>
              </a:rPr>
              <a:t>Thế</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mà</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chỉ</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ít</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lâu</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sau</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ngô</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đã</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thành</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cây</a:t>
            </a:r>
            <a:r>
              <a:rPr lang="en-US" sz="2800" b="1" dirty="0">
                <a:solidFill>
                  <a:srgbClr val="0000FF"/>
                </a:solidFill>
                <a:latin typeface="Times New Roman" panose="02020603050405020304" pitchFamily="18" charset="0"/>
              </a:rPr>
              <a:t> rung </a:t>
            </a:r>
            <a:r>
              <a:rPr lang="en-US" sz="2800" b="1" dirty="0" err="1">
                <a:solidFill>
                  <a:srgbClr val="0000FF"/>
                </a:solidFill>
                <a:latin typeface="Times New Roman" panose="02020603050405020304" pitchFamily="18" charset="0"/>
              </a:rPr>
              <a:t>rung</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trước</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gió</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và</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ánh</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nắng</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Những</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lá</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ngô</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rộng</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dài</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trổ</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ra</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mạnh</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mẽ</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nõn</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nà</a:t>
            </a:r>
            <a:r>
              <a:rPr lang="en-US" sz="2800" b="1" dirty="0">
                <a:solidFill>
                  <a:srgbClr val="0000FF"/>
                </a:solidFill>
                <a:latin typeface="Times New Roman" panose="02020603050405020304" pitchFamily="18" charset="0"/>
              </a:rPr>
              <a:t>.</a:t>
            </a:r>
            <a:endParaRPr lang="en-US" sz="2800" b="1" dirty="0">
              <a:solidFill>
                <a:srgbClr val="0000FF"/>
              </a:solidFill>
              <a:latin typeface="Times New Roman" panose="02020603050405020304" pitchFamily="18" charset="0"/>
            </a:endParaRPr>
          </a:p>
          <a:p>
            <a:pPr eaLnBrk="1" hangingPunct="1">
              <a:spcBef>
                <a:spcPct val="50000"/>
              </a:spcBef>
            </a:pP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Trên</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ngọn</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một</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thứ</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búp</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như</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kết</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bằng</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nhung</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và</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phấn</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vươn</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lên</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Những</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đàn</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bướm</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trắng,bướm</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vàng</a:t>
            </a:r>
            <a:r>
              <a:rPr lang="en-US" sz="2800" b="1" dirty="0">
                <a:solidFill>
                  <a:srgbClr val="0000FF"/>
                </a:solidFill>
                <a:latin typeface="Times New Roman" panose="02020603050405020304" pitchFamily="18" charset="0"/>
              </a:rPr>
              <a:t> bay </a:t>
            </a:r>
            <a:r>
              <a:rPr lang="en-US" sz="2800" b="1" dirty="0" err="1">
                <a:solidFill>
                  <a:srgbClr val="0000FF"/>
                </a:solidFill>
                <a:latin typeface="Times New Roman" panose="02020603050405020304" pitchFamily="18" charset="0"/>
              </a:rPr>
              <a:t>đến</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thoáng</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đỗ</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rồi</a:t>
            </a:r>
            <a:r>
              <a:rPr lang="en-US" sz="2800" b="1" dirty="0">
                <a:solidFill>
                  <a:srgbClr val="0000FF"/>
                </a:solidFill>
                <a:latin typeface="Times New Roman" panose="02020603050405020304" pitchFamily="18" charset="0"/>
              </a:rPr>
              <a:t> bay </a:t>
            </a:r>
            <a:r>
              <a:rPr lang="en-US" sz="2800" b="1" dirty="0" err="1">
                <a:solidFill>
                  <a:srgbClr val="0000FF"/>
                </a:solidFill>
                <a:latin typeface="Times New Roman" panose="02020603050405020304" pitchFamily="18" charset="0"/>
              </a:rPr>
              <a:t>đi</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Núp</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trong</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cuống</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lá</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những</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búp</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ngô</a:t>
            </a:r>
            <a:r>
              <a:rPr lang="en-US" sz="2800" b="1" dirty="0">
                <a:solidFill>
                  <a:srgbClr val="0000FF"/>
                </a:solidFill>
                <a:latin typeface="Times New Roman" panose="02020603050405020304" pitchFamily="18" charset="0"/>
              </a:rPr>
              <a:t> non </a:t>
            </a:r>
            <a:r>
              <a:rPr lang="en-US" sz="2800" b="1" dirty="0" err="1">
                <a:solidFill>
                  <a:srgbClr val="0000FF"/>
                </a:solidFill>
                <a:latin typeface="Times New Roman" panose="02020603050405020304" pitchFamily="18" charset="0"/>
              </a:rPr>
              <a:t>nhú</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lên</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và</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lớn</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dần</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Mình</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có</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nhiều</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khía</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vàng</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vàng</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và</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những</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sợi</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tơ</a:t>
            </a:r>
            <a:r>
              <a:rPr lang="en-US" sz="2800" b="1" dirty="0">
                <a:solidFill>
                  <a:srgbClr val="0000FF"/>
                </a:solidFill>
                <a:latin typeface="Times New Roman" panose="02020603050405020304" pitchFamily="18" charset="0"/>
              </a:rPr>
              <a:t> hung </a:t>
            </a:r>
            <a:r>
              <a:rPr lang="en-US" sz="2800" b="1" dirty="0" err="1">
                <a:solidFill>
                  <a:srgbClr val="0000FF"/>
                </a:solidFill>
                <a:latin typeface="Times New Roman" panose="02020603050405020304" pitchFamily="18" charset="0"/>
              </a:rPr>
              <a:t>hung</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bọc</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trong</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làn</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áo</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mỏng</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óng</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ánh</a:t>
            </a:r>
            <a:r>
              <a:rPr lang="en-US" sz="2800" b="1" dirty="0">
                <a:solidFill>
                  <a:srgbClr val="0000FF"/>
                </a:solidFill>
                <a:latin typeface="Times New Roman" panose="02020603050405020304" pitchFamily="18" charset="0"/>
              </a:rPr>
              <a:t>.</a:t>
            </a:r>
            <a:endParaRPr lang="en-US" sz="2800" b="1" dirty="0">
              <a:solidFill>
                <a:srgbClr val="0000FF"/>
              </a:solidFill>
              <a:latin typeface="Times New Roman" panose="02020603050405020304" pitchFamily="18" charset="0"/>
            </a:endParaRPr>
          </a:p>
          <a:p>
            <a:pPr eaLnBrk="1" hangingPunct="1">
              <a:spcBef>
                <a:spcPct val="50000"/>
              </a:spcBef>
            </a:pP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Trời</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nắng</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chang</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chang</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tiếng</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tu</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hú</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gần</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xa</a:t>
            </a:r>
            <a:r>
              <a:rPr lang="en-US" sz="2800" b="1" dirty="0">
                <a:solidFill>
                  <a:srgbClr val="0000FF"/>
                </a:solidFill>
                <a:latin typeface="Times New Roman" panose="02020603050405020304" pitchFamily="18" charset="0"/>
              </a:rPr>
              <a:t> ran </a:t>
            </a:r>
            <a:r>
              <a:rPr lang="en-US" sz="2800" b="1" dirty="0" err="1">
                <a:solidFill>
                  <a:srgbClr val="0000FF"/>
                </a:solidFill>
                <a:latin typeface="Times New Roman" panose="02020603050405020304" pitchFamily="18" charset="0"/>
              </a:rPr>
              <a:t>ran</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Hoa</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ngô</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xơ</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xác</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như</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cỏ</a:t>
            </a:r>
            <a:r>
              <a:rPr lang="en-US" sz="2800" b="1" dirty="0">
                <a:solidFill>
                  <a:srgbClr val="0000FF"/>
                </a:solidFill>
                <a:latin typeface="Times New Roman" panose="02020603050405020304" pitchFamily="18" charset="0"/>
              </a:rPr>
              <a:t> may. </a:t>
            </a:r>
            <a:r>
              <a:rPr lang="en-US" sz="2800" b="1" dirty="0" err="1">
                <a:solidFill>
                  <a:srgbClr val="0000FF"/>
                </a:solidFill>
                <a:latin typeface="Times New Roman" panose="02020603050405020304" pitchFamily="18" charset="0"/>
              </a:rPr>
              <a:t>Lá</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ngô</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quắt</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lại</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rủ</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xuống</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Những</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bắp</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ngô</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đã</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mập</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và</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chắc</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chỉ</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còn</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chờ</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tay</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người</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đến</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bẻ</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mang</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về</a:t>
            </a:r>
            <a:r>
              <a:rPr lang="en-US" sz="2800" b="1" dirty="0">
                <a:solidFill>
                  <a:srgbClr val="0000FF"/>
                </a:solidFill>
                <a:latin typeface="Times New Roman" panose="02020603050405020304" pitchFamily="18" charset="0"/>
              </a:rPr>
              <a:t>. </a:t>
            </a:r>
            <a:r>
              <a:rPr lang="en-US" sz="2800" b="1" dirty="0" smtClean="0">
                <a:solidFill>
                  <a:srgbClr val="0000FF"/>
                </a:solidFill>
                <a:latin typeface="Times New Roman" panose="02020603050405020304" pitchFamily="18" charset="0"/>
              </a:rPr>
              <a:t>					</a:t>
            </a:r>
            <a:r>
              <a:rPr lang="en-US" sz="2800" b="1" i="1" dirty="0" err="1" smtClean="0">
                <a:solidFill>
                  <a:srgbClr val="0000FF"/>
                </a:solidFill>
                <a:latin typeface="Times New Roman" panose="02020603050405020304" pitchFamily="18" charset="0"/>
              </a:rPr>
              <a:t>Nguyên</a:t>
            </a:r>
            <a:r>
              <a:rPr lang="en-US" sz="2800" b="1" i="1" dirty="0" smtClean="0">
                <a:solidFill>
                  <a:srgbClr val="0000FF"/>
                </a:solidFill>
                <a:latin typeface="Times New Roman" panose="02020603050405020304" pitchFamily="18" charset="0"/>
              </a:rPr>
              <a:t> </a:t>
            </a:r>
            <a:r>
              <a:rPr lang="en-US" sz="2800" b="1" i="1" dirty="0" err="1" smtClean="0">
                <a:solidFill>
                  <a:srgbClr val="0000FF"/>
                </a:solidFill>
                <a:latin typeface="Times New Roman" panose="02020603050405020304" pitchFamily="18" charset="0"/>
              </a:rPr>
              <a:t>Hồng</a:t>
            </a:r>
            <a:endParaRPr lang="en-US" sz="2800" b="1" i="1" dirty="0">
              <a:solidFill>
                <a:srgbClr val="0000FF"/>
              </a:solidFill>
              <a:latin typeface="Times New Roman" panose="02020603050405020304" pitchFamily="18" charset="0"/>
            </a:endParaRPr>
          </a:p>
        </p:txBody>
      </p:sp>
      <p:sp>
        <p:nvSpPr>
          <p:cNvPr id="5124" name="Text Box 9"/>
          <p:cNvSpPr txBox="1">
            <a:spLocks noChangeArrowheads="1"/>
          </p:cNvSpPr>
          <p:nvPr/>
        </p:nvSpPr>
        <p:spPr bwMode="auto">
          <a:xfrm>
            <a:off x="3200400" y="0"/>
            <a:ext cx="22098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sz="2800" b="1" dirty="0" err="1">
                <a:solidFill>
                  <a:srgbClr val="FF3300"/>
                </a:solidFill>
              </a:rPr>
              <a:t>Bãi</a:t>
            </a:r>
            <a:r>
              <a:rPr lang="en-US" sz="2800" b="1" dirty="0">
                <a:solidFill>
                  <a:srgbClr val="FF3300"/>
                </a:solidFill>
              </a:rPr>
              <a:t> </a:t>
            </a:r>
            <a:r>
              <a:rPr lang="en-US" sz="2800" b="1" dirty="0" err="1">
                <a:solidFill>
                  <a:srgbClr val="FF3300"/>
                </a:solidFill>
              </a:rPr>
              <a:t>ngô</a:t>
            </a:r>
            <a:endParaRPr lang="en-US" sz="2800" b="1" dirty="0">
              <a:solidFill>
                <a:srgbClr val="FF33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3"/>
          <p:cNvSpPr txBox="1">
            <a:spLocks noChangeArrowheads="1"/>
          </p:cNvSpPr>
          <p:nvPr/>
        </p:nvSpPr>
        <p:spPr bwMode="auto">
          <a:xfrm>
            <a:off x="4572000" y="1676400"/>
            <a:ext cx="3124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vi-VN">
              <a:latin typeface="Arial Black" panose="020B0A04020102020204" pitchFamily="34" charset="0"/>
              <a:cs typeface="Arial" panose="020B0604020202020204" pitchFamily="34" charset="0"/>
            </a:endParaRPr>
          </a:p>
        </p:txBody>
      </p:sp>
      <p:pic>
        <p:nvPicPr>
          <p:cNvPr id="11270" name="Picture 6" descr="doan 1 bai ngo non"/>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267200" y="0"/>
            <a:ext cx="4648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7" name="Rectangle 13"/>
          <p:cNvSpPr>
            <a:spLocks noChangeArrowheads="1"/>
          </p:cNvSpPr>
          <p:nvPr/>
        </p:nvSpPr>
        <p:spPr bwMode="auto">
          <a:xfrm>
            <a:off x="152400" y="152400"/>
            <a:ext cx="3886200"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b="1">
                <a:solidFill>
                  <a:srgbClr val="FF3300"/>
                </a:solidFill>
                <a:latin typeface="Times New Roman" panose="02020603050405020304" pitchFamily="18" charset="0"/>
              </a:rPr>
              <a:t> </a:t>
            </a:r>
            <a:r>
              <a:rPr lang="en-US" b="1" u="sng">
                <a:solidFill>
                  <a:srgbClr val="FF3300"/>
                </a:solidFill>
                <a:latin typeface="Times New Roman" panose="02020603050405020304" pitchFamily="18" charset="0"/>
              </a:rPr>
              <a:t>Đoạn 1:</a:t>
            </a:r>
            <a:r>
              <a:rPr lang="en-US" b="1">
                <a:solidFill>
                  <a:srgbClr val="0000FF"/>
                </a:solidFill>
                <a:latin typeface="Times New Roman" panose="02020603050405020304" pitchFamily="18" charset="0"/>
              </a:rPr>
              <a:t>  Bãi ngô quê em ngày càng xanh tốt. Mới dạo nào những cây ngô còn lấm tấm như mạ non. Thế mà chỉ ít lâu sau,ngô đã thành cây rung rung trước gió và ánh nắng. Những lá ngô rộng dài, trổ ra mạnh mẽ, nõn nà.</a:t>
            </a:r>
            <a:endParaRPr lang="en-US" b="1">
              <a:solidFill>
                <a:srgbClr val="0000FF"/>
              </a:solidFill>
              <a:latin typeface="Times New Roman" panose="02020603050405020304" pitchFamily="18" charset="0"/>
            </a:endParaRPr>
          </a:p>
        </p:txBody>
      </p:sp>
      <p:sp>
        <p:nvSpPr>
          <p:cNvPr id="11278" name="Text Box 14"/>
          <p:cNvSpPr txBox="1">
            <a:spLocks noChangeArrowheads="1"/>
          </p:cNvSpPr>
          <p:nvPr/>
        </p:nvSpPr>
        <p:spPr bwMode="auto">
          <a:xfrm>
            <a:off x="152400" y="2133600"/>
            <a:ext cx="3962400" cy="228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b="1">
                <a:solidFill>
                  <a:srgbClr val="FF3300"/>
                </a:solidFill>
                <a:latin typeface="Times New Roman" panose="02020603050405020304" pitchFamily="18" charset="0"/>
              </a:rPr>
              <a:t> </a:t>
            </a:r>
            <a:r>
              <a:rPr lang="en-US" b="1" u="sng">
                <a:solidFill>
                  <a:srgbClr val="FF3300"/>
                </a:solidFill>
                <a:latin typeface="Times New Roman" panose="02020603050405020304" pitchFamily="18" charset="0"/>
              </a:rPr>
              <a:t>Đoạn 2:</a:t>
            </a:r>
            <a:r>
              <a:rPr lang="en-US" b="1">
                <a:solidFill>
                  <a:srgbClr val="0000FF"/>
                </a:solidFill>
                <a:latin typeface="Times New Roman" panose="02020603050405020304" pitchFamily="18" charset="0"/>
              </a:rPr>
              <a:t> Trên ngọn, một thứ búp như kết bằng nhung và phấn vươn lên. Những đàn bướm trắng,bướm vàng bay đến, thoáng đỗ rồi bay đi. Núp trong cuống lá, những búp ngô non nhú lên và lớn dần. Mình có nhiều khía vàng vàng và những sợi tơ hung hung bọc trong làn áo mỏng óng ánh.</a:t>
            </a:r>
            <a:endParaRPr lang="en-US">
              <a:solidFill>
                <a:srgbClr val="0000FF"/>
              </a:solidFill>
              <a:latin typeface="Times New Roman" panose="02020603050405020304" pitchFamily="18" charset="0"/>
            </a:endParaRPr>
          </a:p>
        </p:txBody>
      </p:sp>
      <p:sp>
        <p:nvSpPr>
          <p:cNvPr id="11279" name="Text Box 15"/>
          <p:cNvSpPr txBox="1">
            <a:spLocks noChangeArrowheads="1"/>
          </p:cNvSpPr>
          <p:nvPr/>
        </p:nvSpPr>
        <p:spPr bwMode="auto">
          <a:xfrm>
            <a:off x="152400" y="4724400"/>
            <a:ext cx="4114800"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b="1" u="sng">
                <a:solidFill>
                  <a:srgbClr val="FF3300"/>
                </a:solidFill>
                <a:latin typeface="Times New Roman" panose="02020603050405020304" pitchFamily="18" charset="0"/>
              </a:rPr>
              <a:t>Đoạn 3:</a:t>
            </a:r>
            <a:r>
              <a:rPr lang="en-US" b="1">
                <a:solidFill>
                  <a:srgbClr val="0000FF"/>
                </a:solidFill>
                <a:latin typeface="Times New Roman" panose="02020603050405020304" pitchFamily="18" charset="0"/>
              </a:rPr>
              <a:t> Trời nắng chang chang, tiếng tu hú gần xa ran ran. Hoa ngô xơ xác như cỏ may. Lá ngô quắt lại rủ xuống. Những bắp ngô đã mập và chắc, chỉ còn chờ tay người đến bẻ mang về.  </a:t>
            </a:r>
            <a:endParaRPr lang="en-US">
              <a:solidFill>
                <a:srgbClr val="0000FF"/>
              </a:solidFill>
              <a:latin typeface="Times New Roman" panose="02020603050405020304" pitchFamily="18" charset="0"/>
            </a:endParaRPr>
          </a:p>
        </p:txBody>
      </p:sp>
      <p:pic>
        <p:nvPicPr>
          <p:cNvPr id="11280" name="Picture 16" descr="n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1981200"/>
            <a:ext cx="4648200" cy="244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1" name="Picture 17" descr="corn_n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4495800"/>
            <a:ext cx="47244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2" name="Picture 18" descr="Cay N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7200" y="1981200"/>
            <a:ext cx="4724400" cy="24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3" name="Picture 19" descr="Ngo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67200" y="0"/>
            <a:ext cx="4648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291" name="Group 27"/>
          <p:cNvGrpSpPr/>
          <p:nvPr/>
        </p:nvGrpSpPr>
        <p:grpSpPr bwMode="auto">
          <a:xfrm>
            <a:off x="0" y="0"/>
            <a:ext cx="9144000" cy="6705600"/>
            <a:chOff x="0" y="0"/>
            <a:chExt cx="5760" cy="4224"/>
          </a:xfrm>
        </p:grpSpPr>
        <p:sp>
          <p:nvSpPr>
            <p:cNvPr id="6156" name="Line 23"/>
            <p:cNvSpPr>
              <a:spLocks noChangeShapeType="1"/>
            </p:cNvSpPr>
            <p:nvPr/>
          </p:nvSpPr>
          <p:spPr bwMode="auto">
            <a:xfrm>
              <a:off x="2634" y="0"/>
              <a:ext cx="0" cy="4224"/>
            </a:xfrm>
            <a:prstGeom prst="line">
              <a:avLst/>
            </a:prstGeom>
            <a:noFill/>
            <a:ln w="2857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57" name="Line 24"/>
            <p:cNvSpPr>
              <a:spLocks noChangeShapeType="1"/>
            </p:cNvSpPr>
            <p:nvPr/>
          </p:nvSpPr>
          <p:spPr bwMode="auto">
            <a:xfrm flipV="1">
              <a:off x="0" y="1200"/>
              <a:ext cx="5760" cy="0"/>
            </a:xfrm>
            <a:prstGeom prst="line">
              <a:avLst/>
            </a:prstGeom>
            <a:noFill/>
            <a:ln w="2857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58" name="Line 25"/>
            <p:cNvSpPr>
              <a:spLocks noChangeShapeType="1"/>
            </p:cNvSpPr>
            <p:nvPr/>
          </p:nvSpPr>
          <p:spPr bwMode="auto">
            <a:xfrm flipV="1">
              <a:off x="0" y="2880"/>
              <a:ext cx="5760" cy="0"/>
            </a:xfrm>
            <a:prstGeom prst="line">
              <a:avLst/>
            </a:prstGeom>
            <a:noFill/>
            <a:ln w="2857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1277"/>
                                        </p:tgtEl>
                                        <p:attrNameLst>
                                          <p:attrName>style.visibility</p:attrName>
                                        </p:attrNameLst>
                                      </p:cBhvr>
                                      <p:to>
                                        <p:strVal val="visible"/>
                                      </p:to>
                                    </p:set>
                                    <p:animEffect transition="in" filter="box(in)">
                                      <p:cBhvr>
                                        <p:cTn id="7" dur="500"/>
                                        <p:tgtEl>
                                          <p:spTgt spid="11277"/>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11270"/>
                                        </p:tgtEl>
                                        <p:attrNameLst>
                                          <p:attrName>style.visibility</p:attrName>
                                        </p:attrNameLst>
                                      </p:cBhvr>
                                      <p:to>
                                        <p:strVal val="visible"/>
                                      </p:to>
                                    </p:set>
                                    <p:animEffect transition="in" filter="blinds(horizontal)">
                                      <p:cBhvr>
                                        <p:cTn id="11" dur="500"/>
                                        <p:tgtEl>
                                          <p:spTgt spid="11270"/>
                                        </p:tgtEl>
                                      </p:cBhvr>
                                    </p:animEffect>
                                  </p:childTnLst>
                                </p:cTn>
                              </p:par>
                            </p:childTnLst>
                          </p:cTn>
                        </p:par>
                        <p:par>
                          <p:cTn id="12" fill="hold">
                            <p:stCondLst>
                              <p:cond delay="1000"/>
                            </p:stCondLst>
                            <p:childTnLst>
                              <p:par>
                                <p:cTn id="13" presetID="4" presetClass="entr" presetSubtype="16" fill="hold" nodeType="afterEffect">
                                  <p:stCondLst>
                                    <p:cond delay="0"/>
                                  </p:stCondLst>
                                  <p:childTnLst>
                                    <p:set>
                                      <p:cBhvr>
                                        <p:cTn id="14" dur="1" fill="hold">
                                          <p:stCondLst>
                                            <p:cond delay="0"/>
                                          </p:stCondLst>
                                        </p:cTn>
                                        <p:tgtEl>
                                          <p:spTgt spid="11291"/>
                                        </p:tgtEl>
                                        <p:attrNameLst>
                                          <p:attrName>style.visibility</p:attrName>
                                        </p:attrNameLst>
                                      </p:cBhvr>
                                      <p:to>
                                        <p:strVal val="visible"/>
                                      </p:to>
                                    </p:set>
                                    <p:animEffect transition="in" filter="box(in)">
                                      <p:cBhvr>
                                        <p:cTn id="15" dur="500"/>
                                        <p:tgtEl>
                                          <p:spTgt spid="11291"/>
                                        </p:tgtEl>
                                      </p:cBhvr>
                                    </p:animEffect>
                                  </p:childTnLst>
                                </p:cTn>
                              </p:par>
                            </p:childTnLst>
                          </p:cTn>
                        </p:par>
                        <p:par>
                          <p:cTn id="16" fill="hold">
                            <p:stCondLst>
                              <p:cond delay="1500"/>
                            </p:stCondLst>
                            <p:childTnLst>
                              <p:par>
                                <p:cTn id="17" presetID="8" presetClass="exit" presetSubtype="16" fill="hold" nodeType="afterEffect">
                                  <p:stCondLst>
                                    <p:cond delay="0"/>
                                  </p:stCondLst>
                                  <p:childTnLst>
                                    <p:animEffect transition="out" filter="diamond(in)">
                                      <p:cBhvr>
                                        <p:cTn id="18" dur="2000"/>
                                        <p:tgtEl>
                                          <p:spTgt spid="11270"/>
                                        </p:tgtEl>
                                      </p:cBhvr>
                                    </p:animEffect>
                                    <p:set>
                                      <p:cBhvr>
                                        <p:cTn id="19" dur="1" fill="hold">
                                          <p:stCondLst>
                                            <p:cond delay="1999"/>
                                          </p:stCondLst>
                                        </p:cTn>
                                        <p:tgtEl>
                                          <p:spTgt spid="11270"/>
                                        </p:tgtEl>
                                        <p:attrNameLst>
                                          <p:attrName>style.visibility</p:attrName>
                                        </p:attrNameLst>
                                      </p:cBhvr>
                                      <p:to>
                                        <p:strVal val="hidden"/>
                                      </p:to>
                                    </p:set>
                                  </p:childTnLst>
                                </p:cTn>
                              </p:par>
                            </p:childTnLst>
                          </p:cTn>
                        </p:par>
                        <p:par>
                          <p:cTn id="20" fill="hold">
                            <p:stCondLst>
                              <p:cond delay="3500"/>
                            </p:stCondLst>
                            <p:childTnLst>
                              <p:par>
                                <p:cTn id="21" presetID="21" presetClass="entr" presetSubtype="4" fill="hold" nodeType="afterEffect">
                                  <p:stCondLst>
                                    <p:cond delay="0"/>
                                  </p:stCondLst>
                                  <p:childTnLst>
                                    <p:set>
                                      <p:cBhvr>
                                        <p:cTn id="22" dur="1" fill="hold">
                                          <p:stCondLst>
                                            <p:cond delay="0"/>
                                          </p:stCondLst>
                                        </p:cTn>
                                        <p:tgtEl>
                                          <p:spTgt spid="11283"/>
                                        </p:tgtEl>
                                        <p:attrNameLst>
                                          <p:attrName>style.visibility</p:attrName>
                                        </p:attrNameLst>
                                      </p:cBhvr>
                                      <p:to>
                                        <p:strVal val="visible"/>
                                      </p:to>
                                    </p:set>
                                    <p:animEffect transition="in" filter="wheel(4)">
                                      <p:cBhvr>
                                        <p:cTn id="23" dur="2000"/>
                                        <p:tgtEl>
                                          <p:spTgt spid="11283"/>
                                        </p:tgtEl>
                                      </p:cBhvr>
                                    </p:animEffect>
                                  </p:childTnLst>
                                </p:cTn>
                              </p:par>
                            </p:childTnLst>
                          </p:cTn>
                        </p:par>
                      </p:childTnLst>
                    </p:cTn>
                  </p:par>
                  <p:par>
                    <p:cTn id="24" fill="hold">
                      <p:stCondLst>
                        <p:cond delay="indefinite"/>
                      </p:stCondLst>
                      <p:childTnLst>
                        <p:par>
                          <p:cTn id="25" fill="hold">
                            <p:stCondLst>
                              <p:cond delay="0"/>
                            </p:stCondLst>
                            <p:childTnLst>
                              <p:par>
                                <p:cTn id="26" presetID="8" presetClass="entr" presetSubtype="16" fill="hold" grpId="0" nodeType="clickEffect">
                                  <p:stCondLst>
                                    <p:cond delay="0"/>
                                  </p:stCondLst>
                                  <p:childTnLst>
                                    <p:set>
                                      <p:cBhvr>
                                        <p:cTn id="27" dur="1" fill="hold">
                                          <p:stCondLst>
                                            <p:cond delay="0"/>
                                          </p:stCondLst>
                                        </p:cTn>
                                        <p:tgtEl>
                                          <p:spTgt spid="11278"/>
                                        </p:tgtEl>
                                        <p:attrNameLst>
                                          <p:attrName>style.visibility</p:attrName>
                                        </p:attrNameLst>
                                      </p:cBhvr>
                                      <p:to>
                                        <p:strVal val="visible"/>
                                      </p:to>
                                    </p:set>
                                    <p:animEffect transition="in" filter="diamond(in)">
                                      <p:cBhvr>
                                        <p:cTn id="28" dur="2000"/>
                                        <p:tgtEl>
                                          <p:spTgt spid="11278"/>
                                        </p:tgtEl>
                                      </p:cBhvr>
                                    </p:animEffect>
                                  </p:childTnLst>
                                </p:cTn>
                              </p:par>
                            </p:childTnLst>
                          </p:cTn>
                        </p:par>
                      </p:childTnLst>
                    </p:cTn>
                  </p:par>
                  <p:par>
                    <p:cTn id="29" fill="hold">
                      <p:stCondLst>
                        <p:cond delay="indefinite"/>
                      </p:stCondLst>
                      <p:childTnLst>
                        <p:par>
                          <p:cTn id="30" fill="hold">
                            <p:stCondLst>
                              <p:cond delay="0"/>
                            </p:stCondLst>
                            <p:childTnLst>
                              <p:par>
                                <p:cTn id="31" presetID="5" presetClass="entr" presetSubtype="10" fill="hold" nodeType="clickEffect">
                                  <p:stCondLst>
                                    <p:cond delay="0"/>
                                  </p:stCondLst>
                                  <p:childTnLst>
                                    <p:set>
                                      <p:cBhvr>
                                        <p:cTn id="32" dur="1" fill="hold">
                                          <p:stCondLst>
                                            <p:cond delay="0"/>
                                          </p:stCondLst>
                                        </p:cTn>
                                        <p:tgtEl>
                                          <p:spTgt spid="11280"/>
                                        </p:tgtEl>
                                        <p:attrNameLst>
                                          <p:attrName>style.visibility</p:attrName>
                                        </p:attrNameLst>
                                      </p:cBhvr>
                                      <p:to>
                                        <p:strVal val="visible"/>
                                      </p:to>
                                    </p:set>
                                    <p:animEffect transition="in" filter="checkerboard(across)">
                                      <p:cBhvr>
                                        <p:cTn id="33" dur="5000"/>
                                        <p:tgtEl>
                                          <p:spTgt spid="11280"/>
                                        </p:tgtEl>
                                      </p:cBhvr>
                                    </p:animEffect>
                                  </p:childTnLst>
                                </p:cTn>
                              </p:par>
                            </p:childTnLst>
                          </p:cTn>
                        </p:par>
                        <p:par>
                          <p:cTn id="34" fill="hold">
                            <p:stCondLst>
                              <p:cond delay="5000"/>
                            </p:stCondLst>
                            <p:childTnLst>
                              <p:par>
                                <p:cTn id="35" presetID="8" presetClass="exit" presetSubtype="16" fill="hold" nodeType="afterEffect">
                                  <p:stCondLst>
                                    <p:cond delay="0"/>
                                  </p:stCondLst>
                                  <p:childTnLst>
                                    <p:animEffect transition="out" filter="diamond(in)">
                                      <p:cBhvr>
                                        <p:cTn id="36" dur="5000"/>
                                        <p:tgtEl>
                                          <p:spTgt spid="11280"/>
                                        </p:tgtEl>
                                      </p:cBhvr>
                                    </p:animEffect>
                                    <p:set>
                                      <p:cBhvr>
                                        <p:cTn id="37" dur="1" fill="hold">
                                          <p:stCondLst>
                                            <p:cond delay="4999"/>
                                          </p:stCondLst>
                                        </p:cTn>
                                        <p:tgtEl>
                                          <p:spTgt spid="11280"/>
                                        </p:tgtEl>
                                        <p:attrNameLst>
                                          <p:attrName>style.visibility</p:attrName>
                                        </p:attrNameLst>
                                      </p:cBhvr>
                                      <p:to>
                                        <p:strVal val="hidden"/>
                                      </p:to>
                                    </p:set>
                                  </p:childTnLst>
                                </p:cTn>
                              </p:par>
                            </p:childTnLst>
                          </p:cTn>
                        </p:par>
                        <p:par>
                          <p:cTn id="38" fill="hold">
                            <p:stCondLst>
                              <p:cond delay="10000"/>
                            </p:stCondLst>
                            <p:childTnLst>
                              <p:par>
                                <p:cTn id="39" presetID="5" presetClass="entr" presetSubtype="10" fill="hold" nodeType="afterEffect">
                                  <p:stCondLst>
                                    <p:cond delay="0"/>
                                  </p:stCondLst>
                                  <p:childTnLst>
                                    <p:set>
                                      <p:cBhvr>
                                        <p:cTn id="40" dur="1" fill="hold">
                                          <p:stCondLst>
                                            <p:cond delay="0"/>
                                          </p:stCondLst>
                                        </p:cTn>
                                        <p:tgtEl>
                                          <p:spTgt spid="11282"/>
                                        </p:tgtEl>
                                        <p:attrNameLst>
                                          <p:attrName>style.visibility</p:attrName>
                                        </p:attrNameLst>
                                      </p:cBhvr>
                                      <p:to>
                                        <p:strVal val="visible"/>
                                      </p:to>
                                    </p:set>
                                    <p:animEffect transition="in" filter="checkerboard(across)">
                                      <p:cBhvr>
                                        <p:cTn id="41" dur="500"/>
                                        <p:tgtEl>
                                          <p:spTgt spid="11282"/>
                                        </p:tgtEl>
                                      </p:cBhvr>
                                    </p:animEffect>
                                  </p:childTnLst>
                                </p:cTn>
                              </p:par>
                            </p:childTnLst>
                          </p:cTn>
                        </p:par>
                      </p:childTnLst>
                    </p:cTn>
                  </p:par>
                  <p:par>
                    <p:cTn id="42" fill="hold">
                      <p:stCondLst>
                        <p:cond delay="indefinite"/>
                      </p:stCondLst>
                      <p:childTnLst>
                        <p:par>
                          <p:cTn id="43" fill="hold">
                            <p:stCondLst>
                              <p:cond delay="0"/>
                            </p:stCondLst>
                            <p:childTnLst>
                              <p:par>
                                <p:cTn id="44" presetID="29" presetClass="entr" presetSubtype="0" fill="hold" grpId="0" nodeType="clickEffect">
                                  <p:stCondLst>
                                    <p:cond delay="0"/>
                                  </p:stCondLst>
                                  <p:childTnLst>
                                    <p:set>
                                      <p:cBhvr>
                                        <p:cTn id="45" dur="1" fill="hold">
                                          <p:stCondLst>
                                            <p:cond delay="0"/>
                                          </p:stCondLst>
                                        </p:cTn>
                                        <p:tgtEl>
                                          <p:spTgt spid="11279"/>
                                        </p:tgtEl>
                                        <p:attrNameLst>
                                          <p:attrName>style.visibility</p:attrName>
                                        </p:attrNameLst>
                                      </p:cBhvr>
                                      <p:to>
                                        <p:strVal val="visible"/>
                                      </p:to>
                                    </p:set>
                                    <p:anim calcmode="lin" valueType="num">
                                      <p:cBhvr>
                                        <p:cTn id="46" dur="1000" fill="hold"/>
                                        <p:tgtEl>
                                          <p:spTgt spid="11279"/>
                                        </p:tgtEl>
                                        <p:attrNameLst>
                                          <p:attrName>ppt_x</p:attrName>
                                        </p:attrNameLst>
                                      </p:cBhvr>
                                      <p:tavLst>
                                        <p:tav tm="0">
                                          <p:val>
                                            <p:strVal val="#ppt_x-.2"/>
                                          </p:val>
                                        </p:tav>
                                        <p:tav tm="100000">
                                          <p:val>
                                            <p:strVal val="#ppt_x"/>
                                          </p:val>
                                        </p:tav>
                                      </p:tavLst>
                                    </p:anim>
                                    <p:anim calcmode="lin" valueType="num">
                                      <p:cBhvr>
                                        <p:cTn id="47" dur="1000" fill="hold"/>
                                        <p:tgtEl>
                                          <p:spTgt spid="11279"/>
                                        </p:tgtEl>
                                        <p:attrNameLst>
                                          <p:attrName>ppt_y</p:attrName>
                                        </p:attrNameLst>
                                      </p:cBhvr>
                                      <p:tavLst>
                                        <p:tav tm="0">
                                          <p:val>
                                            <p:strVal val="#ppt_y"/>
                                          </p:val>
                                        </p:tav>
                                        <p:tav tm="100000">
                                          <p:val>
                                            <p:strVal val="#ppt_y"/>
                                          </p:val>
                                        </p:tav>
                                      </p:tavLst>
                                    </p:anim>
                                    <p:animEffect transition="in" filter="wipe(right)" prLst="gradientSize: 0.1">
                                      <p:cBhvr>
                                        <p:cTn id="48" dur="1000"/>
                                        <p:tgtEl>
                                          <p:spTgt spid="11279"/>
                                        </p:tgtEl>
                                      </p:cBhvr>
                                    </p:animEffect>
                                  </p:childTnLst>
                                </p:cTn>
                              </p:par>
                            </p:childTnLst>
                          </p:cTn>
                        </p:par>
                        <p:par>
                          <p:cTn id="49" fill="hold">
                            <p:stCondLst>
                              <p:cond delay="1000"/>
                            </p:stCondLst>
                            <p:childTnLst>
                              <p:par>
                                <p:cTn id="50" presetID="25" presetClass="entr" presetSubtype="0" fill="hold" nodeType="afterEffect">
                                  <p:stCondLst>
                                    <p:cond delay="0"/>
                                  </p:stCondLst>
                                  <p:childTnLst>
                                    <p:set>
                                      <p:cBhvr>
                                        <p:cTn id="51" dur="1" fill="hold">
                                          <p:stCondLst>
                                            <p:cond delay="0"/>
                                          </p:stCondLst>
                                        </p:cTn>
                                        <p:tgtEl>
                                          <p:spTgt spid="11281"/>
                                        </p:tgtEl>
                                        <p:attrNameLst>
                                          <p:attrName>style.visibility</p:attrName>
                                        </p:attrNameLst>
                                      </p:cBhvr>
                                      <p:to>
                                        <p:strVal val="visible"/>
                                      </p:to>
                                    </p:set>
                                    <p:anim calcmode="lin" valueType="num">
                                      <p:cBhvr>
                                        <p:cTn id="52" dur="500" decel="50000" fill="hold">
                                          <p:stCondLst>
                                            <p:cond delay="0"/>
                                          </p:stCondLst>
                                        </p:cTn>
                                        <p:tgtEl>
                                          <p:spTgt spid="11281"/>
                                        </p:tgtEl>
                                        <p:attrNameLst>
                                          <p:attrName>style.rotation</p:attrName>
                                        </p:attrNameLst>
                                      </p:cBhvr>
                                      <p:tavLst>
                                        <p:tav tm="0">
                                          <p:val>
                                            <p:fltVal val="-90"/>
                                          </p:val>
                                        </p:tav>
                                        <p:tav tm="100000">
                                          <p:val>
                                            <p:fltVal val="0"/>
                                          </p:val>
                                        </p:tav>
                                      </p:tavLst>
                                    </p:anim>
                                    <p:anim calcmode="lin" valueType="num">
                                      <p:cBhvr>
                                        <p:cTn id="53" dur="500" decel="50000" fill="hold">
                                          <p:stCondLst>
                                            <p:cond delay="0"/>
                                          </p:stCondLst>
                                        </p:cTn>
                                        <p:tgtEl>
                                          <p:spTgt spid="11281"/>
                                        </p:tgtEl>
                                        <p:attrNameLst>
                                          <p:attrName>ppt_w</p:attrName>
                                        </p:attrNameLst>
                                      </p:cBhvr>
                                      <p:tavLst>
                                        <p:tav tm="0">
                                          <p:val>
                                            <p:strVal val="#ppt_w"/>
                                          </p:val>
                                        </p:tav>
                                        <p:tav tm="100000">
                                          <p:val>
                                            <p:strVal val="#ppt_w*.05"/>
                                          </p:val>
                                        </p:tav>
                                      </p:tavLst>
                                    </p:anim>
                                    <p:anim calcmode="lin" valueType="num">
                                      <p:cBhvr>
                                        <p:cTn id="54" dur="500" accel="50000" fill="hold">
                                          <p:stCondLst>
                                            <p:cond delay="500"/>
                                          </p:stCondLst>
                                        </p:cTn>
                                        <p:tgtEl>
                                          <p:spTgt spid="11281"/>
                                        </p:tgtEl>
                                        <p:attrNameLst>
                                          <p:attrName>ppt_w</p:attrName>
                                        </p:attrNameLst>
                                      </p:cBhvr>
                                      <p:tavLst>
                                        <p:tav tm="0">
                                          <p:val>
                                            <p:strVal val="#ppt_w*.05"/>
                                          </p:val>
                                        </p:tav>
                                        <p:tav tm="100000">
                                          <p:val>
                                            <p:strVal val="#ppt_w"/>
                                          </p:val>
                                        </p:tav>
                                      </p:tavLst>
                                    </p:anim>
                                    <p:anim calcmode="lin" valueType="num">
                                      <p:cBhvr>
                                        <p:cTn id="55" dur="1000" fill="hold"/>
                                        <p:tgtEl>
                                          <p:spTgt spid="11281"/>
                                        </p:tgtEl>
                                        <p:attrNameLst>
                                          <p:attrName>ppt_h</p:attrName>
                                        </p:attrNameLst>
                                      </p:cBhvr>
                                      <p:tavLst>
                                        <p:tav tm="0">
                                          <p:val>
                                            <p:strVal val="#ppt_h"/>
                                          </p:val>
                                        </p:tav>
                                        <p:tav tm="100000">
                                          <p:val>
                                            <p:strVal val="#ppt_h"/>
                                          </p:val>
                                        </p:tav>
                                      </p:tavLst>
                                    </p:anim>
                                    <p:anim calcmode="lin" valueType="num">
                                      <p:cBhvr>
                                        <p:cTn id="56" dur="500" decel="50000" fill="hold">
                                          <p:stCondLst>
                                            <p:cond delay="0"/>
                                          </p:stCondLst>
                                        </p:cTn>
                                        <p:tgtEl>
                                          <p:spTgt spid="11281"/>
                                        </p:tgtEl>
                                        <p:attrNameLst>
                                          <p:attrName>ppt_x</p:attrName>
                                        </p:attrNameLst>
                                      </p:cBhvr>
                                      <p:tavLst>
                                        <p:tav tm="0">
                                          <p:val>
                                            <p:strVal val="#ppt_x+.4"/>
                                          </p:val>
                                        </p:tav>
                                        <p:tav tm="100000">
                                          <p:val>
                                            <p:strVal val="#ppt_x"/>
                                          </p:val>
                                        </p:tav>
                                      </p:tavLst>
                                    </p:anim>
                                    <p:anim calcmode="lin" valueType="num">
                                      <p:cBhvr>
                                        <p:cTn id="57" dur="500" decel="50000" fill="hold">
                                          <p:stCondLst>
                                            <p:cond delay="0"/>
                                          </p:stCondLst>
                                        </p:cTn>
                                        <p:tgtEl>
                                          <p:spTgt spid="11281"/>
                                        </p:tgtEl>
                                        <p:attrNameLst>
                                          <p:attrName>ppt_y</p:attrName>
                                        </p:attrNameLst>
                                      </p:cBhvr>
                                      <p:tavLst>
                                        <p:tav tm="0">
                                          <p:val>
                                            <p:strVal val="#ppt_y-.2"/>
                                          </p:val>
                                        </p:tav>
                                        <p:tav tm="100000">
                                          <p:val>
                                            <p:strVal val="#ppt_y+.1"/>
                                          </p:val>
                                        </p:tav>
                                      </p:tavLst>
                                    </p:anim>
                                    <p:anim calcmode="lin" valueType="num">
                                      <p:cBhvr>
                                        <p:cTn id="58" dur="500" accel="50000" fill="hold">
                                          <p:stCondLst>
                                            <p:cond delay="500"/>
                                          </p:stCondLst>
                                        </p:cTn>
                                        <p:tgtEl>
                                          <p:spTgt spid="11281"/>
                                        </p:tgtEl>
                                        <p:attrNameLst>
                                          <p:attrName>ppt_y</p:attrName>
                                        </p:attrNameLst>
                                      </p:cBhvr>
                                      <p:tavLst>
                                        <p:tav tm="0">
                                          <p:val>
                                            <p:strVal val="#ppt_y+.1"/>
                                          </p:val>
                                        </p:tav>
                                        <p:tav tm="100000">
                                          <p:val>
                                            <p:strVal val="#ppt_y"/>
                                          </p:val>
                                        </p:tav>
                                      </p:tavLst>
                                    </p:anim>
                                    <p:animEffect transition="in" filter="fade">
                                      <p:cBhvr>
                                        <p:cTn id="59" dur="1000" decel="50000">
                                          <p:stCondLst>
                                            <p:cond delay="0"/>
                                          </p:stCondLst>
                                        </p:cTn>
                                        <p:tgtEl>
                                          <p:spTgt spid="112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7" grpId="0"/>
      <p:bldP spid="11278" grpId="0"/>
      <p:bldP spid="1127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4572000" y="1676400"/>
            <a:ext cx="3124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vi-VN">
              <a:latin typeface="Arial Black" panose="020B0A04020102020204" pitchFamily="34" charset="0"/>
              <a:cs typeface="Arial" panose="020B0604020202020204" pitchFamily="34" charset="0"/>
            </a:endParaRPr>
          </a:p>
        </p:txBody>
      </p:sp>
      <p:sp>
        <p:nvSpPr>
          <p:cNvPr id="7171" name="Rectangle 4"/>
          <p:cNvSpPr>
            <a:spLocks noChangeArrowheads="1"/>
          </p:cNvSpPr>
          <p:nvPr/>
        </p:nvSpPr>
        <p:spPr bwMode="auto">
          <a:xfrm>
            <a:off x="152400" y="152400"/>
            <a:ext cx="3886200"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b="1">
                <a:solidFill>
                  <a:srgbClr val="FF3300"/>
                </a:solidFill>
                <a:latin typeface="Times New Roman" panose="02020603050405020304" pitchFamily="18" charset="0"/>
              </a:rPr>
              <a:t> </a:t>
            </a:r>
            <a:r>
              <a:rPr lang="en-US" b="1" u="sng">
                <a:solidFill>
                  <a:srgbClr val="FF3300"/>
                </a:solidFill>
                <a:latin typeface="Times New Roman" panose="02020603050405020304" pitchFamily="18" charset="0"/>
              </a:rPr>
              <a:t>Đoạn 1:</a:t>
            </a:r>
            <a:r>
              <a:rPr lang="en-US" b="1">
                <a:solidFill>
                  <a:srgbClr val="0000FF"/>
                </a:solidFill>
                <a:latin typeface="Times New Roman" panose="02020603050405020304" pitchFamily="18" charset="0"/>
              </a:rPr>
              <a:t>  Bãi ngô quê em ngày càng xanh tốt. Mới dạo nào những cây ngô còn lấm tấm như mạ non. Thế mà chỉ ít lâu sau,ngô đã thành cây rung rung trước gió và ánh nắng. Những lá ngô rộng dài, trổ ra mạnh mẽ, nõn nà.</a:t>
            </a:r>
            <a:endParaRPr lang="en-US" b="1">
              <a:solidFill>
                <a:srgbClr val="0000FF"/>
              </a:solidFill>
              <a:latin typeface="Times New Roman" panose="02020603050405020304" pitchFamily="18" charset="0"/>
            </a:endParaRPr>
          </a:p>
        </p:txBody>
      </p:sp>
      <p:sp>
        <p:nvSpPr>
          <p:cNvPr id="7172" name="Text Box 5"/>
          <p:cNvSpPr txBox="1">
            <a:spLocks noChangeArrowheads="1"/>
          </p:cNvSpPr>
          <p:nvPr/>
        </p:nvSpPr>
        <p:spPr bwMode="auto">
          <a:xfrm>
            <a:off x="76200" y="2133600"/>
            <a:ext cx="3962400" cy="228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b="1">
                <a:solidFill>
                  <a:srgbClr val="FF3300"/>
                </a:solidFill>
                <a:latin typeface="Times New Roman" panose="02020603050405020304" pitchFamily="18" charset="0"/>
              </a:rPr>
              <a:t> </a:t>
            </a:r>
            <a:r>
              <a:rPr lang="en-US" b="1" u="sng">
                <a:solidFill>
                  <a:srgbClr val="FF3300"/>
                </a:solidFill>
                <a:latin typeface="Times New Roman" panose="02020603050405020304" pitchFamily="18" charset="0"/>
              </a:rPr>
              <a:t>Đoạn 2:</a:t>
            </a:r>
            <a:r>
              <a:rPr lang="en-US" b="1">
                <a:solidFill>
                  <a:srgbClr val="0000FF"/>
                </a:solidFill>
                <a:latin typeface="Times New Roman" panose="02020603050405020304" pitchFamily="18" charset="0"/>
              </a:rPr>
              <a:t> Trên ngọn, một thứ búp như kết bằng nhung và phấn vươn lên. Những đàn bướm trắng,bướm vàng bay đến, thoáng đỗ rồi bay đi. Núp trong cuống lá, những búp ngô non nhú lên và lớn dần. Mình có nhiều khía vàng vàng và những sợi tơ hung hung bọc trong làn áo mỏng óng ánh.</a:t>
            </a:r>
            <a:endParaRPr lang="en-US">
              <a:solidFill>
                <a:srgbClr val="0000FF"/>
              </a:solidFill>
              <a:latin typeface="Times New Roman" panose="02020603050405020304" pitchFamily="18" charset="0"/>
            </a:endParaRPr>
          </a:p>
        </p:txBody>
      </p:sp>
      <p:sp>
        <p:nvSpPr>
          <p:cNvPr id="7173" name="Text Box 6"/>
          <p:cNvSpPr txBox="1">
            <a:spLocks noChangeArrowheads="1"/>
          </p:cNvSpPr>
          <p:nvPr/>
        </p:nvSpPr>
        <p:spPr bwMode="auto">
          <a:xfrm>
            <a:off x="0" y="4724400"/>
            <a:ext cx="4114800"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b="1" u="sng">
                <a:solidFill>
                  <a:srgbClr val="FF3300"/>
                </a:solidFill>
                <a:latin typeface="Times New Roman" panose="02020603050405020304" pitchFamily="18" charset="0"/>
              </a:rPr>
              <a:t>Đoạn 3:</a:t>
            </a:r>
            <a:r>
              <a:rPr lang="en-US" b="1">
                <a:solidFill>
                  <a:srgbClr val="0000FF"/>
                </a:solidFill>
                <a:latin typeface="Times New Roman" panose="02020603050405020304" pitchFamily="18" charset="0"/>
              </a:rPr>
              <a:t> Trời nắng chang chang, tiếng tu hú gần xa ran ran. Hoa ngô xơ xác như cỏ may. Lá ngô quắt lại rủ xuống. Những bắp ngô đã mập và chắc, chỉ còn chờ tay người đến bẻ mang về.  </a:t>
            </a:r>
            <a:endParaRPr lang="en-US">
              <a:solidFill>
                <a:srgbClr val="0000FF"/>
              </a:solidFill>
              <a:latin typeface="Times New Roman" panose="02020603050405020304" pitchFamily="18" charset="0"/>
            </a:endParaRPr>
          </a:p>
        </p:txBody>
      </p:sp>
      <p:sp>
        <p:nvSpPr>
          <p:cNvPr id="27659" name="Text Box 11"/>
          <p:cNvSpPr txBox="1">
            <a:spLocks noChangeArrowheads="1"/>
          </p:cNvSpPr>
          <p:nvPr/>
        </p:nvSpPr>
        <p:spPr bwMode="auto">
          <a:xfrm>
            <a:off x="4114800" y="533400"/>
            <a:ext cx="5029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b="1">
                <a:solidFill>
                  <a:srgbClr val="FF3300"/>
                </a:solidFill>
                <a:latin typeface="Times New Roman" panose="02020603050405020304" pitchFamily="18" charset="0"/>
              </a:rPr>
              <a:t>Giới thiệu bao quát về bãi ngô, tả cây ngô từ khi còn lấm tấm  như mạ non đến lúc trưởng thành.</a:t>
            </a:r>
            <a:endParaRPr lang="en-US" b="1">
              <a:solidFill>
                <a:srgbClr val="FF3300"/>
              </a:solidFill>
              <a:latin typeface="Times New Roman" panose="02020603050405020304" pitchFamily="18" charset="0"/>
            </a:endParaRPr>
          </a:p>
        </p:txBody>
      </p:sp>
      <p:sp>
        <p:nvSpPr>
          <p:cNvPr id="27660" name="Text Box 12"/>
          <p:cNvSpPr txBox="1">
            <a:spLocks noChangeArrowheads="1"/>
          </p:cNvSpPr>
          <p:nvPr/>
        </p:nvSpPr>
        <p:spPr bwMode="auto">
          <a:xfrm>
            <a:off x="4343400" y="2667000"/>
            <a:ext cx="4800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b="1">
                <a:solidFill>
                  <a:srgbClr val="FF3300"/>
                </a:solidFill>
                <a:latin typeface="Times New Roman" panose="02020603050405020304" pitchFamily="18" charset="0"/>
              </a:rPr>
              <a:t>Tả hoa và búp ngô non giai đoạn đơm hoa, kết trái.</a:t>
            </a:r>
            <a:endParaRPr lang="en-US" b="1">
              <a:solidFill>
                <a:srgbClr val="FF3300"/>
              </a:solidFill>
              <a:latin typeface="Times New Roman" panose="02020603050405020304" pitchFamily="18" charset="0"/>
            </a:endParaRPr>
          </a:p>
        </p:txBody>
      </p:sp>
      <p:sp>
        <p:nvSpPr>
          <p:cNvPr id="27661" name="Text Box 13"/>
          <p:cNvSpPr txBox="1">
            <a:spLocks noChangeArrowheads="1"/>
          </p:cNvSpPr>
          <p:nvPr/>
        </p:nvSpPr>
        <p:spPr bwMode="auto">
          <a:xfrm>
            <a:off x="4419600" y="5105400"/>
            <a:ext cx="4572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b="1">
                <a:solidFill>
                  <a:srgbClr val="FF3300"/>
                </a:solidFill>
                <a:latin typeface="Times New Roman" panose="02020603050405020304" pitchFamily="18" charset="0"/>
              </a:rPr>
              <a:t>Tả hoa, lá và bắp ngô giai đoạn thu hoạch.</a:t>
            </a:r>
            <a:endParaRPr lang="en-US" b="1">
              <a:solidFill>
                <a:srgbClr val="FF3300"/>
              </a:solidFill>
              <a:latin typeface="Times New Roman" panose="02020603050405020304" pitchFamily="18" charset="0"/>
            </a:endParaRPr>
          </a:p>
        </p:txBody>
      </p:sp>
      <p:sp>
        <p:nvSpPr>
          <p:cNvPr id="7177" name="Line 14"/>
          <p:cNvSpPr>
            <a:spLocks noChangeShapeType="1"/>
          </p:cNvSpPr>
          <p:nvPr/>
        </p:nvSpPr>
        <p:spPr bwMode="auto">
          <a:xfrm>
            <a:off x="4181475" y="0"/>
            <a:ext cx="0" cy="6705600"/>
          </a:xfrm>
          <a:prstGeom prst="line">
            <a:avLst/>
          </a:prstGeom>
          <a:noFill/>
          <a:ln w="2857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8" name="Line 15"/>
          <p:cNvSpPr>
            <a:spLocks noChangeShapeType="1"/>
          </p:cNvSpPr>
          <p:nvPr/>
        </p:nvSpPr>
        <p:spPr bwMode="auto">
          <a:xfrm flipV="1">
            <a:off x="0" y="1905000"/>
            <a:ext cx="9144000" cy="0"/>
          </a:xfrm>
          <a:prstGeom prst="line">
            <a:avLst/>
          </a:prstGeom>
          <a:noFill/>
          <a:ln w="2857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9" name="Line 16"/>
          <p:cNvSpPr>
            <a:spLocks noChangeShapeType="1"/>
          </p:cNvSpPr>
          <p:nvPr/>
        </p:nvSpPr>
        <p:spPr bwMode="auto">
          <a:xfrm flipV="1">
            <a:off x="0" y="4572000"/>
            <a:ext cx="9144000" cy="0"/>
          </a:xfrm>
          <a:prstGeom prst="line">
            <a:avLst/>
          </a:prstGeom>
          <a:noFill/>
          <a:ln w="2857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7659"/>
                                        </p:tgtEl>
                                        <p:attrNameLst>
                                          <p:attrName>style.visibility</p:attrName>
                                        </p:attrNameLst>
                                      </p:cBhvr>
                                      <p:to>
                                        <p:strVal val="visible"/>
                                      </p:to>
                                    </p:set>
                                    <p:animEffect transition="in" filter="blinds(horizontal)">
                                      <p:cBhvr>
                                        <p:cTn id="7" dur="500"/>
                                        <p:tgtEl>
                                          <p:spTgt spid="27659"/>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7660"/>
                                        </p:tgtEl>
                                        <p:attrNameLst>
                                          <p:attrName>style.visibility</p:attrName>
                                        </p:attrNameLst>
                                      </p:cBhvr>
                                      <p:to>
                                        <p:strVal val="visible"/>
                                      </p:to>
                                    </p:set>
                                    <p:animEffect transition="in" filter="checkerboard(across)">
                                      <p:cBhvr>
                                        <p:cTn id="12" dur="500"/>
                                        <p:tgtEl>
                                          <p:spTgt spid="27660"/>
                                        </p:tgtEl>
                                      </p:cBhvr>
                                    </p:animEffect>
                                  </p:childTnLst>
                                </p:cTn>
                              </p:par>
                            </p:childTnLst>
                          </p:cTn>
                        </p:par>
                      </p:childTnLst>
                    </p:cTn>
                  </p:par>
                  <p:par>
                    <p:cTn id="13" fill="hold">
                      <p:stCondLst>
                        <p:cond delay="indefinite"/>
                      </p:stCondLst>
                      <p:childTnLst>
                        <p:par>
                          <p:cTn id="14" fill="hold">
                            <p:stCondLst>
                              <p:cond delay="0"/>
                            </p:stCondLst>
                            <p:childTnLst>
                              <p:par>
                                <p:cTn id="15" presetID="29" presetClass="entr" presetSubtype="0" fill="hold" grpId="0" nodeType="clickEffect">
                                  <p:stCondLst>
                                    <p:cond delay="0"/>
                                  </p:stCondLst>
                                  <p:childTnLst>
                                    <p:set>
                                      <p:cBhvr>
                                        <p:cTn id="16" dur="1" fill="hold">
                                          <p:stCondLst>
                                            <p:cond delay="0"/>
                                          </p:stCondLst>
                                        </p:cTn>
                                        <p:tgtEl>
                                          <p:spTgt spid="27661"/>
                                        </p:tgtEl>
                                        <p:attrNameLst>
                                          <p:attrName>style.visibility</p:attrName>
                                        </p:attrNameLst>
                                      </p:cBhvr>
                                      <p:to>
                                        <p:strVal val="visible"/>
                                      </p:to>
                                    </p:set>
                                    <p:anim calcmode="lin" valueType="num">
                                      <p:cBhvr>
                                        <p:cTn id="17" dur="1000" fill="hold"/>
                                        <p:tgtEl>
                                          <p:spTgt spid="27661"/>
                                        </p:tgtEl>
                                        <p:attrNameLst>
                                          <p:attrName>ppt_x</p:attrName>
                                        </p:attrNameLst>
                                      </p:cBhvr>
                                      <p:tavLst>
                                        <p:tav tm="0">
                                          <p:val>
                                            <p:strVal val="#ppt_x-.2"/>
                                          </p:val>
                                        </p:tav>
                                        <p:tav tm="100000">
                                          <p:val>
                                            <p:strVal val="#ppt_x"/>
                                          </p:val>
                                        </p:tav>
                                      </p:tavLst>
                                    </p:anim>
                                    <p:anim calcmode="lin" valueType="num">
                                      <p:cBhvr>
                                        <p:cTn id="18" dur="1000" fill="hold"/>
                                        <p:tgtEl>
                                          <p:spTgt spid="27661"/>
                                        </p:tgtEl>
                                        <p:attrNameLst>
                                          <p:attrName>ppt_y</p:attrName>
                                        </p:attrNameLst>
                                      </p:cBhvr>
                                      <p:tavLst>
                                        <p:tav tm="0">
                                          <p:val>
                                            <p:strVal val="#ppt_y"/>
                                          </p:val>
                                        </p:tav>
                                        <p:tav tm="100000">
                                          <p:val>
                                            <p:strVal val="#ppt_y"/>
                                          </p:val>
                                        </p:tav>
                                      </p:tavLst>
                                    </p:anim>
                                    <p:animEffect transition="in" filter="wipe(right)" prLst="gradientSize: 0.1">
                                      <p:cBhvr>
                                        <p:cTn id="19" dur="1000"/>
                                        <p:tgtEl>
                                          <p:spTgt spid="276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9" grpId="0"/>
      <p:bldP spid="27660" grpId="0"/>
      <p:bldP spid="2766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3" descr="doan 1 bai ngo non"/>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2819400"/>
            <a:ext cx="34290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4" descr="doan 2 bai n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2819400"/>
            <a:ext cx="27432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Text Box 6"/>
          <p:cNvSpPr txBox="1">
            <a:spLocks noChangeArrowheads="1"/>
          </p:cNvSpPr>
          <p:nvPr/>
        </p:nvSpPr>
        <p:spPr bwMode="auto">
          <a:xfrm>
            <a:off x="3108325" y="5759450"/>
            <a:ext cx="26066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atin typeface="Arial Black" panose="020B0A04020102020204" pitchFamily="34" charset="0"/>
              <a:cs typeface="Arial" panose="020B0604020202020204" pitchFamily="34" charset="0"/>
            </a:endParaRPr>
          </a:p>
        </p:txBody>
      </p:sp>
      <p:sp>
        <p:nvSpPr>
          <p:cNvPr id="13319" name="Text Box 7"/>
          <p:cNvSpPr txBox="1">
            <a:spLocks noChangeArrowheads="1"/>
          </p:cNvSpPr>
          <p:nvPr/>
        </p:nvSpPr>
        <p:spPr bwMode="auto">
          <a:xfrm>
            <a:off x="457200" y="2209800"/>
            <a:ext cx="7162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400" b="1" dirty="0" err="1" smtClean="0">
                <a:solidFill>
                  <a:srgbClr val="0000FF"/>
                </a:solidFill>
                <a:latin typeface="Times New Roman" panose="02020603050405020304" pitchFamily="18" charset="0"/>
                <a:cs typeface="Times New Roman" panose="02020603050405020304" pitchFamily="18" charset="0"/>
              </a:rPr>
              <a:t>Tả</a:t>
            </a:r>
            <a:r>
              <a:rPr lang="en-US" sz="2400" b="1" dirty="0" smtClean="0">
                <a:solidFill>
                  <a:srgbClr val="0000FF"/>
                </a:solidFill>
                <a:latin typeface="Times New Roman" panose="02020603050405020304" pitchFamily="18" charset="0"/>
                <a:cs typeface="Times New Roman" panose="02020603050405020304" pitchFamily="18" charset="0"/>
              </a:rPr>
              <a:t> </a:t>
            </a:r>
            <a:r>
              <a:rPr lang="en-US" sz="2400" b="1" dirty="0" err="1" smtClean="0">
                <a:solidFill>
                  <a:srgbClr val="0000FF"/>
                </a:solidFill>
                <a:latin typeface="Times New Roman" panose="02020603050405020304" pitchFamily="18" charset="0"/>
                <a:cs typeface="Times New Roman" panose="02020603050405020304" pitchFamily="18" charset="0"/>
              </a:rPr>
              <a:t>từng</a:t>
            </a:r>
            <a:r>
              <a:rPr lang="en-US" sz="2400" b="1" dirty="0" smtClean="0">
                <a:solidFill>
                  <a:srgbClr val="0000FF"/>
                </a:solidFill>
                <a:latin typeface="Times New Roman" panose="02020603050405020304" pitchFamily="18" charset="0"/>
                <a:cs typeface="Times New Roman" panose="02020603050405020304" pitchFamily="18" charset="0"/>
              </a:rPr>
              <a:t> </a:t>
            </a:r>
            <a:r>
              <a:rPr lang="en-US" sz="2400" b="1" dirty="0" err="1" smtClean="0">
                <a:solidFill>
                  <a:srgbClr val="0000FF"/>
                </a:solidFill>
                <a:latin typeface="Times New Roman" panose="02020603050405020304" pitchFamily="18" charset="0"/>
                <a:cs typeface="Times New Roman" panose="02020603050405020304" pitchFamily="18" charset="0"/>
              </a:rPr>
              <a:t>thời</a:t>
            </a:r>
            <a:r>
              <a:rPr lang="en-US" sz="2400" b="1" dirty="0" smtClean="0">
                <a:solidFill>
                  <a:srgbClr val="0000FF"/>
                </a:solidFill>
                <a:latin typeface="Times New Roman" panose="02020603050405020304" pitchFamily="18" charset="0"/>
                <a:cs typeface="Times New Roman" panose="02020603050405020304" pitchFamily="18" charset="0"/>
              </a:rPr>
              <a:t> </a:t>
            </a:r>
            <a:r>
              <a:rPr lang="en-US" sz="2400" b="1" dirty="0" err="1" smtClean="0">
                <a:solidFill>
                  <a:srgbClr val="0000FF"/>
                </a:solidFill>
                <a:latin typeface="Times New Roman" panose="02020603050405020304" pitchFamily="18" charset="0"/>
                <a:cs typeface="Times New Roman" panose="02020603050405020304" pitchFamily="18" charset="0"/>
              </a:rPr>
              <a:t>kỳ</a:t>
            </a:r>
            <a:r>
              <a:rPr lang="en-US" sz="2400" b="1" dirty="0" smtClean="0">
                <a:solidFill>
                  <a:srgbClr val="0000FF"/>
                </a:solidFill>
                <a:latin typeface="Times New Roman" panose="02020603050405020304" pitchFamily="18" charset="0"/>
                <a:cs typeface="Times New Roman" panose="02020603050405020304" pitchFamily="18" charset="0"/>
              </a:rPr>
              <a:t> </a:t>
            </a:r>
            <a:r>
              <a:rPr lang="en-US" sz="2400" b="1" dirty="0" err="1" smtClean="0">
                <a:solidFill>
                  <a:srgbClr val="0000FF"/>
                </a:solidFill>
                <a:latin typeface="Times New Roman" panose="02020603050405020304" pitchFamily="18" charset="0"/>
                <a:cs typeface="Times New Roman" panose="02020603050405020304" pitchFamily="18" charset="0"/>
              </a:rPr>
              <a:t>phát</a:t>
            </a:r>
            <a:r>
              <a:rPr lang="en-US" sz="2400" b="1" dirty="0" smtClean="0">
                <a:solidFill>
                  <a:srgbClr val="0000FF"/>
                </a:solidFill>
                <a:latin typeface="Times New Roman" panose="02020603050405020304" pitchFamily="18" charset="0"/>
                <a:cs typeface="Times New Roman" panose="02020603050405020304" pitchFamily="18" charset="0"/>
              </a:rPr>
              <a:t> </a:t>
            </a:r>
            <a:r>
              <a:rPr lang="en-US" sz="2400" b="1" dirty="0" err="1" smtClean="0">
                <a:solidFill>
                  <a:srgbClr val="0000FF"/>
                </a:solidFill>
                <a:latin typeface="Times New Roman" panose="02020603050405020304" pitchFamily="18" charset="0"/>
                <a:cs typeface="Times New Roman" panose="02020603050405020304" pitchFamily="18" charset="0"/>
              </a:rPr>
              <a:t>triển</a:t>
            </a:r>
            <a:r>
              <a:rPr lang="en-US" sz="2400" b="1" dirty="0" smtClean="0">
                <a:solidFill>
                  <a:srgbClr val="0000FF"/>
                </a:solidFill>
                <a:latin typeface="Times New Roman" panose="02020603050405020304" pitchFamily="18" charset="0"/>
                <a:cs typeface="Times New Roman" panose="02020603050405020304" pitchFamily="18" charset="0"/>
              </a:rPr>
              <a:t> </a:t>
            </a:r>
            <a:r>
              <a:rPr lang="en-US" sz="2400" b="1" dirty="0" err="1" smtClean="0">
                <a:solidFill>
                  <a:srgbClr val="0000FF"/>
                </a:solidFill>
                <a:latin typeface="Times New Roman" panose="02020603050405020304" pitchFamily="18" charset="0"/>
                <a:cs typeface="Times New Roman" panose="02020603050405020304" pitchFamily="18" charset="0"/>
              </a:rPr>
              <a:t>của</a:t>
            </a:r>
            <a:r>
              <a:rPr lang="en-US" sz="2400" b="1" dirty="0" smtClean="0">
                <a:solidFill>
                  <a:srgbClr val="0000FF"/>
                </a:solidFill>
                <a:latin typeface="Times New Roman" panose="02020603050405020304" pitchFamily="18" charset="0"/>
                <a:cs typeface="Times New Roman" panose="02020603050405020304" pitchFamily="18" charset="0"/>
              </a:rPr>
              <a:t> </a:t>
            </a:r>
            <a:r>
              <a:rPr lang="en-US" sz="2400" b="1" dirty="0" err="1" smtClean="0">
                <a:solidFill>
                  <a:srgbClr val="0000FF"/>
                </a:solidFill>
                <a:latin typeface="Times New Roman" panose="02020603050405020304" pitchFamily="18" charset="0"/>
                <a:cs typeface="Times New Roman" panose="02020603050405020304" pitchFamily="18" charset="0"/>
              </a:rPr>
              <a:t>cây</a:t>
            </a:r>
            <a:r>
              <a:rPr lang="en-US" sz="2400" b="1" dirty="0">
                <a:solidFill>
                  <a:srgbClr val="0000FF"/>
                </a:solidFill>
                <a:latin typeface="Times New Roman" panose="02020603050405020304" pitchFamily="18" charset="0"/>
                <a:cs typeface="Times New Roman" panose="02020603050405020304" pitchFamily="18" charset="0"/>
              </a:rPr>
              <a:t>.</a:t>
            </a:r>
            <a:endParaRPr lang="en-US" sz="2400" b="1" dirty="0">
              <a:solidFill>
                <a:srgbClr val="0000FF"/>
              </a:solidFill>
              <a:latin typeface="Times New Roman" panose="02020603050405020304" pitchFamily="18" charset="0"/>
              <a:cs typeface="Times New Roman" panose="02020603050405020304" pitchFamily="18" charset="0"/>
            </a:endParaRPr>
          </a:p>
        </p:txBody>
      </p:sp>
      <p:sp>
        <p:nvSpPr>
          <p:cNvPr id="13322" name="AutoShape 10"/>
          <p:cNvSpPr>
            <a:spLocks noChangeArrowheads="1"/>
          </p:cNvSpPr>
          <p:nvPr/>
        </p:nvSpPr>
        <p:spPr bwMode="auto">
          <a:xfrm>
            <a:off x="2362200" y="152400"/>
            <a:ext cx="3429000" cy="990600"/>
          </a:xfrm>
          <a:prstGeom prst="wedgeRoundRectCallout">
            <a:avLst>
              <a:gd name="adj1" fmla="val -43009"/>
              <a:gd name="adj2" fmla="val 143269"/>
              <a:gd name="adj3" fmla="val 16667"/>
            </a:avLst>
          </a:prstGeom>
          <a:solidFill>
            <a:srgbClr val="00FF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2400" b="1">
                <a:solidFill>
                  <a:srgbClr val="FF3300"/>
                </a:solidFill>
                <a:latin typeface="Times New Roman" panose="02020603050405020304" pitchFamily="18" charset="0"/>
              </a:rPr>
              <a:t>Tác giả tả cây ngô theo trình tự nào?</a:t>
            </a:r>
            <a:endParaRPr lang="en-US" sz="2400" b="1">
              <a:solidFill>
                <a:srgbClr val="FF3300"/>
              </a:solidFill>
              <a:latin typeface="Times New Roman" panose="02020603050405020304" pitchFamily="18" charset="0"/>
            </a:endParaRPr>
          </a:p>
        </p:txBody>
      </p:sp>
      <p:pic>
        <p:nvPicPr>
          <p:cNvPr id="13323" name="Picture 11" descr="n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2819400"/>
            <a:ext cx="30861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13322"/>
                                        </p:tgtEl>
                                        <p:attrNameLst>
                                          <p:attrName>style.visibility</p:attrName>
                                        </p:attrNameLst>
                                      </p:cBhvr>
                                      <p:to>
                                        <p:strVal val="visible"/>
                                      </p:to>
                                    </p:set>
                                    <p:anim calcmode="lin" valueType="num">
                                      <p:cBhvr>
                                        <p:cTn id="7" dur="500" decel="50000" fill="hold">
                                          <p:stCondLst>
                                            <p:cond delay="0"/>
                                          </p:stCondLst>
                                        </p:cTn>
                                        <p:tgtEl>
                                          <p:spTgt spid="1332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332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3322"/>
                                        </p:tgtEl>
                                        <p:attrNameLst>
                                          <p:attrName>ppt_w</p:attrName>
                                        </p:attrNameLst>
                                      </p:cBhvr>
                                      <p:tavLst>
                                        <p:tav tm="0">
                                          <p:val>
                                            <p:strVal val="#ppt_w*.05"/>
                                          </p:val>
                                        </p:tav>
                                        <p:tav tm="100000">
                                          <p:val>
                                            <p:strVal val="#ppt_w"/>
                                          </p:val>
                                        </p:tav>
                                      </p:tavLst>
                                    </p:anim>
                                    <p:anim calcmode="lin" valueType="num">
                                      <p:cBhvr>
                                        <p:cTn id="10" dur="1000" fill="hold"/>
                                        <p:tgtEl>
                                          <p:spTgt spid="1332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332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332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332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3322"/>
                                        </p:tgtEl>
                                      </p:cBhvr>
                                    </p:animEffect>
                                  </p:childTnLst>
                                </p:cTn>
                              </p:par>
                            </p:childTnLst>
                          </p:cTn>
                        </p:par>
                      </p:childTnLst>
                    </p:cTn>
                  </p:par>
                  <p:par>
                    <p:cTn id="15" fill="hold">
                      <p:stCondLst>
                        <p:cond delay="indefinite"/>
                      </p:stCondLst>
                      <p:childTnLst>
                        <p:par>
                          <p:cTn id="16" fill="hold">
                            <p:stCondLst>
                              <p:cond delay="0"/>
                            </p:stCondLst>
                            <p:childTnLst>
                              <p:par>
                                <p:cTn id="17" presetID="29" presetClass="entr" presetSubtype="0" fill="hold" grpId="0" nodeType="clickEffect">
                                  <p:stCondLst>
                                    <p:cond delay="0"/>
                                  </p:stCondLst>
                                  <p:childTnLst>
                                    <p:set>
                                      <p:cBhvr>
                                        <p:cTn id="18" dur="1" fill="hold">
                                          <p:stCondLst>
                                            <p:cond delay="0"/>
                                          </p:stCondLst>
                                        </p:cTn>
                                        <p:tgtEl>
                                          <p:spTgt spid="13319"/>
                                        </p:tgtEl>
                                        <p:attrNameLst>
                                          <p:attrName>style.visibility</p:attrName>
                                        </p:attrNameLst>
                                      </p:cBhvr>
                                      <p:to>
                                        <p:strVal val="visible"/>
                                      </p:to>
                                    </p:set>
                                    <p:anim calcmode="lin" valueType="num">
                                      <p:cBhvr>
                                        <p:cTn id="19" dur="1000" fill="hold"/>
                                        <p:tgtEl>
                                          <p:spTgt spid="13319"/>
                                        </p:tgtEl>
                                        <p:attrNameLst>
                                          <p:attrName>ppt_x</p:attrName>
                                        </p:attrNameLst>
                                      </p:cBhvr>
                                      <p:tavLst>
                                        <p:tav tm="0">
                                          <p:val>
                                            <p:strVal val="#ppt_x-.2"/>
                                          </p:val>
                                        </p:tav>
                                        <p:tav tm="100000">
                                          <p:val>
                                            <p:strVal val="#ppt_x"/>
                                          </p:val>
                                        </p:tav>
                                      </p:tavLst>
                                    </p:anim>
                                    <p:anim calcmode="lin" valueType="num">
                                      <p:cBhvr>
                                        <p:cTn id="20" dur="1000" fill="hold"/>
                                        <p:tgtEl>
                                          <p:spTgt spid="13319"/>
                                        </p:tgtEl>
                                        <p:attrNameLst>
                                          <p:attrName>ppt_y</p:attrName>
                                        </p:attrNameLst>
                                      </p:cBhvr>
                                      <p:tavLst>
                                        <p:tav tm="0">
                                          <p:val>
                                            <p:strVal val="#ppt_y"/>
                                          </p:val>
                                        </p:tav>
                                        <p:tav tm="100000">
                                          <p:val>
                                            <p:strVal val="#ppt_y"/>
                                          </p:val>
                                        </p:tav>
                                      </p:tavLst>
                                    </p:anim>
                                    <p:animEffect transition="in" filter="wipe(right)" prLst="gradientSize: 0.1">
                                      <p:cBhvr>
                                        <p:cTn id="21" dur="1000"/>
                                        <p:tgtEl>
                                          <p:spTgt spid="13319"/>
                                        </p:tgtEl>
                                      </p:cBhvr>
                                    </p:animEffect>
                                  </p:childTnLst>
                                </p:cTn>
                              </p:par>
                            </p:childTnLst>
                          </p:cTn>
                        </p:par>
                        <p:par>
                          <p:cTn id="22" fill="hold">
                            <p:stCondLst>
                              <p:cond delay="1000"/>
                            </p:stCondLst>
                            <p:childTnLst>
                              <p:par>
                                <p:cTn id="23" presetID="3" presetClass="entr" presetSubtype="10" fill="hold" nodeType="afterEffect">
                                  <p:stCondLst>
                                    <p:cond delay="0"/>
                                  </p:stCondLst>
                                  <p:childTnLst>
                                    <p:set>
                                      <p:cBhvr>
                                        <p:cTn id="24" dur="1" fill="hold">
                                          <p:stCondLst>
                                            <p:cond delay="0"/>
                                          </p:stCondLst>
                                        </p:cTn>
                                        <p:tgtEl>
                                          <p:spTgt spid="13315"/>
                                        </p:tgtEl>
                                        <p:attrNameLst>
                                          <p:attrName>style.visibility</p:attrName>
                                        </p:attrNameLst>
                                      </p:cBhvr>
                                      <p:to>
                                        <p:strVal val="visible"/>
                                      </p:to>
                                    </p:set>
                                    <p:animEffect transition="in" filter="blinds(horizontal)">
                                      <p:cBhvr>
                                        <p:cTn id="25" dur="3000"/>
                                        <p:tgtEl>
                                          <p:spTgt spid="13315"/>
                                        </p:tgtEl>
                                      </p:cBhvr>
                                    </p:animEffect>
                                  </p:childTnLst>
                                </p:cTn>
                              </p:par>
                            </p:childTnLst>
                          </p:cTn>
                        </p:par>
                        <p:par>
                          <p:cTn id="26" fill="hold">
                            <p:stCondLst>
                              <p:cond delay="4000"/>
                            </p:stCondLst>
                            <p:childTnLst>
                              <p:par>
                                <p:cTn id="27" presetID="21" presetClass="entr" presetSubtype="4" fill="hold" nodeType="afterEffect">
                                  <p:stCondLst>
                                    <p:cond delay="0"/>
                                  </p:stCondLst>
                                  <p:childTnLst>
                                    <p:set>
                                      <p:cBhvr>
                                        <p:cTn id="28" dur="1" fill="hold">
                                          <p:stCondLst>
                                            <p:cond delay="0"/>
                                          </p:stCondLst>
                                        </p:cTn>
                                        <p:tgtEl>
                                          <p:spTgt spid="13323"/>
                                        </p:tgtEl>
                                        <p:attrNameLst>
                                          <p:attrName>style.visibility</p:attrName>
                                        </p:attrNameLst>
                                      </p:cBhvr>
                                      <p:to>
                                        <p:strVal val="visible"/>
                                      </p:to>
                                    </p:set>
                                    <p:animEffect transition="in" filter="wheel(4)">
                                      <p:cBhvr>
                                        <p:cTn id="29" dur="3000"/>
                                        <p:tgtEl>
                                          <p:spTgt spid="13323"/>
                                        </p:tgtEl>
                                      </p:cBhvr>
                                    </p:animEffect>
                                  </p:childTnLst>
                                </p:cTn>
                              </p:par>
                            </p:childTnLst>
                          </p:cTn>
                        </p:par>
                        <p:par>
                          <p:cTn id="30" fill="hold">
                            <p:stCondLst>
                              <p:cond delay="7000"/>
                            </p:stCondLst>
                            <p:childTnLst>
                              <p:par>
                                <p:cTn id="31" presetID="5" presetClass="entr" presetSubtype="10" fill="hold" nodeType="afterEffect">
                                  <p:stCondLst>
                                    <p:cond delay="0"/>
                                  </p:stCondLst>
                                  <p:childTnLst>
                                    <p:set>
                                      <p:cBhvr>
                                        <p:cTn id="32" dur="1" fill="hold">
                                          <p:stCondLst>
                                            <p:cond delay="0"/>
                                          </p:stCondLst>
                                        </p:cTn>
                                        <p:tgtEl>
                                          <p:spTgt spid="13316"/>
                                        </p:tgtEl>
                                        <p:attrNameLst>
                                          <p:attrName>style.visibility</p:attrName>
                                        </p:attrNameLst>
                                      </p:cBhvr>
                                      <p:to>
                                        <p:strVal val="visible"/>
                                      </p:to>
                                    </p:set>
                                    <p:animEffect transition="in" filter="checkerboard(across)">
                                      <p:cBhvr>
                                        <p:cTn id="33" dur="3000"/>
                                        <p:tgtEl>
                                          <p:spTgt spid="133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9" grpId="0"/>
      <p:bldP spid="1332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3"/>
          <p:cNvSpPr txBox="1">
            <a:spLocks noChangeArrowheads="1"/>
          </p:cNvSpPr>
          <p:nvPr/>
        </p:nvSpPr>
        <p:spPr bwMode="auto">
          <a:xfrm>
            <a:off x="838200" y="381000"/>
            <a:ext cx="7162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vi-VN">
              <a:latin typeface="Arial Black" panose="020B0A04020102020204" pitchFamily="34" charset="0"/>
              <a:cs typeface="Arial" panose="020B0604020202020204" pitchFamily="34" charset="0"/>
            </a:endParaRPr>
          </a:p>
        </p:txBody>
      </p:sp>
      <p:sp>
        <p:nvSpPr>
          <p:cNvPr id="9219" name="Text Box 4"/>
          <p:cNvSpPr txBox="1">
            <a:spLocks noChangeArrowheads="1"/>
          </p:cNvSpPr>
          <p:nvPr/>
        </p:nvSpPr>
        <p:spPr bwMode="auto">
          <a:xfrm>
            <a:off x="1447800" y="457200"/>
            <a:ext cx="6324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vi-VN">
              <a:latin typeface="Arial Black" panose="020B0A04020102020204" pitchFamily="34" charset="0"/>
              <a:cs typeface="Arial" panose="020B0604020202020204" pitchFamily="34" charset="0"/>
            </a:endParaRPr>
          </a:p>
        </p:txBody>
      </p:sp>
      <p:sp>
        <p:nvSpPr>
          <p:cNvPr id="9220" name="Text Box 5"/>
          <p:cNvSpPr txBox="1">
            <a:spLocks noChangeArrowheads="1"/>
          </p:cNvSpPr>
          <p:nvPr/>
        </p:nvSpPr>
        <p:spPr bwMode="auto">
          <a:xfrm>
            <a:off x="1905000" y="762000"/>
            <a:ext cx="51974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atin typeface="Arial Black" panose="020B0A04020102020204" pitchFamily="34" charset="0"/>
              <a:cs typeface="Arial" panose="020B0604020202020204" pitchFamily="34" charset="0"/>
            </a:endParaRPr>
          </a:p>
        </p:txBody>
      </p:sp>
      <p:sp>
        <p:nvSpPr>
          <p:cNvPr id="9221" name="Text Box 7"/>
          <p:cNvSpPr txBox="1">
            <a:spLocks noChangeArrowheads="1"/>
          </p:cNvSpPr>
          <p:nvPr/>
        </p:nvSpPr>
        <p:spPr bwMode="auto">
          <a:xfrm>
            <a:off x="228600" y="3124200"/>
            <a:ext cx="8458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atin typeface="Arial Black" panose="020B0A04020102020204" pitchFamily="34" charset="0"/>
                <a:cs typeface="Arial" panose="020B0604020202020204" pitchFamily="34" charset="0"/>
              </a:rPr>
              <a:t>    </a:t>
            </a:r>
            <a:endParaRPr lang="en-US" sz="1600">
              <a:solidFill>
                <a:schemeClr val="folHlink"/>
              </a:solidFill>
              <a:latin typeface=".VnTime" panose="020B7200000000000000" pitchFamily="34" charset="0"/>
              <a:cs typeface="Arial" panose="020B0604020202020204" pitchFamily="34" charset="0"/>
            </a:endParaRPr>
          </a:p>
        </p:txBody>
      </p:sp>
      <p:sp>
        <p:nvSpPr>
          <p:cNvPr id="9222" name="Text Box 9"/>
          <p:cNvSpPr txBox="1">
            <a:spLocks noChangeArrowheads="1"/>
          </p:cNvSpPr>
          <p:nvPr/>
        </p:nvSpPr>
        <p:spPr bwMode="auto">
          <a:xfrm>
            <a:off x="3429000" y="4876800"/>
            <a:ext cx="4953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vi-VN">
              <a:latin typeface="Arial Black" panose="020B0A04020102020204" pitchFamily="34" charset="0"/>
              <a:cs typeface="Arial" panose="020B0604020202020204" pitchFamily="34" charset="0"/>
            </a:endParaRPr>
          </a:p>
        </p:txBody>
      </p:sp>
      <p:sp>
        <p:nvSpPr>
          <p:cNvPr id="9223" name="Text Box 21"/>
          <p:cNvSpPr txBox="1">
            <a:spLocks noChangeArrowheads="1"/>
          </p:cNvSpPr>
          <p:nvPr/>
        </p:nvSpPr>
        <p:spPr bwMode="auto">
          <a:xfrm>
            <a:off x="540224" y="408046"/>
            <a:ext cx="27432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3200" b="1" u="sng" dirty="0">
                <a:solidFill>
                  <a:srgbClr val="FF3300"/>
                </a:solidFill>
                <a:latin typeface="Times New Roman" panose="02020603050405020304" pitchFamily="18" charset="0"/>
                <a:cs typeface="Times New Roman" panose="02020603050405020304" pitchFamily="18" charset="0"/>
              </a:rPr>
              <a:t>I. </a:t>
            </a:r>
            <a:r>
              <a:rPr lang="en-US" sz="3200" b="1" u="sng" dirty="0" err="1" smtClean="0">
                <a:solidFill>
                  <a:srgbClr val="FF3300"/>
                </a:solidFill>
                <a:latin typeface="Times New Roman" panose="02020603050405020304" pitchFamily="18" charset="0"/>
                <a:cs typeface="Times New Roman" panose="02020603050405020304" pitchFamily="18" charset="0"/>
              </a:rPr>
              <a:t>Nhận</a:t>
            </a:r>
            <a:r>
              <a:rPr lang="en-US" sz="3200" b="1" u="sng" dirty="0" smtClean="0">
                <a:solidFill>
                  <a:srgbClr val="FF3300"/>
                </a:solidFill>
                <a:latin typeface="Times New Roman" panose="02020603050405020304" pitchFamily="18" charset="0"/>
                <a:cs typeface="Times New Roman" panose="02020603050405020304" pitchFamily="18" charset="0"/>
              </a:rPr>
              <a:t> </a:t>
            </a:r>
            <a:r>
              <a:rPr lang="en-US" sz="3200" b="1" u="sng" dirty="0" err="1" smtClean="0">
                <a:solidFill>
                  <a:srgbClr val="FF3300"/>
                </a:solidFill>
                <a:latin typeface="Times New Roman" panose="02020603050405020304" pitchFamily="18" charset="0"/>
                <a:cs typeface="Times New Roman" panose="02020603050405020304" pitchFamily="18" charset="0"/>
              </a:rPr>
              <a:t>xét</a:t>
            </a:r>
            <a:endParaRPr lang="en-US" sz="3200" b="1" u="sng" dirty="0">
              <a:solidFill>
                <a:srgbClr val="FF3300"/>
              </a:solidFill>
              <a:latin typeface="Times New Roman" panose="02020603050405020304" pitchFamily="18" charset="0"/>
              <a:cs typeface="Times New Roman" panose="02020603050405020304" pitchFamily="18" charset="0"/>
            </a:endParaRPr>
          </a:p>
        </p:txBody>
      </p:sp>
      <p:sp>
        <p:nvSpPr>
          <p:cNvPr id="15383" name="Text Box 23"/>
          <p:cNvSpPr txBox="1">
            <a:spLocks noChangeArrowheads="1"/>
          </p:cNvSpPr>
          <p:nvPr/>
        </p:nvSpPr>
        <p:spPr bwMode="auto">
          <a:xfrm>
            <a:off x="368490" y="1222045"/>
            <a:ext cx="847071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3200" b="1" u="sng" dirty="0" err="1">
                <a:solidFill>
                  <a:srgbClr val="0000FF"/>
                </a:solidFill>
                <a:latin typeface="Times New Roman" panose="02020603050405020304" pitchFamily="18" charset="0"/>
                <a:cs typeface="Times New Roman" panose="02020603050405020304" pitchFamily="18" charset="0"/>
              </a:rPr>
              <a:t>Bài</a:t>
            </a:r>
            <a:r>
              <a:rPr lang="en-US" sz="3200" b="1" u="sng" dirty="0">
                <a:solidFill>
                  <a:srgbClr val="0000FF"/>
                </a:solidFill>
                <a:latin typeface="Times New Roman" panose="02020603050405020304" pitchFamily="18" charset="0"/>
                <a:cs typeface="Times New Roman" panose="02020603050405020304" pitchFamily="18" charset="0"/>
              </a:rPr>
              <a:t> 2:</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i="1" dirty="0" err="1">
                <a:solidFill>
                  <a:srgbClr val="0000FF"/>
                </a:solidFill>
                <a:latin typeface="Times New Roman" panose="02020603050405020304" pitchFamily="18" charset="0"/>
                <a:cs typeface="Times New Roman" panose="02020603050405020304" pitchFamily="18" charset="0"/>
              </a:rPr>
              <a:t>Đọc</a:t>
            </a:r>
            <a:r>
              <a:rPr lang="en-US" sz="3200" b="1" i="1" dirty="0">
                <a:solidFill>
                  <a:srgbClr val="0000FF"/>
                </a:solidFill>
                <a:latin typeface="Times New Roman" panose="02020603050405020304" pitchFamily="18" charset="0"/>
                <a:cs typeface="Times New Roman" panose="02020603050405020304" pitchFamily="18" charset="0"/>
              </a:rPr>
              <a:t> </a:t>
            </a:r>
            <a:r>
              <a:rPr lang="en-US" sz="3200" b="1" i="1" dirty="0" err="1">
                <a:solidFill>
                  <a:srgbClr val="0000FF"/>
                </a:solidFill>
                <a:latin typeface="Times New Roman" panose="02020603050405020304" pitchFamily="18" charset="0"/>
                <a:cs typeface="Times New Roman" panose="02020603050405020304" pitchFamily="18" charset="0"/>
              </a:rPr>
              <a:t>lại</a:t>
            </a:r>
            <a:r>
              <a:rPr lang="en-US" sz="3200" b="1" i="1" dirty="0">
                <a:solidFill>
                  <a:srgbClr val="0000FF"/>
                </a:solidFill>
                <a:latin typeface="Times New Roman" panose="02020603050405020304" pitchFamily="18" charset="0"/>
                <a:cs typeface="Times New Roman" panose="02020603050405020304" pitchFamily="18" charset="0"/>
              </a:rPr>
              <a:t> </a:t>
            </a:r>
            <a:r>
              <a:rPr lang="en-US" sz="3200" b="1" i="1" dirty="0" smtClean="0">
                <a:solidFill>
                  <a:srgbClr val="0000FF"/>
                </a:solidFill>
                <a:latin typeface="Times New Roman" panose="02020603050405020304" pitchFamily="18" charset="0"/>
                <a:cs typeface="Times New Roman" panose="02020603050405020304" pitchFamily="18" charset="0"/>
              </a:rPr>
              <a:t> </a:t>
            </a:r>
            <a:r>
              <a:rPr lang="en-US" sz="3200" b="1" i="1" dirty="0" err="1" smtClean="0">
                <a:solidFill>
                  <a:srgbClr val="0000FF"/>
                </a:solidFill>
                <a:latin typeface="Times New Roman" panose="02020603050405020304" pitchFamily="18" charset="0"/>
                <a:cs typeface="Times New Roman" panose="02020603050405020304" pitchFamily="18" charset="0"/>
              </a:rPr>
              <a:t>bài</a:t>
            </a:r>
            <a:r>
              <a:rPr lang="en-US" sz="3200" b="1" i="1" dirty="0" smtClean="0">
                <a:solidFill>
                  <a:srgbClr val="0000FF"/>
                </a:solidFill>
                <a:latin typeface="Times New Roman" panose="02020603050405020304" pitchFamily="18" charset="0"/>
                <a:cs typeface="Times New Roman" panose="02020603050405020304" pitchFamily="18" charset="0"/>
              </a:rPr>
              <a:t> </a:t>
            </a:r>
            <a:r>
              <a:rPr lang="en-US" sz="3200" b="1" i="1" dirty="0" err="1" smtClean="0">
                <a:solidFill>
                  <a:srgbClr val="0000FF"/>
                </a:solidFill>
                <a:latin typeface="Times New Roman" panose="02020603050405020304" pitchFamily="18" charset="0"/>
                <a:cs typeface="Times New Roman" panose="02020603050405020304" pitchFamily="18" charset="0"/>
              </a:rPr>
              <a:t>Cây</a:t>
            </a:r>
            <a:r>
              <a:rPr lang="en-US" sz="3200" b="1" i="1" dirty="0" smtClean="0">
                <a:solidFill>
                  <a:srgbClr val="0000FF"/>
                </a:solidFill>
                <a:latin typeface="Times New Roman" panose="02020603050405020304" pitchFamily="18" charset="0"/>
                <a:cs typeface="Times New Roman" panose="02020603050405020304" pitchFamily="18" charset="0"/>
              </a:rPr>
              <a:t> </a:t>
            </a:r>
            <a:r>
              <a:rPr lang="en-US" sz="3200" b="1" i="1" dirty="0" err="1">
                <a:solidFill>
                  <a:srgbClr val="0000FF"/>
                </a:solidFill>
                <a:latin typeface="Times New Roman" panose="02020603050405020304" pitchFamily="18" charset="0"/>
                <a:cs typeface="Times New Roman" panose="02020603050405020304" pitchFamily="18" charset="0"/>
              </a:rPr>
              <a:t>mai</a:t>
            </a:r>
            <a:r>
              <a:rPr lang="en-US" sz="3200" b="1" i="1" dirty="0">
                <a:solidFill>
                  <a:srgbClr val="0000FF"/>
                </a:solidFill>
                <a:latin typeface="Times New Roman" panose="02020603050405020304" pitchFamily="18" charset="0"/>
                <a:cs typeface="Times New Roman" panose="02020603050405020304" pitchFamily="18" charset="0"/>
              </a:rPr>
              <a:t> </a:t>
            </a:r>
            <a:r>
              <a:rPr lang="en-US" sz="3200" b="1" i="1" dirty="0" err="1">
                <a:solidFill>
                  <a:srgbClr val="0000FF"/>
                </a:solidFill>
                <a:latin typeface="Times New Roman" panose="02020603050405020304" pitchFamily="18" charset="0"/>
                <a:cs typeface="Times New Roman" panose="02020603050405020304" pitchFamily="18" charset="0"/>
              </a:rPr>
              <a:t>tứ</a:t>
            </a:r>
            <a:r>
              <a:rPr lang="en-US" sz="3200" b="1" i="1" dirty="0">
                <a:solidFill>
                  <a:srgbClr val="0000FF"/>
                </a:solidFill>
                <a:latin typeface="Times New Roman" panose="02020603050405020304" pitchFamily="18" charset="0"/>
                <a:cs typeface="Times New Roman" panose="02020603050405020304" pitchFamily="18" charset="0"/>
              </a:rPr>
              <a:t> </a:t>
            </a:r>
            <a:r>
              <a:rPr lang="en-US" sz="3200" b="1" i="1" dirty="0" err="1">
                <a:solidFill>
                  <a:srgbClr val="0000FF"/>
                </a:solidFill>
                <a:latin typeface="Times New Roman" panose="02020603050405020304" pitchFamily="18" charset="0"/>
                <a:cs typeface="Times New Roman" panose="02020603050405020304" pitchFamily="18" charset="0"/>
              </a:rPr>
              <a:t>quý</a:t>
            </a:r>
            <a:r>
              <a:rPr lang="en-US" sz="3200" b="1" i="1" dirty="0">
                <a:solidFill>
                  <a:srgbClr val="0000FF"/>
                </a:solidFill>
                <a:latin typeface="Times New Roman" panose="02020603050405020304" pitchFamily="18" charset="0"/>
                <a:cs typeface="Times New Roman" panose="02020603050405020304" pitchFamily="18" charset="0"/>
              </a:rPr>
              <a:t> ( </a:t>
            </a:r>
            <a:r>
              <a:rPr lang="en-US" sz="3200" b="1" i="1" dirty="0" err="1">
                <a:solidFill>
                  <a:srgbClr val="0000FF"/>
                </a:solidFill>
                <a:latin typeface="Times New Roman" panose="02020603050405020304" pitchFamily="18" charset="0"/>
                <a:cs typeface="Times New Roman" panose="02020603050405020304" pitchFamily="18" charset="0"/>
              </a:rPr>
              <a:t>sách</a:t>
            </a:r>
            <a:r>
              <a:rPr lang="en-US" sz="3200" b="1" i="1" dirty="0">
                <a:solidFill>
                  <a:srgbClr val="0000FF"/>
                </a:solidFill>
                <a:latin typeface="Times New Roman" panose="02020603050405020304" pitchFamily="18" charset="0"/>
                <a:cs typeface="Times New Roman" panose="02020603050405020304" pitchFamily="18" charset="0"/>
              </a:rPr>
              <a:t> </a:t>
            </a:r>
            <a:r>
              <a:rPr lang="en-US" sz="3200" b="1" i="1" dirty="0" err="1">
                <a:solidFill>
                  <a:srgbClr val="0000FF"/>
                </a:solidFill>
                <a:latin typeface="Times New Roman" panose="02020603050405020304" pitchFamily="18" charset="0"/>
                <a:cs typeface="Times New Roman" panose="02020603050405020304" pitchFamily="18" charset="0"/>
              </a:rPr>
              <a:t>Tiếng</a:t>
            </a:r>
            <a:r>
              <a:rPr lang="en-US" sz="3200" b="1" i="1" dirty="0">
                <a:solidFill>
                  <a:srgbClr val="0000FF"/>
                </a:solidFill>
                <a:latin typeface="Times New Roman" panose="02020603050405020304" pitchFamily="18" charset="0"/>
                <a:cs typeface="Times New Roman" panose="02020603050405020304" pitchFamily="18" charset="0"/>
              </a:rPr>
              <a:t> </a:t>
            </a:r>
            <a:r>
              <a:rPr lang="en-US" sz="3200" b="1" i="1" dirty="0" err="1">
                <a:solidFill>
                  <a:srgbClr val="0000FF"/>
                </a:solidFill>
                <a:latin typeface="Times New Roman" panose="02020603050405020304" pitchFamily="18" charset="0"/>
                <a:cs typeface="Times New Roman" panose="02020603050405020304" pitchFamily="18" charset="0"/>
              </a:rPr>
              <a:t>Việt</a:t>
            </a:r>
            <a:r>
              <a:rPr lang="en-US" sz="3200" b="1" i="1" dirty="0">
                <a:solidFill>
                  <a:srgbClr val="0000FF"/>
                </a:solidFill>
                <a:latin typeface="Times New Roman" panose="02020603050405020304" pitchFamily="18" charset="0"/>
                <a:cs typeface="Times New Roman" panose="02020603050405020304" pitchFamily="18" charset="0"/>
              </a:rPr>
              <a:t> 4, </a:t>
            </a:r>
            <a:r>
              <a:rPr lang="en-US" sz="3200" b="1" i="1" dirty="0" err="1">
                <a:solidFill>
                  <a:srgbClr val="0000FF"/>
                </a:solidFill>
                <a:latin typeface="Times New Roman" panose="02020603050405020304" pitchFamily="18" charset="0"/>
                <a:cs typeface="Times New Roman" panose="02020603050405020304" pitchFamily="18" charset="0"/>
              </a:rPr>
              <a:t>tập</a:t>
            </a:r>
            <a:r>
              <a:rPr lang="en-US" sz="3200" b="1" i="1" dirty="0">
                <a:solidFill>
                  <a:srgbClr val="0000FF"/>
                </a:solidFill>
                <a:latin typeface="Times New Roman" panose="02020603050405020304" pitchFamily="18" charset="0"/>
                <a:cs typeface="Times New Roman" panose="02020603050405020304" pitchFamily="18" charset="0"/>
              </a:rPr>
              <a:t> 2, </a:t>
            </a:r>
            <a:r>
              <a:rPr lang="en-US" sz="3200" b="1" i="1" dirty="0" err="1">
                <a:solidFill>
                  <a:srgbClr val="0000FF"/>
                </a:solidFill>
                <a:latin typeface="Times New Roman" panose="02020603050405020304" pitchFamily="18" charset="0"/>
                <a:cs typeface="Times New Roman" panose="02020603050405020304" pitchFamily="18" charset="0"/>
              </a:rPr>
              <a:t>trang</a:t>
            </a:r>
            <a:r>
              <a:rPr lang="en-US" sz="3200" b="1" i="1" dirty="0">
                <a:solidFill>
                  <a:srgbClr val="0000FF"/>
                </a:solidFill>
                <a:latin typeface="Times New Roman" panose="02020603050405020304" pitchFamily="18" charset="0"/>
                <a:cs typeface="Times New Roman" panose="02020603050405020304" pitchFamily="18" charset="0"/>
              </a:rPr>
              <a:t> 23). </a:t>
            </a:r>
            <a:r>
              <a:rPr lang="en-US" sz="3200" b="1" i="1" dirty="0" err="1">
                <a:solidFill>
                  <a:srgbClr val="0000FF"/>
                </a:solidFill>
                <a:latin typeface="Times New Roman" panose="02020603050405020304" pitchFamily="18" charset="0"/>
                <a:cs typeface="Times New Roman" panose="02020603050405020304" pitchFamily="18" charset="0"/>
              </a:rPr>
              <a:t>Trình</a:t>
            </a:r>
            <a:r>
              <a:rPr lang="en-US" sz="3200" b="1" i="1" dirty="0">
                <a:solidFill>
                  <a:srgbClr val="0000FF"/>
                </a:solidFill>
                <a:latin typeface="Times New Roman" panose="02020603050405020304" pitchFamily="18" charset="0"/>
                <a:cs typeface="Times New Roman" panose="02020603050405020304" pitchFamily="18" charset="0"/>
              </a:rPr>
              <a:t> </a:t>
            </a:r>
            <a:r>
              <a:rPr lang="en-US" sz="3200" b="1" i="1" dirty="0" err="1">
                <a:solidFill>
                  <a:srgbClr val="0000FF"/>
                </a:solidFill>
                <a:latin typeface="Times New Roman" panose="02020603050405020304" pitchFamily="18" charset="0"/>
                <a:cs typeface="Times New Roman" panose="02020603050405020304" pitchFamily="18" charset="0"/>
              </a:rPr>
              <a:t>tự</a:t>
            </a:r>
            <a:r>
              <a:rPr lang="en-US" sz="3200" b="1" i="1" dirty="0">
                <a:solidFill>
                  <a:srgbClr val="0000FF"/>
                </a:solidFill>
                <a:latin typeface="Times New Roman" panose="02020603050405020304" pitchFamily="18" charset="0"/>
                <a:cs typeface="Times New Roman" panose="02020603050405020304" pitchFamily="18" charset="0"/>
              </a:rPr>
              <a:t> </a:t>
            </a:r>
            <a:r>
              <a:rPr lang="en-US" sz="3200" b="1" i="1" dirty="0" err="1">
                <a:solidFill>
                  <a:srgbClr val="0000FF"/>
                </a:solidFill>
                <a:latin typeface="Times New Roman" panose="02020603050405020304" pitchFamily="18" charset="0"/>
                <a:cs typeface="Times New Roman" panose="02020603050405020304" pitchFamily="18" charset="0"/>
              </a:rPr>
              <a:t>miêu</a:t>
            </a:r>
            <a:r>
              <a:rPr lang="en-US" sz="3200" b="1" i="1" dirty="0">
                <a:solidFill>
                  <a:srgbClr val="0000FF"/>
                </a:solidFill>
                <a:latin typeface="Times New Roman" panose="02020603050405020304" pitchFamily="18" charset="0"/>
                <a:cs typeface="Times New Roman" panose="02020603050405020304" pitchFamily="18" charset="0"/>
              </a:rPr>
              <a:t> </a:t>
            </a:r>
            <a:r>
              <a:rPr lang="en-US" sz="3200" b="1" i="1" dirty="0" err="1">
                <a:solidFill>
                  <a:srgbClr val="0000FF"/>
                </a:solidFill>
                <a:latin typeface="Times New Roman" panose="02020603050405020304" pitchFamily="18" charset="0"/>
                <a:cs typeface="Times New Roman" panose="02020603050405020304" pitchFamily="18" charset="0"/>
              </a:rPr>
              <a:t>tả</a:t>
            </a:r>
            <a:r>
              <a:rPr lang="en-US" sz="3200" b="1" i="1" dirty="0">
                <a:solidFill>
                  <a:srgbClr val="0000FF"/>
                </a:solidFill>
                <a:latin typeface="Times New Roman" panose="02020603050405020304" pitchFamily="18" charset="0"/>
                <a:cs typeface="Times New Roman" panose="02020603050405020304" pitchFamily="18" charset="0"/>
              </a:rPr>
              <a:t> </a:t>
            </a:r>
            <a:r>
              <a:rPr lang="en-US" sz="3200" b="1" i="1" dirty="0" err="1">
                <a:solidFill>
                  <a:srgbClr val="0000FF"/>
                </a:solidFill>
                <a:latin typeface="Times New Roman" panose="02020603050405020304" pitchFamily="18" charset="0"/>
                <a:cs typeface="Times New Roman" panose="02020603050405020304" pitchFamily="18" charset="0"/>
              </a:rPr>
              <a:t>trong</a:t>
            </a:r>
            <a:r>
              <a:rPr lang="en-US" sz="3200" b="1" i="1" dirty="0">
                <a:solidFill>
                  <a:srgbClr val="0000FF"/>
                </a:solidFill>
                <a:latin typeface="Times New Roman" panose="02020603050405020304" pitchFamily="18" charset="0"/>
                <a:cs typeface="Times New Roman" panose="02020603050405020304" pitchFamily="18" charset="0"/>
              </a:rPr>
              <a:t> </a:t>
            </a:r>
            <a:r>
              <a:rPr lang="en-US" sz="3200" b="1" i="1" dirty="0" err="1">
                <a:solidFill>
                  <a:srgbClr val="0000FF"/>
                </a:solidFill>
                <a:latin typeface="Times New Roman" panose="02020603050405020304" pitchFamily="18" charset="0"/>
                <a:cs typeface="Times New Roman" panose="02020603050405020304" pitchFamily="18" charset="0"/>
              </a:rPr>
              <a:t>bài</a:t>
            </a:r>
            <a:r>
              <a:rPr lang="en-US" sz="3200" b="1" i="1" dirty="0">
                <a:solidFill>
                  <a:srgbClr val="0000FF"/>
                </a:solidFill>
                <a:latin typeface="Times New Roman" panose="02020603050405020304" pitchFamily="18" charset="0"/>
                <a:cs typeface="Times New Roman" panose="02020603050405020304" pitchFamily="18" charset="0"/>
              </a:rPr>
              <a:t> </a:t>
            </a:r>
            <a:r>
              <a:rPr lang="en-US" sz="3200" b="1" i="1" dirty="0" smtClean="0">
                <a:solidFill>
                  <a:srgbClr val="0000FF"/>
                </a:solidFill>
                <a:latin typeface="Times New Roman" panose="02020603050405020304" pitchFamily="18" charset="0"/>
                <a:cs typeface="Times New Roman" panose="02020603050405020304" pitchFamily="18" charset="0"/>
              </a:rPr>
              <a:t> </a:t>
            </a:r>
            <a:r>
              <a:rPr lang="en-US" sz="3200" b="1" i="1" dirty="0" err="1">
                <a:solidFill>
                  <a:srgbClr val="0000FF"/>
                </a:solidFill>
                <a:latin typeface="Times New Roman" panose="02020603050405020304" pitchFamily="18" charset="0"/>
                <a:cs typeface="Times New Roman" panose="02020603050405020304" pitchFamily="18" charset="0"/>
              </a:rPr>
              <a:t>ấy</a:t>
            </a:r>
            <a:r>
              <a:rPr lang="en-US" sz="3200" b="1" i="1" dirty="0">
                <a:solidFill>
                  <a:srgbClr val="0000FF"/>
                </a:solidFill>
                <a:latin typeface="Times New Roman" panose="02020603050405020304" pitchFamily="18" charset="0"/>
                <a:cs typeface="Times New Roman" panose="02020603050405020304" pitchFamily="18" charset="0"/>
              </a:rPr>
              <a:t> </a:t>
            </a:r>
            <a:r>
              <a:rPr lang="en-US" sz="3200" b="1" i="1" dirty="0" err="1">
                <a:solidFill>
                  <a:srgbClr val="0000FF"/>
                </a:solidFill>
                <a:latin typeface="Times New Roman" panose="02020603050405020304" pitchFamily="18" charset="0"/>
                <a:cs typeface="Times New Roman" panose="02020603050405020304" pitchFamily="18" charset="0"/>
              </a:rPr>
              <a:t>có</a:t>
            </a:r>
            <a:r>
              <a:rPr lang="en-US" sz="3200" b="1" i="1" dirty="0">
                <a:solidFill>
                  <a:srgbClr val="0000FF"/>
                </a:solidFill>
                <a:latin typeface="Times New Roman" panose="02020603050405020304" pitchFamily="18" charset="0"/>
                <a:cs typeface="Times New Roman" panose="02020603050405020304" pitchFamily="18" charset="0"/>
              </a:rPr>
              <a:t> </a:t>
            </a:r>
            <a:r>
              <a:rPr lang="en-US" sz="3200" b="1" i="1" dirty="0" err="1">
                <a:solidFill>
                  <a:srgbClr val="0000FF"/>
                </a:solidFill>
                <a:latin typeface="Times New Roman" panose="02020603050405020304" pitchFamily="18" charset="0"/>
                <a:cs typeface="Times New Roman" panose="02020603050405020304" pitchFamily="18" charset="0"/>
              </a:rPr>
              <a:t>điểm</a:t>
            </a:r>
            <a:r>
              <a:rPr lang="en-US" sz="3200" b="1" i="1" dirty="0">
                <a:solidFill>
                  <a:srgbClr val="0000FF"/>
                </a:solidFill>
                <a:latin typeface="Times New Roman" panose="02020603050405020304" pitchFamily="18" charset="0"/>
                <a:cs typeface="Times New Roman" panose="02020603050405020304" pitchFamily="18" charset="0"/>
              </a:rPr>
              <a:t> </a:t>
            </a:r>
            <a:r>
              <a:rPr lang="en-US" sz="3200" b="1" i="1" dirty="0" err="1">
                <a:solidFill>
                  <a:srgbClr val="0000FF"/>
                </a:solidFill>
                <a:latin typeface="Times New Roman" panose="02020603050405020304" pitchFamily="18" charset="0"/>
                <a:cs typeface="Times New Roman" panose="02020603050405020304" pitchFamily="18" charset="0"/>
              </a:rPr>
              <a:t>gì</a:t>
            </a:r>
            <a:r>
              <a:rPr lang="en-US" sz="3200" b="1" i="1" dirty="0">
                <a:solidFill>
                  <a:srgbClr val="0000FF"/>
                </a:solidFill>
                <a:latin typeface="Times New Roman" panose="02020603050405020304" pitchFamily="18" charset="0"/>
                <a:cs typeface="Times New Roman" panose="02020603050405020304" pitchFamily="18" charset="0"/>
              </a:rPr>
              <a:t> </a:t>
            </a:r>
            <a:r>
              <a:rPr lang="en-US" sz="3200" b="1" i="1" dirty="0" err="1">
                <a:solidFill>
                  <a:srgbClr val="0000FF"/>
                </a:solidFill>
                <a:latin typeface="Times New Roman" panose="02020603050405020304" pitchFamily="18" charset="0"/>
                <a:cs typeface="Times New Roman" panose="02020603050405020304" pitchFamily="18" charset="0"/>
              </a:rPr>
              <a:t>khác</a:t>
            </a:r>
            <a:r>
              <a:rPr lang="en-US" sz="3200" b="1" i="1" dirty="0">
                <a:solidFill>
                  <a:srgbClr val="0000FF"/>
                </a:solidFill>
                <a:latin typeface="Times New Roman" panose="02020603050405020304" pitchFamily="18" charset="0"/>
                <a:cs typeface="Times New Roman" panose="02020603050405020304" pitchFamily="18" charset="0"/>
              </a:rPr>
              <a:t> </a:t>
            </a:r>
            <a:r>
              <a:rPr lang="en-US" sz="3200" b="1" i="1" dirty="0" err="1" smtClean="0">
                <a:solidFill>
                  <a:srgbClr val="0000FF"/>
                </a:solidFill>
                <a:latin typeface="Times New Roman" panose="02020603050405020304" pitchFamily="18" charset="0"/>
                <a:cs typeface="Times New Roman" panose="02020603050405020304" pitchFamily="18" charset="0"/>
              </a:rPr>
              <a:t>Bãi</a:t>
            </a:r>
            <a:r>
              <a:rPr lang="en-US" sz="3200" b="1" i="1" dirty="0" smtClean="0">
                <a:solidFill>
                  <a:srgbClr val="0000FF"/>
                </a:solidFill>
                <a:latin typeface="Times New Roman" panose="02020603050405020304" pitchFamily="18" charset="0"/>
                <a:cs typeface="Times New Roman" panose="02020603050405020304" pitchFamily="18" charset="0"/>
              </a:rPr>
              <a:t> </a:t>
            </a:r>
            <a:r>
              <a:rPr lang="en-US" sz="3200" b="1" i="1" dirty="0" err="1">
                <a:solidFill>
                  <a:srgbClr val="0000FF"/>
                </a:solidFill>
                <a:latin typeface="Times New Roman" panose="02020603050405020304" pitchFamily="18" charset="0"/>
                <a:cs typeface="Times New Roman" panose="02020603050405020304" pitchFamily="18" charset="0"/>
              </a:rPr>
              <a:t>ngô</a:t>
            </a:r>
            <a:r>
              <a:rPr lang="en-US" sz="3200" b="1" i="1" dirty="0">
                <a:solidFill>
                  <a:srgbClr val="0000FF"/>
                </a:solidFill>
                <a:latin typeface="Times New Roman" panose="02020603050405020304" pitchFamily="18" charset="0"/>
                <a:cs typeface="Times New Roman" panose="02020603050405020304" pitchFamily="18" charset="0"/>
              </a:rPr>
              <a:t>?</a:t>
            </a:r>
            <a:endParaRPr lang="en-US" sz="3200" b="1" i="1" dirty="0">
              <a:solidFill>
                <a:srgbClr val="0000FF"/>
              </a:solidFill>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5383"/>
                                        </p:tgtEl>
                                        <p:attrNameLst>
                                          <p:attrName>style.visibility</p:attrName>
                                        </p:attrNameLst>
                                      </p:cBhvr>
                                      <p:to>
                                        <p:strVal val="visible"/>
                                      </p:to>
                                    </p:set>
                                    <p:animEffect transition="in" filter="checkerboard(across)">
                                      <p:cBhvr>
                                        <p:cTn id="7" dur="500"/>
                                        <p:tgtEl>
                                          <p:spTgt spid="153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83" grpId="0"/>
    </p:bldLst>
  </p:timing>
</p:sld>
</file>

<file path=ppt/tags/tag1.xml><?xml version="1.0" encoding="utf-8"?>
<p:tagLst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9&quot;/&gt;&lt;/object&gt;&lt;object type=&quot;3&quot; unique_id=&quot;10005&quot;&gt;&lt;property id=&quot;20148&quot; value=&quot;5&quot;/&gt;&lt;property id=&quot;20300&quot; value=&quot;Slide 2&quot;/&gt;&lt;property id=&quot;20307&quot; value=&quot;258&quot;/&gt;&lt;/object&gt;&lt;object type=&quot;3&quot; unique_id=&quot;10006&quot;&gt;&lt;property id=&quot;20148&quot; value=&quot;5&quot;/&gt;&lt;property id=&quot;20300&quot; value=&quot;Slide 3&quot;/&gt;&lt;property id=&quot;20307&quot; value=&quot;261&quot;/&gt;&lt;/object&gt;&lt;object type=&quot;3&quot; unique_id=&quot;10007&quot;&gt;&lt;property id=&quot;20148&quot; value=&quot;5&quot;/&gt;&lt;property id=&quot;20300&quot; value=&quot;Slide 4&quot;/&gt;&lt;property id=&quot;20307&quot; value=&quot;262&quot;/&gt;&lt;/object&gt;&lt;object type=&quot;3&quot; unique_id=&quot;10008&quot;&gt;&lt;property id=&quot;20148&quot; value=&quot;5&quot;/&gt;&lt;property id=&quot;20300&quot; value=&quot;Slide 5&quot;/&gt;&lt;property id=&quot;20307&quot; value=&quot;263&quot;/&gt;&lt;/object&gt;&lt;object type=&quot;3&quot; unique_id=&quot;10009&quot;&gt;&lt;property id=&quot;20148&quot; value=&quot;5&quot;/&gt;&lt;property id=&quot;20300&quot; value=&quot;Slide 6&quot;/&gt;&lt;property id=&quot;20307&quot; value=&quot;278&quot;/&gt;&lt;/object&gt;&lt;object type=&quot;3&quot; unique_id=&quot;10010&quot;&gt;&lt;property id=&quot;20148&quot; value=&quot;5&quot;/&gt;&lt;property id=&quot;20300&quot; value=&quot;Slide 7&quot;/&gt;&lt;property id=&quot;20307&quot; value=&quot;265&quot;/&gt;&lt;/object&gt;&lt;object type=&quot;3&quot; unique_id=&quot;10011&quot;&gt;&lt;property id=&quot;20148&quot; value=&quot;5&quot;/&gt;&lt;property id=&quot;20300&quot; value=&quot;Slide 8&quot;/&gt;&lt;property id=&quot;20307&quot; value=&quot;267&quot;/&gt;&lt;/object&gt;&lt;object type=&quot;3&quot; unique_id=&quot;10012&quot;&gt;&lt;property id=&quot;20148&quot; value=&quot;5&quot;/&gt;&lt;property id=&quot;20300&quot; value=&quot;Slide 9&quot;/&gt;&lt;property id=&quot;20307&quot; value=&quot;268&quot;/&gt;&lt;/object&gt;&lt;object type=&quot;3&quot; unique_id=&quot;10013&quot;&gt;&lt;property id=&quot;20148&quot; value=&quot;5&quot;/&gt;&lt;property id=&quot;20300&quot; value=&quot;Slide 10&quot;/&gt;&lt;property id=&quot;20307&quot; value=&quot;269&quot;/&gt;&lt;/object&gt;&lt;object type=&quot;3&quot; unique_id=&quot;10014&quot;&gt;&lt;property id=&quot;20148&quot; value=&quot;5&quot;/&gt;&lt;property id=&quot;20300&quot; value=&quot;Slide 11&quot;/&gt;&lt;property id=&quot;20307&quot; value=&quot;279&quot;/&gt;&lt;/object&gt;&lt;object type=&quot;3&quot; unique_id=&quot;10015&quot;&gt;&lt;property id=&quot;20148&quot; value=&quot;5&quot;/&gt;&lt;property id=&quot;20300&quot; value=&quot;Slide 12&quot;/&gt;&lt;property id=&quot;20307&quot; value=&quot;270&quot;/&gt;&lt;/object&gt;&lt;object type=&quot;3&quot; unique_id=&quot;10016&quot;&gt;&lt;property id=&quot;20148&quot; value=&quot;5&quot;/&gt;&lt;property id=&quot;20300&quot; value=&quot;Slide 13&quot;/&gt;&lt;property id=&quot;20307&quot; value=&quot;280&quot;/&gt;&lt;/object&gt;&lt;object type=&quot;3&quot; unique_id=&quot;10017&quot;&gt;&lt;property id=&quot;20148&quot; value=&quot;5&quot;/&gt;&lt;property id=&quot;20300&quot; value=&quot;Slide 14&quot;/&gt;&lt;property id=&quot;20307&quot; value=&quot;272&quot;/&gt;&lt;/object&gt;&lt;object type=&quot;3&quot; unique_id=&quot;10018&quot;&gt;&lt;property id=&quot;20148&quot; value=&quot;5&quot;/&gt;&lt;property id=&quot;20300&quot; value=&quot;Slide 15&quot;/&gt;&lt;property id=&quot;20307&quot; value=&quot;281&quot;/&gt;&lt;/object&gt;&lt;object type=&quot;3&quot; unique_id=&quot;10019&quot;&gt;&lt;property id=&quot;20148&quot; value=&quot;5&quot;/&gt;&lt;property id=&quot;20300&quot; value=&quot;Slide 16&quot;/&gt;&lt;property id=&quot;20307&quot; value=&quot;282&quot;/&gt;&lt;/object&gt;&lt;object type=&quot;3&quot; unique_id=&quot;10020&quot;&gt;&lt;property id=&quot;20148&quot; value=&quot;5&quot;/&gt;&lt;property id=&quot;20300&quot; value=&quot;Slide 17&quot;/&gt;&lt;property id=&quot;20307&quot; value=&quot;274&quot;/&gt;&lt;/object&gt;&lt;object type=&quot;3&quot; unique_id=&quot;10021&quot;&gt;&lt;property id=&quot;20148&quot; value=&quot;5&quot;/&gt;&lt;property id=&quot;20300&quot; value=&quot;Slide 18&quot;/&gt;&lt;property id=&quot;20307&quot; value=&quot;284&quot;/&gt;&lt;/object&gt;&lt;object type=&quot;3&quot; unique_id=&quot;10022&quot;&gt;&lt;property id=&quot;20148&quot; value=&quot;5&quot;/&gt;&lt;property id=&quot;20300&quot; value=&quot;Slide 19&quot;/&gt;&lt;property id=&quot;20307&quot; value=&quot;283&quot;/&gt;&lt;/object&gt;&lt;object type=&quot;3&quot; unique_id=&quot;10023&quot;&gt;&lt;property id=&quot;20148&quot; value=&quot;5&quot;/&gt;&lt;property id=&quot;20300&quot; value=&quot;Slide 20&quot;/&gt;&lt;property id=&quot;20307&quot; value=&quot;275&quot;/&gt;&lt;/object&gt;&lt;object type=&quot;3&quot; unique_id=&quot;10024&quot;&gt;&lt;property id=&quot;20148&quot; value=&quot;5&quot;/&gt;&lt;property id=&quot;20300&quot; value=&quot;Slide 21&quot;/&gt;&lt;property id=&quot;20307&quot; value=&quot;277&quot;/&gt;&lt;/object&gt;&lt;/object&gt;&lt;/object&gt;&lt;/database&gt;"/>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9810</Words>
  <Application>WPS Presentation</Application>
  <PresentationFormat>On-screen Show (4:3)</PresentationFormat>
  <Paragraphs>196</Paragraphs>
  <Slides>22</Slides>
  <Notes>1</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22</vt:i4>
      </vt:variant>
    </vt:vector>
  </HeadingPairs>
  <TitlesOfParts>
    <vt:vector size="35" baseType="lpstr">
      <vt:lpstr>Arial</vt:lpstr>
      <vt:lpstr>SimSun</vt:lpstr>
      <vt:lpstr>Wingdings</vt:lpstr>
      <vt:lpstr>Times New Roman</vt:lpstr>
      <vt:lpstr>.VnCommercial Script</vt:lpstr>
      <vt:lpstr>Calibri</vt:lpstr>
      <vt:lpstr>.VnArial</vt:lpstr>
      <vt:lpstr>Arial Black</vt:lpstr>
      <vt:lpstr>.VnTime</vt:lpstr>
      <vt:lpstr>Microsoft YaHei</vt:lpstr>
      <vt:lpstr>Arial Unicode MS</vt:lpstr>
      <vt:lpstr>Segoe Print</vt:lpstr>
      <vt:lpstr>Default Design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AQ</dc:creator>
  <cp:lastModifiedBy>My PC</cp:lastModifiedBy>
  <cp:revision>137</cp:revision>
  <dcterms:created xsi:type="dcterms:W3CDTF">2011-01-08T06:37:00Z</dcterms:created>
  <dcterms:modified xsi:type="dcterms:W3CDTF">2022-02-10T07:57:45Z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21C3857CBEC24E519DC293A165DD1891</vt:lpwstr>
  </property>
  <property fmtid="{D5CDD505-2E9C-101B-9397-08002B2CF9AE}" pid="3" name="KSOProductBuildVer">
    <vt:lpwstr>1033-11.2.0.10463</vt:lpwstr>
  </property>
</Properties>
</file>