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8" r:id="rId3"/>
    <p:sldId id="259" r:id="rId4"/>
    <p:sldId id="260" r:id="rId5"/>
    <p:sldId id="261" r:id="rId6"/>
    <p:sldId id="273" r:id="rId7"/>
    <p:sldId id="263" r:id="rId8"/>
    <p:sldId id="279" r:id="rId9"/>
    <p:sldId id="266" r:id="rId10"/>
    <p:sldId id="278" r:id="rId11"/>
    <p:sldId id="267" r:id="rId12"/>
    <p:sldId id="268" r:id="rId13"/>
    <p:sldId id="269" r:id="rId14"/>
    <p:sldId id="274" r:id="rId15"/>
    <p:sldId id="276" r:id="rId16"/>
    <p:sldId id="277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7F2D6-C031-4E63-8DC1-176D7C617A6B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2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FB32-48B7-4F11-8997-6F0F89F9D1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3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7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6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7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6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8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0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2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0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22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0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7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4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0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7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9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6755">
            <a:off x="787650" y="985336"/>
            <a:ext cx="11398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050463" y="1042988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558700"/>
            <a:ext cx="2159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824413"/>
            <a:ext cx="914558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93666" y="1214848"/>
            <a:ext cx="8554857" cy="3788232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>
            <a:prstTxWarp prst="textArchUp">
              <a:avLst/>
            </a:prstTxWarp>
            <a:spAutoFit/>
            <a:sp3d/>
          </a:bodyPr>
          <a:lstStyle/>
          <a:p>
            <a:pPr algn="ctr">
              <a:defRPr/>
            </a:pPr>
            <a:r>
              <a:rPr lang="vi-VN" sz="6000" b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LỚP 4</a:t>
            </a:r>
            <a:endParaRPr lang="en-US" sz="6000" b="1">
              <a:ln w="1905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blurRad="63500" dir="2000400" sy="-30000" kx="-800400" algn="bl" rotWithShape="0">
                  <a:srgbClr val="FF3399">
                    <a:alpha val="2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12775"/>
            <a:ext cx="118608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ĐƠN VÀ TỪ PHỨC</a:t>
            </a:r>
            <a:endParaRPr lang="en-US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3771" y="564525"/>
            <a:ext cx="703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745" y="2076718"/>
            <a:ext cx="435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2731" y="408796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5702" y="4101678"/>
            <a:ext cx="3103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Thụy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1879" y="492673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2034" y="333866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78756" y="492673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1462" y="333866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4646" y="494867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154" y="3397558"/>
            <a:ext cx="10067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Thụy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3771" y="3905752"/>
            <a:ext cx="10410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hụy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3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28600" y="21296"/>
            <a:ext cx="563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1173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777046"/>
            <a:ext cx="11125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Cho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733800" y="380809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638800" y="380809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24600" y="380809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364682" y="3794242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71800" y="430495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57800" y="430495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48200" y="430495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05600" y="430495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354291" y="427724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31718" y="1524000"/>
            <a:ext cx="3487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046519" y="1524000"/>
            <a:ext cx="661208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22318" y="2057400"/>
            <a:ext cx="3487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91200" y="2057400"/>
            <a:ext cx="464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Callout 2"/>
          <p:cNvSpPr/>
          <p:nvPr/>
        </p:nvSpPr>
        <p:spPr>
          <a:xfrm>
            <a:off x="9601200" y="5105400"/>
            <a:ext cx="1828800" cy="14478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82200" y="5413802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Vở</a:t>
            </a:r>
            <a:endParaRPr lang="en-US" sz="4800" i="1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1" y="2421210"/>
          <a:ext cx="11582399" cy="443679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33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159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/>
                        <a:t>Từ</a:t>
                      </a:r>
                      <a:r>
                        <a:rPr lang="en-US" sz="5400" baseline="0" dirty="0"/>
                        <a:t> </a:t>
                      </a:r>
                      <a:r>
                        <a:rPr lang="en-US" sz="5400" baseline="0" dirty="0" err="1"/>
                        <a:t>đơn</a:t>
                      </a:r>
                      <a:endParaRPr lang="en-US" sz="5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err="1"/>
                        <a:t>Từ</a:t>
                      </a:r>
                      <a:r>
                        <a:rPr lang="en-US" sz="4800" baseline="0" dirty="0"/>
                        <a:t> </a:t>
                      </a:r>
                      <a:r>
                        <a:rPr lang="en-US" sz="4800" baseline="0" dirty="0" err="1"/>
                        <a:t>phức</a:t>
                      </a:r>
                      <a:endParaRPr lang="en-US" sz="4800" dirty="0"/>
                    </a:p>
                    <a:p>
                      <a:pPr algn="ctr"/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4230"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8309" y="4228695"/>
            <a:ext cx="3858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3091" y="3944137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42331"/>
            <a:ext cx="1112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Cho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810000" y="118170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15000" y="118170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00800" y="118170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440882" y="1167852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48000" y="167856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34000" y="167856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724400" y="167856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81800" y="167856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430491" y="165085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04800"/>
            <a:ext cx="10972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en-US" sz="400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 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1999" y="2810470"/>
            <a:ext cx="7763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+ 3 từ đơn : ăn, học, ngủ</a:t>
            </a:r>
            <a:r>
              <a:rPr lang="vi-VN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777257"/>
            <a:ext cx="9094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+ 3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37129"/>
            <a:ext cx="11658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endParaRPr lang="en-US" sz="4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Nhà cửa)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xóm em, nhà cửa rất khang trang.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smtClean="0"/>
              <a:t/>
            </a:r>
            <a:br>
              <a:rPr lang="en-US" sz="3600" smtClean="0"/>
            </a:b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447801"/>
            <a:ext cx="115736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 bị trước bài : </a:t>
            </a:r>
            <a:endParaRPr lang="vi-VN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 rộng vốn từ : Nhân hậu – Đoàn kết.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06763"/>
            <a:ext cx="4572000" cy="35512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1676400" y="381000"/>
            <a:ext cx="1066800" cy="10668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1676400" y="1828800"/>
            <a:ext cx="220980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57800"/>
            <a:ext cx="281940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000750"/>
            <a:ext cx="1905000" cy="8572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38601" y="1981201"/>
            <a:ext cx="571500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2738" y="1719521"/>
            <a:ext cx="9620518" cy="1610226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altLang="en-US" sz="3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687">
            <a:off x="2006716" y="2698114"/>
            <a:ext cx="765836" cy="111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3308" y="680906"/>
            <a:ext cx="4320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08962" y="4125089"/>
            <a:ext cx="8163837" cy="1610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3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3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altLang="en-US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4299" y="2639919"/>
            <a:ext cx="71149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914400"/>
            <a:ext cx="838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ĐƠN VÀ TỪ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20894D33-148D-42BB-BD29-BA010D17E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11145456" cy="2971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3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2378301"/>
            <a:ext cx="10421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).    </a:t>
            </a: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).    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790" y="345258"/>
            <a:ext cx="114022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/,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738095"/>
            <a:ext cx="22188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M: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7277" y="5097356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M: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222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70301"/>
              </p:ext>
            </p:extLst>
          </p:nvPr>
        </p:nvGraphicFramePr>
        <p:xfrm>
          <a:off x="1058090" y="2980556"/>
          <a:ext cx="1030659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298">
                  <a:extLst>
                    <a:ext uri="{9D8B030D-6E8A-4147-A177-3AD203B41FA5}">
                      <a16:colId xmlns:a16="http://schemas.microsoft.com/office/drawing/2014/main" xmlns="" val="2523450718"/>
                    </a:ext>
                  </a:extLst>
                </a:gridCol>
                <a:gridCol w="5153298">
                  <a:extLst>
                    <a:ext uri="{9D8B030D-6E8A-4147-A177-3AD203B41FA5}">
                      <a16:colId xmlns:a16="http://schemas.microsoft.com/office/drawing/2014/main" xmlns="" val="3642223668"/>
                    </a:ext>
                  </a:extLst>
                </a:gridCol>
              </a:tblGrid>
              <a:tr h="1171694">
                <a:tc>
                  <a:txBody>
                    <a:bodyPr/>
                    <a:lstStyle/>
                    <a:p>
                      <a:pPr algn="ctr"/>
                      <a:r>
                        <a:rPr lang="vi-VN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 chỉ gồm một tiếng</a:t>
                      </a:r>
                      <a:endParaRPr lang="en-US" sz="3600" b="1" i="0" kern="12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vi-VN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(từ đơn)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gồm</a:t>
                      </a:r>
                      <a:r>
                        <a:rPr lang="en-US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nhiều</a:t>
                      </a:r>
                      <a:r>
                        <a:rPr lang="en-US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</a:t>
                      </a:r>
                      <a:r>
                        <a:rPr lang="en-US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36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phức</a:t>
                      </a:r>
                      <a:r>
                        <a:rPr lang="en-US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3423098"/>
                  </a:ext>
                </a:extLst>
              </a:tr>
              <a:tr h="14420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31860983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7051" y="4146712"/>
            <a:ext cx="94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7279" y="4146712"/>
            <a:ext cx="159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7507" y="4146712"/>
            <a:ext cx="101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4696" y="4146712"/>
            <a:ext cx="121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7849" y="4146712"/>
            <a:ext cx="134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8077" y="4146712"/>
            <a:ext cx="1275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8182" y="4669932"/>
            <a:ext cx="1258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0311" y="4669932"/>
            <a:ext cx="132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1068" y="4670082"/>
            <a:ext cx="130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8073" y="4670007"/>
            <a:ext cx="50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2378" y="4146712"/>
            <a:ext cx="183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iúp đỡ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92948" y="4146712"/>
            <a:ext cx="183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 hành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8865" y="4669932"/>
            <a:ext cx="183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08913" y="4669932"/>
            <a:ext cx="183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 tiến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7790" y="345258"/>
            <a:ext cx="114022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90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249" y="266670"/>
            <a:ext cx="104214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420" y="1140752"/>
            <a:ext cx="115335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0" i="0" dirty="0" smtClean="0">
                <a:solidFill>
                  <a:srgbClr val="FF0000"/>
                </a:solidFill>
                <a:effectLst/>
                <a:latin typeface="+mj-lt"/>
              </a:rPr>
              <a:t>- </a:t>
            </a:r>
            <a:r>
              <a:rPr lang="vi-VN" sz="4000" b="1" i="0" dirty="0" smtClean="0">
                <a:solidFill>
                  <a:srgbClr val="FF0000"/>
                </a:solidFill>
                <a:effectLst/>
                <a:latin typeface="+mj-lt"/>
              </a:rPr>
              <a:t>Tiếng dùng </a:t>
            </a:r>
            <a:r>
              <a:rPr lang="vi-VN" sz="4000" b="1" i="0" dirty="0" smtClean="0">
                <a:solidFill>
                  <a:srgbClr val="FF0000"/>
                </a:solidFill>
                <a:effectLst/>
                <a:latin typeface="+mj-lt"/>
              </a:rPr>
              <a:t>để </a:t>
            </a:r>
            <a:r>
              <a:rPr lang="vi-VN" sz="4000" b="1" i="0" dirty="0" smtClean="0">
                <a:solidFill>
                  <a:srgbClr val="FF0000"/>
                </a:solidFill>
                <a:effectLst/>
                <a:latin typeface="+mj-lt"/>
              </a:rPr>
              <a:t>cấu tạo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i="0" dirty="0" smtClean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4000" b="1" i="0" dirty="0" smtClean="0">
                <a:solidFill>
                  <a:srgbClr val="FF0000"/>
                </a:solidFill>
                <a:effectLst/>
                <a:latin typeface="+mj-lt"/>
              </a:rPr>
              <a:t>từ</a:t>
            </a:r>
            <a:r>
              <a:rPr lang="vi-VN" sz="4000" b="1" i="0" dirty="0" smtClean="0">
                <a:solidFill>
                  <a:srgbClr val="FF0000"/>
                </a:solidFill>
                <a:effectLst/>
                <a:latin typeface="+mj-lt"/>
              </a:rPr>
              <a:t>: Có thể dùng một tiếng để tạo nên một từ. Đó là từ đơn. Cũng có thể phải dùng </a:t>
            </a:r>
            <a:r>
              <a:rPr lang="vi-VN" sz="4000" b="1" i="0" dirty="0" smtClean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4000" b="1" i="0" dirty="0" smtClean="0">
                <a:solidFill>
                  <a:srgbClr val="FF0000"/>
                </a:solidFill>
                <a:effectLst/>
                <a:latin typeface="+mj-lt"/>
              </a:rPr>
              <a:t>2 tiếng trở </a:t>
            </a:r>
            <a:r>
              <a:rPr lang="vi-VN" sz="4000" b="1" i="0" dirty="0" smtClean="0">
                <a:solidFill>
                  <a:srgbClr val="FF0000"/>
                </a:solidFill>
                <a:effectLst/>
                <a:latin typeface="+mj-lt"/>
              </a:rPr>
              <a:t>lên </a:t>
            </a:r>
            <a:r>
              <a:rPr lang="vi-VN" sz="4000" b="1" i="0" dirty="0" smtClean="0">
                <a:solidFill>
                  <a:srgbClr val="FF0000"/>
                </a:solidFill>
                <a:effectLst/>
                <a:latin typeface="+mj-lt"/>
              </a:rPr>
              <a:t>để tạo nên một từ. Đó là từ phức</a:t>
            </a:r>
            <a:r>
              <a:rPr lang="vi-VN" sz="4000" b="1" i="0" dirty="0" smtClean="0">
                <a:solidFill>
                  <a:srgbClr val="FF0000"/>
                </a:solidFill>
                <a:effectLst/>
                <a:latin typeface="+mj-lt"/>
              </a:rPr>
              <a:t>.</a:t>
            </a:r>
            <a:endParaRPr lang="vi-VN" sz="4000" b="1" i="0" dirty="0" smtClean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419" y="3524123"/>
            <a:ext cx="11533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0" dirty="0" smtClean="0">
                <a:solidFill>
                  <a:srgbClr val="7030A0"/>
                </a:solidFill>
                <a:effectLst/>
                <a:latin typeface="+mj-lt"/>
              </a:rPr>
              <a:t>-Từ </a:t>
            </a:r>
            <a:r>
              <a:rPr lang="vi-VN" sz="4000" b="1" i="0" dirty="0" smtClean="0">
                <a:solidFill>
                  <a:srgbClr val="7030A0"/>
                </a:solidFill>
                <a:effectLst/>
                <a:latin typeface="+mj-lt"/>
              </a:rPr>
              <a:t>được dùng để cấu tạo câu. Từ nào cũng có </a:t>
            </a:r>
            <a:r>
              <a:rPr lang="vi-VN" sz="4000" b="1" i="0" dirty="0" smtClean="0">
                <a:solidFill>
                  <a:srgbClr val="7030A0"/>
                </a:solidFill>
                <a:effectLst/>
                <a:latin typeface="+mj-lt"/>
              </a:rPr>
              <a:t>nghĩa</a:t>
            </a:r>
            <a:r>
              <a:rPr lang="en-US" sz="4000" b="1" i="0" dirty="0" smtClean="0">
                <a:solidFill>
                  <a:srgbClr val="7030A0"/>
                </a:solidFill>
                <a:effectLst/>
                <a:latin typeface="+mj-lt"/>
              </a:rPr>
              <a:t>.</a:t>
            </a:r>
            <a:endParaRPr lang="vi-VN" sz="4000" b="1" i="0" dirty="0" smtClean="0">
              <a:solidFill>
                <a:srgbClr val="7030A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25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282" y="2410284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49682" y="3019884"/>
            <a:ext cx="3200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1682" y="243510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4882" y="2435108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82867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2882" y="482297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3864" y="386212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80118" y="3333528"/>
            <a:ext cx="671946" cy="649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544541" y="3428180"/>
            <a:ext cx="67541" cy="1394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92882" y="3358438"/>
            <a:ext cx="762000" cy="507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43400" y="1066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70664" y="57285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12182" y="3048066"/>
            <a:ext cx="21649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55082" y="248003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50582" y="2460406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3" grpId="0"/>
      <p:bldP spid="14" grpId="0"/>
      <p:bldP spid="15" grpId="0"/>
      <p:bldP spid="25" grpId="0"/>
      <p:bldP spid="25" grpId="1"/>
      <p:bldP spid="2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57200" y="304800"/>
            <a:ext cx="297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croll: Horizontal 2">
            <a:extLst>
              <a:ext uri="{FF2B5EF4-FFF2-40B4-BE49-F238E27FC236}">
                <a16:creationId xmlns:a16="http://schemas.microsoft.com/office/drawing/2014/main" xmlns="" id="{0D9780ED-D8BD-404F-9FAA-B5A9143E03BC}"/>
              </a:ext>
            </a:extLst>
          </p:cNvPr>
          <p:cNvSpPr/>
          <p:nvPr/>
        </p:nvSpPr>
        <p:spPr>
          <a:xfrm>
            <a:off x="685800" y="990600"/>
            <a:ext cx="10896600" cy="48768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nên từ. Từ chỉ gồm một tiếng gọi là từ đơn. Từ gồm hai hay nhiều tiếng gọi là từ phức.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nào cũng có nghĩa và dùng để tạo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câu.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75701776"/>
  <p:tag name="MMPROD_NEXTUNIQUEID" val="10009"/>
  <p:tag name="MMPROD_UIDATA" val="&lt;database version=&quot;10.0&quot;&gt;&lt;object type=&quot;1&quot; unique_id=&quot;10001&quot;&gt;&lt;object type=&quot;2&quot; unique_id=&quot;10041&quot;&gt;&lt;object type=&quot;3&quot; unique_id=&quot;10042&quot;&gt;&lt;property id=&quot;20148&quot; value=&quot;5&quot;/&gt;&lt;property id=&quot;20300&quot; value=&quot;Slide 1&quot;/&gt;&lt;property id=&quot;20307&quot; value=&quot;272&quot;/&gt;&lt;/object&gt;&lt;object type=&quot;3&quot; unique_id=&quot;10043&quot;&gt;&lt;property id=&quot;20148&quot; value=&quot;5&quot;/&gt;&lt;property id=&quot;20300&quot; value=&quot;Slide 2 - &amp;quot;         Cho ba từ sau: học, học hành, hợp tác xã                                                                  &quot;/&gt;&lt;property id=&quot;20307&quot; value=&quot;258&quot;/&gt;&lt;/object&gt;&lt;object type=&quot;3&quot; unique_id=&quot;10044&quot;&gt;&lt;property id=&quot;20148&quot; value=&quot;5&quot;/&gt;&lt;property id=&quot;20300&quot; value=&quot;Slide 3&quot;/&gt;&lt;property id=&quot;20307&quot; value=&quot;259&quot;/&gt;&lt;/object&gt;&lt;object type=&quot;3&quot; unique_id=&quot;10045&quot;&gt;&lt;property id=&quot;20148&quot; value=&quot;5&quot;/&gt;&lt;property id=&quot;20300&quot; value=&quot;Slide 4&quot;/&gt;&lt;property id=&quot;20307&quot; value=&quot;260&quot;/&gt;&lt;/object&gt;&lt;object type=&quot;3&quot; unique_id=&quot;10046&quot;&gt;&lt;property id=&quot;20148&quot; value=&quot;5&quot;/&gt;&lt;property id=&quot;20300&quot; value=&quot;Slide 5&quot;/&gt;&lt;property id=&quot;20307&quot; value=&quot;261&quot;/&gt;&lt;/object&gt;&lt;object type=&quot;3&quot; unique_id=&quot;10047&quot;&gt;&lt;property id=&quot;20148&quot; value=&quot;5&quot;/&gt;&lt;property id=&quot;20300&quot; value=&quot;Slide 6&quot;/&gt;&lt;property id=&quot;20307&quot; value=&quot;273&quot;/&gt;&lt;/object&gt;&lt;object type=&quot;3&quot; unique_id=&quot;10048&quot;&gt;&lt;property id=&quot;20148&quot; value=&quot;5&quot;/&gt;&lt;property id=&quot;20300&quot; value=&quot;Slide 7&quot;/&gt;&lt;property id=&quot;20307&quot; value=&quot;263&quot;/&gt;&lt;/object&gt;&lt;object type=&quot;3&quot; unique_id=&quot;10051&quot;&gt;&lt;property id=&quot;20148&quot; value=&quot;5&quot;/&gt;&lt;property id=&quot;20300&quot; value=&quot;Slide 9&quot;/&gt;&lt;property id=&quot;20307&quot; value=&quot;266&quot;/&gt;&lt;/object&gt;&lt;object type=&quot;3&quot; unique_id=&quot;10052&quot;&gt;&lt;property id=&quot;20148&quot; value=&quot;5&quot;/&gt;&lt;property id=&quot;20300&quot; value=&quot;Slide 11&quot;/&gt;&lt;property id=&quot;20307&quot; value=&quot;267&quot;/&gt;&lt;/object&gt;&lt;object type=&quot;3&quot; unique_id=&quot;10053&quot;&gt;&lt;property id=&quot;20148&quot; value=&quot;5&quot;/&gt;&lt;property id=&quot;20300&quot; value=&quot;Slide 12&quot;/&gt;&lt;property id=&quot;20307&quot; value=&quot;268&quot;/&gt;&lt;/object&gt;&lt;object type=&quot;3&quot; unique_id=&quot;10054&quot;&gt;&lt;property id=&quot;20148&quot; value=&quot;5&quot;/&gt;&lt;property id=&quot;20300&quot; value=&quot;Slide 13&quot;/&gt;&lt;property id=&quot;20307&quot; value=&quot;269&quot;/&gt;&lt;/object&gt;&lt;object type=&quot;3&quot; unique_id=&quot;10055&quot;&gt;&lt;property id=&quot;20148&quot; value=&quot;5&quot;/&gt;&lt;property id=&quot;20300&quot; value=&quot;Slide 14&quot;/&gt;&lt;property id=&quot;20307&quot; value=&quot;274&quot;/&gt;&lt;/object&gt;&lt;object type=&quot;3&quot; unique_id=&quot;10056&quot;&gt;&lt;property id=&quot;20148&quot; value=&quot;5&quot;/&gt;&lt;property id=&quot;20300&quot; value=&quot;Slide 15&quot;/&gt;&lt;property id=&quot;20307&quot; value=&quot;276&quot;/&gt;&lt;/object&gt;&lt;object type=&quot;3&quot; unique_id=&quot;10057&quot;&gt;&lt;property id=&quot;20148&quot; value=&quot;5&quot;/&gt;&lt;property id=&quot;20300&quot; value=&quot;Slide 16&quot;/&gt;&lt;property id=&quot;20307&quot; value=&quot;277&quot;/&gt;&lt;/object&gt;&lt;object type=&quot;3&quot; unique_id=&quot;10148&quot;&gt;&lt;property id=&quot;20148&quot; value=&quot;5&quot;/&gt;&lt;property id=&quot;20300&quot; value=&quot;Slide 8&quot;/&gt;&lt;property id=&quot;20307&quot; value=&quot;279&quot;/&gt;&lt;/object&gt;&lt;object type=&quot;3&quot; unique_id=&quot;10149&quot;&gt;&lt;property id=&quot;20148&quot; value=&quot;5&quot;/&gt;&lt;property id=&quot;20300&quot; value=&quot;Slide 10&quot;/&gt;&lt;property id=&quot;20307&quot; value=&quot;278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756</Words>
  <Application>Microsoft Office PowerPoint</Application>
  <PresentationFormat>Custom</PresentationFormat>
  <Paragraphs>116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         Cho ba từ sau: học, học hành, hợp tác xã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MTC</cp:lastModifiedBy>
  <cp:revision>15</cp:revision>
  <dcterms:created xsi:type="dcterms:W3CDTF">2021-08-04T18:52:07Z</dcterms:created>
  <dcterms:modified xsi:type="dcterms:W3CDTF">2021-09-20T12:55:49Z</dcterms:modified>
</cp:coreProperties>
</file>