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</p:sldMasterIdLst>
  <p:notesMasterIdLst>
    <p:notesMasterId r:id="rId28"/>
  </p:notesMasterIdLst>
  <p:sldIdLst>
    <p:sldId id="276" r:id="rId5"/>
    <p:sldId id="260" r:id="rId6"/>
    <p:sldId id="262" r:id="rId7"/>
    <p:sldId id="256" r:id="rId8"/>
    <p:sldId id="257" r:id="rId9"/>
    <p:sldId id="258" r:id="rId10"/>
    <p:sldId id="259" r:id="rId11"/>
    <p:sldId id="263" r:id="rId12"/>
    <p:sldId id="494" r:id="rId13"/>
    <p:sldId id="495" r:id="rId14"/>
    <p:sldId id="264" r:id="rId15"/>
    <p:sldId id="265" r:id="rId16"/>
    <p:sldId id="266" r:id="rId17"/>
    <p:sldId id="267" r:id="rId18"/>
    <p:sldId id="274" r:id="rId19"/>
    <p:sldId id="277" r:id="rId20"/>
    <p:sldId id="268" r:id="rId21"/>
    <p:sldId id="275" r:id="rId22"/>
    <p:sldId id="269" r:id="rId23"/>
    <p:sldId id="270" r:id="rId24"/>
    <p:sldId id="271" r:id="rId25"/>
    <p:sldId id="272" r:id="rId26"/>
    <p:sldId id="284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67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1BA-7CFF-44F4-B5C9-3DD1D024A66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707-C5BC-45C8-B6DF-693A48F44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6AF4D-8E71-4241-A9AA-9E8C3DEB0C94}" type="slidenum">
              <a:rPr lang="en-US" smtClean="0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23738-CCE7-461F-ABD0-DBFFA255315A}" type="slidenum">
              <a:rPr lang="en-US" smtClean="0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411CB-810B-48FB-AF1B-DDCD24011B75}" type="slidenum">
              <a:rPr lang="en-US" smtClean="0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D5C63-6556-4292-AC73-C72F48CF82E0}" type="slidenum">
              <a:rPr lang="en-US" smtClean="0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C4752-083B-4412-AEC5-1982FAE8F636}" type="slidenum">
              <a:rPr lang="en-US" smtClean="0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E28A3-B57A-4655-A85B-6F7C82B2334B}" type="slidenum">
              <a:rPr lang="en-US" smtClean="0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55478-7962-4C7C-A3AA-8C03AC79024B}" type="slidenum">
              <a:rPr lang="en-US" smtClean="0"/>
              <a:pPr>
                <a:spcBef>
                  <a:spcPct val="0"/>
                </a:spcBef>
              </a:pPr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7F1C-635E-418F-A774-C9D7EFCC8380}" type="slidenum">
              <a:rPr lang="en-US" smtClean="0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2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77CC7-17BD-42F4-9E2C-F503516B14CD}" type="slidenum">
              <a:rPr lang="en-US" smtClean="0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7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3DC1-1EBE-4C8F-815A-BE95E0AE4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BC83-2E77-442E-A14E-70964EDC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6ED-05D9-45B5-AC87-32D886CB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304D-91E3-46BA-962B-3F42E3EE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EC558-3500-44DB-A8A6-CEEE0DDC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4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D182-DCBC-4929-9A5F-5127B50D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9B2B-46F7-44DD-8E76-03AC702E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47E3-B87A-45C7-9350-3B4874ED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0AEB-3716-4451-B76B-64B18B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15B7-A46D-47D1-969B-EFA30D4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EA13-3D3E-48BA-AD7F-C0ED57E7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D3E4-F668-42FB-8692-6D4C6774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26FD-DDE8-40B9-99EC-3A47F6F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C93C-EEEE-48AE-97F8-5250422D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9B85-F649-406A-98E8-34EEA2A7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4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2610-1D4F-4398-9ED8-13DC7AEB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0ED9-B5F2-44B2-A201-52B0656F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5C2AB-D4BE-4536-AB79-903BA756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D0C-1DC3-48C2-A365-9727B0E5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D579-F9E0-4619-99A5-6C850EE4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065D-8F4C-464F-886F-305BCAC9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1589-FD65-4C1D-A267-86296B08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9A37-4E7B-4558-A590-7BAFBEB8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B6F0-0E2F-4ADE-AE59-F95B67AC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7F098-6BB6-420B-A7C7-9751C5E8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E44DA-3327-4B77-ABA2-2FA2623D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27B00-2707-41D5-83C7-2661ACB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2A376-164B-42B0-909F-2C18DBE6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0F50F-BF39-45EA-A8E3-77F7AE1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B1E-8C2D-4522-A023-2FDCC484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4588D-39FC-4E40-8374-FD204896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C55A4-C955-4825-8661-AA4B3C47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6239C-A10B-4C41-B9CA-42518D6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6DA4C-8B5F-47FE-B4AF-F8161A8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2B880-545C-475A-9EE6-F9160975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A5C30-9493-4588-8EB7-6CF96E7C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C051-6F9F-441B-8AEE-09223672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D2DC-4EB5-4760-90D0-335C324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9EBFB-F6A2-476A-9056-5C467611D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D5B97-D67B-48BF-ABDF-5A91C4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2206-A06C-42EA-98A0-E896422E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EA5C-6221-4ACC-A28B-527972C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4D3C-B386-4AB8-9626-2DDBA6BA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81E67-31C8-4260-B607-281CBCBFB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12D20-0B83-416F-BE72-F0A978B8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2BB66-DD8D-4B49-9822-E164D52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AD98-65C6-4422-8772-D61FB7C4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903B-9372-4BF6-86AF-628A08EA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4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3632-A66F-48A9-A6A5-C3C4A45C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7A570-FF46-4E44-A245-8C95CDB3F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28AE-6EB0-44D3-8781-995EDEE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662D-C85B-4C08-9B35-603C093A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3C3C-7513-4CD6-81D9-947E7A5E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1DE62-2C32-4E2B-B15D-15E850951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1CC31-A390-48EF-A6D4-5AC722BFB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C0C8-7982-4003-B09D-709FEE20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E5B3-504B-4502-B3DA-F3FC851F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B83D-5017-4033-9898-7BFB3496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58000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197475" y="-891973"/>
            <a:ext cx="6749100" cy="74990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213139"/>
            <a:ext cx="4633200" cy="1288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98527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8348875" y="3202639"/>
            <a:ext cx="978600" cy="1087333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2255425" y="602000"/>
            <a:ext cx="657600" cy="730667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752750" y="3850111"/>
            <a:ext cx="2284200" cy="25380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137775" y="3548000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376550" y="4685861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8244625" y="2824389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7598775" y="-333611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8244625" y="892056"/>
            <a:ext cx="657600" cy="730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213975" y="773223"/>
            <a:ext cx="871500" cy="968333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-122175" y="3259167"/>
            <a:ext cx="1177500" cy="1308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8150075" y="787000"/>
            <a:ext cx="846600" cy="940667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1055325" y="4338417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750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328277"/>
            <a:ext cx="3027600" cy="3364333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690611"/>
            <a:ext cx="5596500" cy="1288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832949"/>
            <a:ext cx="55965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4431361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3"/>
          <p:cNvSpPr/>
          <p:nvPr/>
        </p:nvSpPr>
        <p:spPr>
          <a:xfrm>
            <a:off x="7630150" y="274402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3"/>
          <p:cNvSpPr/>
          <p:nvPr/>
        </p:nvSpPr>
        <p:spPr>
          <a:xfrm>
            <a:off x="376550" y="1265778"/>
            <a:ext cx="978600" cy="108733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3"/>
          <p:cNvSpPr/>
          <p:nvPr/>
        </p:nvSpPr>
        <p:spPr>
          <a:xfrm>
            <a:off x="7240275" y="5180777"/>
            <a:ext cx="657600" cy="730667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3"/>
          <p:cNvSpPr/>
          <p:nvPr/>
        </p:nvSpPr>
        <p:spPr>
          <a:xfrm>
            <a:off x="231175" y="-635223"/>
            <a:ext cx="2284200" cy="25380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3"/>
          <p:cNvSpPr/>
          <p:nvPr/>
        </p:nvSpPr>
        <p:spPr>
          <a:xfrm>
            <a:off x="7507625" y="1019417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3"/>
          <p:cNvSpPr/>
          <p:nvPr/>
        </p:nvSpPr>
        <p:spPr>
          <a:xfrm>
            <a:off x="8065925" y="-328278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3"/>
          <p:cNvSpPr/>
          <p:nvPr/>
        </p:nvSpPr>
        <p:spPr>
          <a:xfrm>
            <a:off x="1417200" y="2280722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3"/>
          <p:cNvSpPr/>
          <p:nvPr/>
        </p:nvSpPr>
        <p:spPr>
          <a:xfrm>
            <a:off x="180500" y="4470278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3"/>
          <p:cNvSpPr/>
          <p:nvPr/>
        </p:nvSpPr>
        <p:spPr>
          <a:xfrm>
            <a:off x="246046" y="3739496"/>
            <a:ext cx="456000" cy="506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3"/>
          <p:cNvSpPr/>
          <p:nvPr/>
        </p:nvSpPr>
        <p:spPr>
          <a:xfrm>
            <a:off x="7072325" y="4994139"/>
            <a:ext cx="993600" cy="1103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3"/>
          <p:cNvSpPr/>
          <p:nvPr/>
        </p:nvSpPr>
        <p:spPr>
          <a:xfrm>
            <a:off x="7370250" y="866778"/>
            <a:ext cx="932400" cy="1036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3"/>
          <p:cNvSpPr/>
          <p:nvPr/>
        </p:nvSpPr>
        <p:spPr>
          <a:xfrm>
            <a:off x="180500" y="3666667"/>
            <a:ext cx="586800" cy="6520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3"/>
          <p:cNvSpPr/>
          <p:nvPr/>
        </p:nvSpPr>
        <p:spPr>
          <a:xfrm>
            <a:off x="7733375" y="519223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3"/>
          <p:cNvSpPr/>
          <p:nvPr/>
        </p:nvSpPr>
        <p:spPr>
          <a:xfrm>
            <a:off x="598175" y="-227444"/>
            <a:ext cx="1550100" cy="1722333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8847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1010056"/>
            <a:ext cx="36396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695282"/>
            <a:ext cx="3639600" cy="309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378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835500"/>
            <a:ext cx="3639600" cy="4044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6"/>
          <p:cNvSpPr/>
          <p:nvPr/>
        </p:nvSpPr>
        <p:spPr>
          <a:xfrm>
            <a:off x="-295650" y="-396056"/>
            <a:ext cx="1057800" cy="1175333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6"/>
          <p:cNvSpPr/>
          <p:nvPr/>
        </p:nvSpPr>
        <p:spPr>
          <a:xfrm>
            <a:off x="2836600" y="199806"/>
            <a:ext cx="978600" cy="1087333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6"/>
          <p:cNvSpPr/>
          <p:nvPr/>
        </p:nvSpPr>
        <p:spPr>
          <a:xfrm>
            <a:off x="465975" y="4103056"/>
            <a:ext cx="1019400" cy="1132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6"/>
          <p:cNvSpPr/>
          <p:nvPr/>
        </p:nvSpPr>
        <p:spPr>
          <a:xfrm>
            <a:off x="1485375" y="5066389"/>
            <a:ext cx="361500" cy="401667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6"/>
          <p:cNvSpPr/>
          <p:nvPr/>
        </p:nvSpPr>
        <p:spPr>
          <a:xfrm>
            <a:off x="2364800" y="385500"/>
            <a:ext cx="274200" cy="304333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6"/>
          <p:cNvSpPr/>
          <p:nvPr/>
        </p:nvSpPr>
        <p:spPr>
          <a:xfrm>
            <a:off x="-472600" y="-592667"/>
            <a:ext cx="1411800" cy="1568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6"/>
          <p:cNvSpPr/>
          <p:nvPr/>
        </p:nvSpPr>
        <p:spPr>
          <a:xfrm>
            <a:off x="2899000" y="269139"/>
            <a:ext cx="853800" cy="948667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6"/>
          <p:cNvSpPr/>
          <p:nvPr/>
        </p:nvSpPr>
        <p:spPr>
          <a:xfrm>
            <a:off x="1061150" y="158833"/>
            <a:ext cx="538500" cy="598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42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636223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1010056"/>
            <a:ext cx="52755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3312889"/>
            <a:ext cx="440400" cy="489333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8"/>
          <p:cNvSpPr/>
          <p:nvPr/>
        </p:nvSpPr>
        <p:spPr>
          <a:xfrm>
            <a:off x="-68725" y="3717944"/>
            <a:ext cx="819600" cy="910667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8"/>
          <p:cNvSpPr/>
          <p:nvPr/>
        </p:nvSpPr>
        <p:spPr>
          <a:xfrm>
            <a:off x="1361475" y="156361"/>
            <a:ext cx="862800" cy="959333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8"/>
          <p:cNvSpPr/>
          <p:nvPr/>
        </p:nvSpPr>
        <p:spPr>
          <a:xfrm>
            <a:off x="1438125" y="3802223"/>
            <a:ext cx="1062000" cy="1180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8"/>
          <p:cNvSpPr/>
          <p:nvPr/>
        </p:nvSpPr>
        <p:spPr>
          <a:xfrm>
            <a:off x="2059425" y="1236083"/>
            <a:ext cx="304800" cy="338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8"/>
          <p:cNvSpPr/>
          <p:nvPr/>
        </p:nvSpPr>
        <p:spPr>
          <a:xfrm>
            <a:off x="8723500" y="300250"/>
            <a:ext cx="550500" cy="611667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8"/>
          <p:cNvSpPr/>
          <p:nvPr/>
        </p:nvSpPr>
        <p:spPr>
          <a:xfrm>
            <a:off x="8546800" y="676250"/>
            <a:ext cx="397500" cy="441667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8"/>
          <p:cNvSpPr/>
          <p:nvPr/>
        </p:nvSpPr>
        <p:spPr>
          <a:xfrm>
            <a:off x="8211275" y="1280722"/>
            <a:ext cx="397500" cy="441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8"/>
          <p:cNvSpPr/>
          <p:nvPr/>
        </p:nvSpPr>
        <p:spPr>
          <a:xfrm>
            <a:off x="7599600" y="-305833"/>
            <a:ext cx="741600" cy="8240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8"/>
          <p:cNvSpPr/>
          <p:nvPr/>
        </p:nvSpPr>
        <p:spPr>
          <a:xfrm>
            <a:off x="9033775" y="2075389"/>
            <a:ext cx="188100" cy="209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8"/>
          <p:cNvSpPr/>
          <p:nvPr/>
        </p:nvSpPr>
        <p:spPr>
          <a:xfrm>
            <a:off x="-480225" y="270694"/>
            <a:ext cx="2347200" cy="26080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8"/>
          <p:cNvSpPr/>
          <p:nvPr/>
        </p:nvSpPr>
        <p:spPr>
          <a:xfrm>
            <a:off x="1016475" y="4546333"/>
            <a:ext cx="1207800" cy="1342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8"/>
          <p:cNvSpPr/>
          <p:nvPr/>
        </p:nvSpPr>
        <p:spPr>
          <a:xfrm>
            <a:off x="204075" y="1031028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737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05E-6D5F-4520-BBE9-864D87AB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34F4-126E-41F1-8F6F-BE767DD74885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62D1-0378-4A2E-992B-6CCA7760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E2EA-2E6A-4631-A969-B83ABD64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213F-9923-4EDB-911F-26C21A863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73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3064-5FB5-48DE-912A-1B81D6BF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1D2D-B82B-4F56-82ED-D9A98739CD6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8244-C708-4B81-B8BF-97CB0446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1F42-F326-403C-B181-B5BEF825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D1F0-02D0-46EB-91A8-4F0CC275C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8A79-8E66-4E96-B239-609C8B67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AE2D-9059-40B1-98C7-3286B58A1EDA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CDF71-E9F7-4063-A322-151A6449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B508-1602-47C6-901F-913F37A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1E03-452B-48EC-9977-0CC70C56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4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5EFBA-20BF-4D8C-9BA7-E250E9B4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78FA-43D8-48CD-9C2E-261D2B3C7B0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447012-9744-433C-98CE-222EAEE0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02E0E-246D-4250-9B8F-75A1130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E975-9EAD-414E-B997-43C016067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1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0B043D-2D70-4C20-98A5-422A4C9D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29A4-9BDF-424F-BACC-879BF3A14FA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90032A-ABE2-4CE8-A94B-69254B1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1C20CA-D6CE-4E90-B4F5-B7E607F4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FBC1-EA8F-40F5-9761-D8BD118A2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63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12A331-0F34-4329-86A9-84795310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0461-47BD-4107-85AD-E9F581BB0663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443755-D9E5-4A30-AA8C-49EBF3AD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B95BD7-22F7-4D8F-9D8E-60A74FF1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09FA-341D-4019-99D8-4ED8BF050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41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BF9E88-BBF0-470D-A3CA-11C7E455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AFCD-7781-4B37-8E61-95059F8F5624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5F7E50-0440-4695-8194-0B972F5A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0FA09E-C766-4093-A970-4939577B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DC88-CFCA-45B5-9D2E-BFFD76F35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803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B7DA07-26A4-448C-AB81-AB86D5BF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D66-2151-457B-8C85-C0967C96412B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D040FB-C8E1-4D63-875D-3F2411C9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7A1A3E-0EC9-47A0-8641-1E11759D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8E1B-2981-4A3B-B49D-BF0F2A1AC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0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03BFB6-2961-4A1A-90EC-ACF50DB1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8A0B-3235-4D8C-8A27-CA4D73533A1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2F96DB-7D8C-4624-B3DB-9CD22F6B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20F1F-134C-4330-B6FC-39D2D7FD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7822-382F-4ED9-A56A-97553C9C6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9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25CC-5740-496C-9BD6-FB3C86DC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77F6-8B06-4C2D-AAAD-E0935634C933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8C00-60C6-44AA-9C0B-CA291EC2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1978-A57F-4C7F-A52C-BC83F3C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EF58-F929-40F6-ACFA-ED105459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37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2CB5-0D99-413A-8481-4CE958CD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950B-144F-42B7-A278-03DAB73B4A8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7558C-D341-40C3-BA44-E1977758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2899-E67E-4DF4-A0F7-1B15CA7E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F270-22FE-418E-BE11-0B1EB0B35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5D0-1ECA-466F-B4AA-77CF711DA1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72491-A9F0-4943-80D9-101E7D1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8FA7-2158-4E78-94D1-9A502CE90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B1D9-1BF7-4408-BF1C-3976F67E8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1B95-E7E5-4447-A8A0-75E2E6582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98BF-D528-4418-A023-D26FA63B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8F48-D3DA-48EA-B85B-DF366EE6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A06005-1620-426F-B212-9C759CEA02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155389-2E3D-4453-BD53-C83F46B9DA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8DEA-54E6-4235-B331-067A2A0A6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1C07D6-6E85-4F0D-BA3A-163ABDDAEA31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D830-B7A9-4874-8F9A-68835D3B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BA89-8B7A-4EE3-939B-63B0ABB2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58B6A2-E8D1-4513-B522-E1A9EF659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8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4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33.wmf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slide" Target="slide7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16.png"/><Relationship Id="rId21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24" Type="http://schemas.openxmlformats.org/officeDocument/2006/relationships/slide" Target="slide4.xml"/><Relationship Id="rId5" Type="http://schemas.openxmlformats.org/officeDocument/2006/relationships/image" Target="../media/image17.png"/><Relationship Id="rId15" Type="http://schemas.openxmlformats.org/officeDocument/2006/relationships/slide" Target="slide5.xml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4.wdp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.png"/><Relationship Id="rId18" Type="http://schemas.openxmlformats.org/officeDocument/2006/relationships/slide" Target="slide11.xml"/><Relationship Id="rId3" Type="http://schemas.openxmlformats.org/officeDocument/2006/relationships/image" Target="../media/image16.png"/><Relationship Id="rId21" Type="http://schemas.openxmlformats.org/officeDocument/2006/relationships/slide" Target="slide4.xml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7.xml"/><Relationship Id="rId17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9.wdp"/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microsoft.com/office/2007/relationships/hdphoto" Target="../media/hdphoto14.wdp"/><Relationship Id="rId1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0"/>
            <a:ext cx="7886700" cy="1304256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5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57"/>
          <p:cNvSpPr txBox="1"/>
          <p:nvPr/>
        </p:nvSpPr>
        <p:spPr>
          <a:xfrm>
            <a:off x="6123452" y="3077245"/>
            <a:ext cx="1993469" cy="38308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65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</a:t>
            </a:r>
            <a:r>
              <a:rPr lang="en-US" sz="1650" b="1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Trang 20</a:t>
            </a:r>
            <a:endParaRPr lang="en-US" sz="165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B428-75AB-4C0B-9DBB-04D0B43FE5BE}"/>
              </a:ext>
            </a:extLst>
          </p:cNvPr>
          <p:cNvSpPr txBox="1"/>
          <p:nvPr/>
        </p:nvSpPr>
        <p:spPr>
          <a:xfrm>
            <a:off x="1463602" y="445271"/>
            <a:ext cx="5915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9 năm 2021</a:t>
            </a:r>
          </a:p>
        </p:txBody>
      </p:sp>
    </p:spTree>
    <p:extLst>
      <p:ext uri="{BB962C8B-B14F-4D97-AF65-F5344CB8AC3E}">
        <p14:creationId xmlns:p14="http://schemas.microsoft.com/office/powerpoint/2010/main" val="25083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8100" y="1112846"/>
            <a:ext cx="5525430" cy="4271884"/>
            <a:chOff x="240" y="694"/>
            <a:chExt cx="2701" cy="3127"/>
          </a:xfrm>
        </p:grpSpPr>
        <p:sp>
          <p:nvSpPr>
            <p:cNvPr id="4103" name="AutoShape 3"/>
            <p:cNvSpPr>
              <a:spLocks noChangeArrowheads="1"/>
            </p:cNvSpPr>
            <p:nvPr/>
          </p:nvSpPr>
          <p:spPr bwMode="auto">
            <a:xfrm>
              <a:off x="240" y="694"/>
              <a:ext cx="2688" cy="2928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600"/>
            </a:p>
          </p:txBody>
        </p:sp>
        <p:sp>
          <p:nvSpPr>
            <p:cNvPr id="4104" name="Text Box 4"/>
            <p:cNvSpPr txBox="1">
              <a:spLocks noChangeArrowheads="1"/>
            </p:cNvSpPr>
            <p:nvPr/>
          </p:nvSpPr>
          <p:spPr bwMode="auto">
            <a:xfrm>
              <a:off x="266" y="720"/>
              <a:ext cx="2592" cy="6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Điền số thích hợp vào chỗ trống: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6" y="1199"/>
              <a:ext cx="2019" cy="1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đơn vị       = … chục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         = … trăm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trăm           = …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nghìn        = 1 chục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nghìn = …trăm nghìn</a:t>
              </a:r>
            </a:p>
          </p:txBody>
        </p:sp>
        <p:sp>
          <p:nvSpPr>
            <p:cNvPr id="4106" name="Text Box 6"/>
            <p:cNvSpPr txBox="1">
              <a:spLocks noChangeArrowheads="1"/>
            </p:cNvSpPr>
            <p:nvPr/>
          </p:nvSpPr>
          <p:spPr bwMode="auto">
            <a:xfrm>
              <a:off x="349" y="2672"/>
              <a:ext cx="2592" cy="11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Dựa vào bài tập trên để trả lời câu hỏi sau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hệ thập phân cứ 10 đơn vị ở một hàng thì tạo thành mấy đơn vị ở hàng trên liền tiếp nó?</a:t>
              </a: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5867137" y="1860021"/>
            <a:ext cx="2984501" cy="2286000"/>
            <a:chOff x="3811" y="974"/>
            <a:chExt cx="2256" cy="1728"/>
          </a:xfrm>
        </p:grpSpPr>
        <p:sp>
          <p:nvSpPr>
            <p:cNvPr id="4101" name="AutoShape 8"/>
            <p:cNvSpPr>
              <a:spLocks noChangeArrowheads="1"/>
            </p:cNvSpPr>
            <p:nvPr/>
          </p:nvSpPr>
          <p:spPr bwMode="auto">
            <a:xfrm>
              <a:off x="3811" y="974"/>
              <a:ext cx="2256" cy="1728"/>
            </a:xfrm>
            <a:prstGeom prst="cloudCallout">
              <a:avLst>
                <a:gd name="adj1" fmla="val -57801"/>
                <a:gd name="adj2" fmla="val 47630"/>
              </a:avLst>
            </a:prstGeom>
            <a:solidFill>
              <a:srgbClr val="9BD8F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4102" name="Text Box 9"/>
            <p:cNvSpPr txBox="1">
              <a:spLocks noChangeArrowheads="1"/>
            </p:cNvSpPr>
            <p:nvPr/>
          </p:nvSpPr>
          <p:spPr bwMode="auto">
            <a:xfrm>
              <a:off x="3913" y="1384"/>
              <a:ext cx="2141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và hoàn thành miệng hai bài tập sau:</a:t>
              </a:r>
            </a:p>
          </p:txBody>
        </p:sp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38200" y="218350"/>
            <a:ext cx="7696200" cy="81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4229100"/>
            <a:ext cx="8610600" cy="1169551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000000"/>
                </a:solidFill>
              </a:rPr>
              <a:t>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của một hàng hợp thành một đơn vị hàng trên tiếp liền nó.</a:t>
            </a:r>
            <a:endParaRPr lang="en-US" sz="28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Flowchart: Alternate Process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" y="1139031"/>
            <a:ext cx="2763573" cy="9551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Flowchart: Alternate Process 19"/>
          <p:cNvSpPr/>
          <p:nvPr/>
        </p:nvSpPr>
        <p:spPr>
          <a:xfrm>
            <a:off x="716756" y="2019300"/>
            <a:ext cx="2603501" cy="444500"/>
          </a:xfrm>
          <a:prstGeom prst="flowChartAlternateProcess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Flowchart: Alternate Process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0"/>
            <a:ext cx="2799292" cy="9551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445000" y="1651000"/>
            <a:ext cx="3995788" cy="574146"/>
            <a:chOff x="2761" y="890"/>
            <a:chExt cx="2615" cy="434"/>
          </a:xfrm>
        </p:grpSpPr>
        <p:pic>
          <p:nvPicPr>
            <p:cNvPr id="6156" name="Picture 24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890"/>
              <a:ext cx="26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2797" y="903"/>
              <a:ext cx="217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nghìn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381501" y="2349500"/>
            <a:ext cx="4186790" cy="635000"/>
            <a:chOff x="2745" y="1392"/>
            <a:chExt cx="2740" cy="480"/>
          </a:xfrm>
        </p:grpSpPr>
        <p:pic>
          <p:nvPicPr>
            <p:cNvPr id="6154" name="Picture 27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392"/>
              <a:ext cx="272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2781" y="1437"/>
              <a:ext cx="270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111250" y="3619500"/>
            <a:ext cx="6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339933"/>
                </a:solidFill>
              </a:rPr>
              <a:t>   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1929860" y="-66332"/>
            <a:ext cx="5588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735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5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1656644" cy="1856822"/>
          </a:xfrm>
          <a:prstGeom prst="rect">
            <a:avLst/>
          </a:prstGeom>
        </p:spPr>
      </p:pic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057400" y="4446276"/>
            <a:ext cx="4476750" cy="1228990"/>
            <a:chOff x="1680" y="2829"/>
            <a:chExt cx="2832" cy="929"/>
          </a:xfrm>
        </p:grpSpPr>
        <p:sp>
          <p:nvSpPr>
            <p:cNvPr id="8197" name="AutoShape 15"/>
            <p:cNvSpPr>
              <a:spLocks noChangeArrowheads="1"/>
            </p:cNvSpPr>
            <p:nvPr/>
          </p:nvSpPr>
          <p:spPr bwMode="auto">
            <a:xfrm>
              <a:off x="1680" y="2829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8198" name="Text Box 16"/>
            <p:cNvSpPr txBox="1">
              <a:spLocks noChangeArrowheads="1"/>
            </p:cNvSpPr>
            <p:nvPr/>
          </p:nvSpPr>
          <p:spPr bwMode="auto">
            <a:xfrm>
              <a:off x="2069" y="2851"/>
              <a:ext cx="220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nháp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1344978"/>
            <a:ext cx="7315200" cy="3108543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333500" y="254000"/>
            <a:ext cx="6604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502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0" y="2159000"/>
            <a:ext cx="5016500" cy="2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</a:rPr>
              <a:t> +)    </a:t>
            </a: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trăm chín mươi chín.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 Hai nghìn không trăm linh năm.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Sáu trăm tám mươi lăm triệu bốn trăm linh hai nghìn bảy trăm chín mươi ba.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2500" y="1524000"/>
            <a:ext cx="6985000" cy="852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; 1 ; 2 ; 3 ; 4 ; 5 ; 6 ; 7 ; 8 ; 9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413500" y="2349500"/>
            <a:ext cx="1079500" cy="522552"/>
            <a:chOff x="4237" y="1597"/>
            <a:chExt cx="816" cy="395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60" name="Rectangle 12"/>
            <p:cNvSpPr>
              <a:spLocks noChangeArrowheads="1"/>
            </p:cNvSpPr>
            <p:nvPr/>
          </p:nvSpPr>
          <p:spPr bwMode="auto">
            <a:xfrm>
              <a:off x="4416" y="1612"/>
              <a:ext cx="52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999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6413500" y="2938196"/>
            <a:ext cx="1079500" cy="517260"/>
            <a:chOff x="4237" y="2055"/>
            <a:chExt cx="816" cy="391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8" name="Rectangle 15"/>
            <p:cNvSpPr>
              <a:spLocks noChangeArrowheads="1"/>
            </p:cNvSpPr>
            <p:nvPr/>
          </p:nvSpPr>
          <p:spPr bwMode="auto">
            <a:xfrm>
              <a:off x="4342" y="2066"/>
              <a:ext cx="65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6332802" y="3689615"/>
            <a:ext cx="1787260" cy="635000"/>
            <a:chOff x="4176" y="2592"/>
            <a:chExt cx="1351" cy="480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4176" y="2592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4259" y="2671"/>
              <a:ext cx="126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333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4046803" y="4444999"/>
            <a:ext cx="3175000" cy="1361281"/>
            <a:chOff x="2544" y="3024"/>
            <a:chExt cx="2400" cy="1029"/>
          </a:xfrm>
        </p:grpSpPr>
        <p:sp>
          <p:nvSpPr>
            <p:cNvPr id="10253" name="AutoShape 20"/>
            <p:cNvSpPr>
              <a:spLocks noChangeArrowheads="1"/>
            </p:cNvSpPr>
            <p:nvPr/>
          </p:nvSpPr>
          <p:spPr bwMode="auto">
            <a:xfrm>
              <a:off x="2544" y="3024"/>
              <a:ext cx="2400" cy="1008"/>
            </a:xfrm>
            <a:prstGeom prst="cloudCallout">
              <a:avLst>
                <a:gd name="adj1" fmla="val 19167"/>
                <a:gd name="adj2" fmla="val -182736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2688" y="3169"/>
              <a:ext cx="2112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các giá trị của chữ số 9 trong số 999.</a:t>
              </a:r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804356" y="4454560"/>
            <a:ext cx="3683000" cy="1353344"/>
            <a:chOff x="2304" y="3024"/>
            <a:chExt cx="2784" cy="1023"/>
          </a:xfrm>
        </p:grpSpPr>
        <p:sp>
          <p:nvSpPr>
            <p:cNvPr id="10251" name="AutoShape 23"/>
            <p:cNvSpPr>
              <a:spLocks noChangeArrowheads="1"/>
            </p:cNvSpPr>
            <p:nvPr/>
          </p:nvSpPr>
          <p:spPr bwMode="auto">
            <a:xfrm>
              <a:off x="2304" y="3024"/>
              <a:ext cx="2784" cy="1008"/>
            </a:xfrm>
            <a:prstGeom prst="cloudCallout">
              <a:avLst>
                <a:gd name="adj1" fmla="val 20185"/>
                <a:gd name="adj2" fmla="val -119148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2" name="Text Box 24"/>
            <p:cNvSpPr txBox="1">
              <a:spLocks noChangeArrowheads="1"/>
            </p:cNvSpPr>
            <p:nvPr/>
          </p:nvSpPr>
          <p:spPr bwMode="auto">
            <a:xfrm>
              <a:off x="2594" y="3163"/>
              <a:ext cx="2448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chữ số 5 trong số 2005 và 685 402 793 là bao nhiêu? </a:t>
              </a:r>
            </a:p>
          </p:txBody>
        </p:sp>
      </p:grp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2000" y="4492625"/>
            <a:ext cx="74837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.VnTime" panose="020B7200000000000000" pitchFamily="34" charset="0"/>
              </a:rPr>
              <a:t>    </a:t>
            </a:r>
            <a:r>
              <a:rPr lang="en-US" sz="2000" b="1" u="sng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mỗi chữ số phụ thuộc vào vị trí của nó trong số đó</a:t>
            </a:r>
            <a:r>
              <a:rPr lang="en-US" sz="2000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2" name="Cloud Callout 1"/>
          <p:cNvSpPr/>
          <p:nvPr/>
        </p:nvSpPr>
        <p:spPr>
          <a:xfrm>
            <a:off x="320460" y="1121728"/>
            <a:ext cx="3867541" cy="23622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 Time New Roma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649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90600" y="-31615"/>
            <a:ext cx="660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5" name="TextBox 4"/>
          <p:cNvSpPr txBox="1"/>
          <p:nvPr/>
        </p:nvSpPr>
        <p:spPr>
          <a:xfrm>
            <a:off x="152400" y="996997"/>
            <a:ext cx="261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HỌC: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62" y="1458662"/>
            <a:ext cx="8496751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2 ; 3 ; 4 ; 5 ; 6 ; 7 ; 8 ; 9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2552700"/>
            <a:ext cx="80772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4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4263393"/>
            <a:ext cx="6858000" cy="701681"/>
          </a:xfrm>
        </p:spPr>
        <p:txBody>
          <a:bodyPr>
            <a:no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560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2327"/>
              </p:ext>
            </p:extLst>
          </p:nvPr>
        </p:nvGraphicFramePr>
        <p:xfrm>
          <a:off x="71270" y="1017928"/>
          <a:ext cx="8492764" cy="45324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 có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80 712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nghìn tám trăm sáu mươi tư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mươi lăm nghìn năm trăm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1269" y="504229"/>
            <a:ext cx="1225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21" name="Text Box 39"/>
          <p:cNvSpPr txBox="1">
            <a:spLocks noChangeArrowheads="1"/>
          </p:cNvSpPr>
          <p:nvPr/>
        </p:nvSpPr>
        <p:spPr bwMode="auto">
          <a:xfrm>
            <a:off x="2349500" y="1397001"/>
            <a:ext cx="2349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5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962025" y="504229"/>
            <a:ext cx="222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mẫu: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930649" y="2620217"/>
            <a:ext cx="1079500" cy="63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5 864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466945" y="2673144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 nghìn,8 trăm ,6 chục , 4 đơn vị</a:t>
            </a:r>
          </a:p>
        </p:txBody>
      </p:sp>
      <p:sp>
        <p:nvSpPr>
          <p:cNvPr id="2" name="Rounded Rectangle 23"/>
          <p:cNvSpPr>
            <a:spLocks noChangeArrowheads="1"/>
          </p:cNvSpPr>
          <p:nvPr/>
        </p:nvSpPr>
        <p:spPr bwMode="auto">
          <a:xfrm>
            <a:off x="329491" y="3360519"/>
            <a:ext cx="2984500" cy="63431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" name="Rounded Rectangle 23"/>
          <p:cNvSpPr>
            <a:spLocks noChangeArrowheads="1"/>
          </p:cNvSpPr>
          <p:nvPr/>
        </p:nvSpPr>
        <p:spPr bwMode="auto">
          <a:xfrm>
            <a:off x="5486400" y="3360519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nghìn, 2 chục</a:t>
            </a: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3982770" y="4095835"/>
            <a:ext cx="1079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55 500</a:t>
            </a:r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5381886" y="4119909"/>
            <a:ext cx="3130027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 chục nghìn, 5 nghìn, 5 trăm</a:t>
            </a:r>
          </a:p>
        </p:txBody>
      </p:sp>
      <p:sp>
        <p:nvSpPr>
          <p:cNvPr id="6" name="Rounded Rectangle 23"/>
          <p:cNvSpPr>
            <a:spLocks noChangeArrowheads="1"/>
          </p:cNvSpPr>
          <p:nvPr/>
        </p:nvSpPr>
        <p:spPr bwMode="auto">
          <a:xfrm>
            <a:off x="336550" y="4925021"/>
            <a:ext cx="324485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triệu năm trăm linh chín</a:t>
            </a:r>
          </a:p>
        </p:txBody>
      </p:sp>
      <p:sp>
        <p:nvSpPr>
          <p:cNvPr id="7" name="Rounded Rectangle 16"/>
          <p:cNvSpPr>
            <a:spLocks noChangeArrowheads="1"/>
          </p:cNvSpPr>
          <p:nvPr/>
        </p:nvSpPr>
        <p:spPr bwMode="auto">
          <a:xfrm>
            <a:off x="3887520" y="4908391"/>
            <a:ext cx="12700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9 000 509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50" y="12721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10149" y="71091"/>
            <a:ext cx="3873500" cy="1524000"/>
          </a:xfrm>
          <a:prstGeom prst="wedgeRoundRectCallout">
            <a:avLst>
              <a:gd name="adj1" fmla="val -35405"/>
              <a:gd name="adj2" fmla="val 1202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17" grpId="0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21317"/>
            <a:ext cx="7924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2 ; 3 ; 4 ; 5 ; 6 ; 7 ; 8 ; 9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90700"/>
            <a:ext cx="717813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495300"/>
            <a:ext cx="82296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52500" y="16510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78000" y="1651000"/>
            <a:ext cx="6286500" cy="8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thành tổng (theo mẫu): 387; 837; 4738; 10837.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524000" y="24130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22500" y="2413000"/>
            <a:ext cx="298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= 300 + 80 + 7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87500" y="2984500"/>
            <a:ext cx="292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800 + 30 + 7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87500" y="3619500"/>
            <a:ext cx="382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4738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4000 + 700 + 30 + 8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87500" y="4254500"/>
            <a:ext cx="412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10837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10000 + 800 + 30 + 7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1778000" y="254000"/>
            <a:ext cx="59055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  <p:sp>
        <p:nvSpPr>
          <p:cNvPr id="2" name="Rounded Rectangular Callout 1"/>
          <p:cNvSpPr/>
          <p:nvPr/>
        </p:nvSpPr>
        <p:spPr>
          <a:xfrm>
            <a:off x="5562600" y="2324100"/>
            <a:ext cx="3352800" cy="1554480"/>
          </a:xfrm>
          <a:prstGeom prst="wedgeRoundRectCallout">
            <a:avLst>
              <a:gd name="adj1" fmla="val -68981"/>
              <a:gd name="adj2" fmla="val 886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72849" y="2095253"/>
            <a:ext cx="3352800" cy="2194560"/>
          </a:xfrm>
          <a:prstGeom prst="wedgeRoundRectCallout">
            <a:avLst>
              <a:gd name="adj1" fmla="val -132280"/>
              <a:gd name="adj2" fmla="val 58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" grpId="0" animBg="1"/>
      <p:bldP spid="2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" y="1372196"/>
            <a:ext cx="3053954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3823718" y="716757"/>
            <a:ext cx="607219" cy="437316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3862378" y="683693"/>
            <a:ext cx="3980258" cy="1018025"/>
            <a:chOff x="4441089" y="670090"/>
            <a:chExt cx="6037760" cy="153069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802959"/>
              <a:chOff x="4339491" y="761390"/>
              <a:chExt cx="727854" cy="802959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sz="21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7" y="800777"/>
                <a:ext cx="586511" cy="7635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4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3" y="670090"/>
              <a:ext cx="3762377" cy="96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4070555" y="1581865"/>
            <a:ext cx="5073443" cy="2658456"/>
            <a:chOff x="4274131" y="302494"/>
            <a:chExt cx="5981091" cy="354533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8"/>
                <a:ext cx="433138" cy="6156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1"/>
              <a:ext cx="5420757" cy="2702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lang="zh-CN" altLang="en-US" sz="16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5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3951673" y="4165861"/>
            <a:ext cx="3576314" cy="947147"/>
            <a:chOff x="4211488" y="510738"/>
            <a:chExt cx="4769402" cy="1263111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46834"/>
              <a:chOff x="4109890" y="613902"/>
              <a:chExt cx="727225" cy="746834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89979" cy="615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5" y="1203580"/>
              <a:ext cx="4087285" cy="57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5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64796" y="3225695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704" y="2933953"/>
            <a:ext cx="959644" cy="10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3">
            <a:extLst>
              <a:ext uri="{FF2B5EF4-FFF2-40B4-BE49-F238E27FC236}">
                <a16:creationId xmlns:a16="http://schemas.microsoft.com/office/drawing/2014/main" id="{D966BD7B-5EA8-495D-8811-9F089A2F1488}"/>
              </a:ext>
            </a:extLst>
          </p:cNvPr>
          <p:cNvSpPr txBox="1"/>
          <p:nvPr/>
        </p:nvSpPr>
        <p:spPr>
          <a:xfrm rot="20124156">
            <a:off x="770747" y="1566798"/>
            <a:ext cx="1166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đạt</a:t>
            </a:r>
            <a:endParaRPr lang="zh-CN" altLang="en-US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42692"/>
              </p:ext>
            </p:extLst>
          </p:nvPr>
        </p:nvGraphicFramePr>
        <p:xfrm>
          <a:off x="152400" y="2222500"/>
          <a:ext cx="8153400" cy="17221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3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5 842 769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152400" y="4953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990600" y="479911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3" name="Round Diagonal Corner Rectangle 22"/>
          <p:cNvSpPr>
            <a:spLocks noChangeArrowheads="1"/>
          </p:cNvSpPr>
          <p:nvPr/>
        </p:nvSpPr>
        <p:spPr bwMode="auto">
          <a:xfrm>
            <a:off x="3713466" y="3119173"/>
            <a:ext cx="762000" cy="825500"/>
          </a:xfrm>
          <a:custGeom>
            <a:avLst/>
            <a:gdLst>
              <a:gd name="T0" fmla="*/ 109067 w 990600"/>
              <a:gd name="T1" fmla="*/ 3114384 h 685800"/>
              <a:gd name="T2" fmla="*/ 54533 w 990600"/>
              <a:gd name="T3" fmla="*/ 6228775 h 685800"/>
              <a:gd name="T4" fmla="*/ 0 w 990600"/>
              <a:gd name="T5" fmla="*/ 3114384 h 685800"/>
              <a:gd name="T6" fmla="*/ 5453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2" name="Round Diagonal Corner Rectangle 21"/>
          <p:cNvSpPr>
            <a:spLocks noChangeArrowheads="1"/>
          </p:cNvSpPr>
          <p:nvPr/>
        </p:nvSpPr>
        <p:spPr bwMode="auto">
          <a:xfrm>
            <a:off x="4631041" y="3119173"/>
            <a:ext cx="762000" cy="8255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1" name="Round Diagonal Corner Rectangle 20"/>
          <p:cNvSpPr>
            <a:spLocks noChangeArrowheads="1"/>
          </p:cNvSpPr>
          <p:nvPr/>
        </p:nvSpPr>
        <p:spPr bwMode="auto">
          <a:xfrm>
            <a:off x="5548616" y="3119173"/>
            <a:ext cx="952500" cy="8255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3" name="Round Diagonal Corner Rectangle 12"/>
          <p:cNvSpPr>
            <a:spLocks noChangeArrowheads="1"/>
          </p:cNvSpPr>
          <p:nvPr/>
        </p:nvSpPr>
        <p:spPr bwMode="auto">
          <a:xfrm>
            <a:off x="6705600" y="3119173"/>
            <a:ext cx="1444625" cy="8255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1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</p:spTree>
    <p:extLst>
      <p:ext uri="{BB962C8B-B14F-4D97-AF65-F5344CB8AC3E}">
        <p14:creationId xmlns:p14="http://schemas.microsoft.com/office/powerpoint/2010/main" val="35258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utoUpdateAnimBg="0"/>
      <p:bldP spid="30758" grpId="0" autoUpdateAnimBg="0"/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3350"/>
            <a:ext cx="1766848" cy="2357438"/>
          </a:xfrm>
          <a:prstGeom prst="rect">
            <a:avLst/>
          </a:prstGeom>
        </p:spPr>
      </p:pic>
      <p:sp>
        <p:nvSpPr>
          <p:cNvPr id="18439" name="Text Box 31"/>
          <p:cNvSpPr txBox="1">
            <a:spLocks noChangeArrowheads="1"/>
          </p:cNvSpPr>
          <p:nvPr/>
        </p:nvSpPr>
        <p:spPr bwMode="auto">
          <a:xfrm rot="9744094">
            <a:off x="1124845" y="1080889"/>
            <a:ext cx="2277390" cy="50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2667" u="sng">
              <a:solidFill>
                <a:srgbClr val="CC00FF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57200" y="1431252"/>
            <a:ext cx="7040880" cy="12801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 Time New Roma"/>
              </a:rPr>
              <a:t>Đọc số sau: </a:t>
            </a:r>
            <a:r>
              <a:rPr lang="en-US" sz="2400" b="1">
                <a:solidFill>
                  <a:srgbClr val="00B050"/>
                </a:solidFill>
                <a:latin typeface=" Time New Roma"/>
              </a:rPr>
              <a:t>123 345 </a:t>
            </a:r>
            <a:r>
              <a:rPr lang="en-US" sz="2400" b="1">
                <a:latin typeface=" Time New Roma"/>
              </a:rPr>
              <a:t>và cho biết đó là số gì? Vì sao con biết?</a:t>
            </a:r>
            <a:endParaRPr lang="en-US" sz="2400" b="1">
              <a:latin typeface=" Time New Roma"/>
              <a:cs typeface="Times New Roman" panose="02020603050405020304" pitchFamily="18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518424" y="2781739"/>
            <a:ext cx="6400800" cy="11395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bao nhiêu chữ số, đó là những chữ số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62567"/>
            <a:ext cx="39624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536063" y="3921245"/>
            <a:ext cx="6400800" cy="18610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/>
              <a:t>  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4 vận động viên thi đấu cầu lông theo cặp đôi, mỗi cặp sẽ gặp nhau 2 cuộc. Hãy nêu cách tính số cuộc thi đấu của 4 vận động viên này.</a:t>
            </a:r>
            <a:endParaRPr lang="en-US" sz="23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phone Premium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063">
            <a:off x="565120" y="242682"/>
            <a:ext cx="2070158" cy="20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752600" y="2324100"/>
            <a:ext cx="5791200" cy="2654098"/>
          </a:xfrm>
          <a:prstGeom prst="wedgeEllipseCallout">
            <a:avLst>
              <a:gd name="adj1" fmla="val -45891"/>
              <a:gd name="adj2" fmla="val -480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333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tiết học: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Về nhà: Ôn lại bài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So sánh và xếp thứ tự các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865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032">
            <a:extLst>
              <a:ext uri="{FF2B5EF4-FFF2-40B4-BE49-F238E27FC236}">
                <a16:creationId xmlns:a16="http://schemas.microsoft.com/office/drawing/2014/main" id="{0FAA9A81-4418-4EC3-8A67-19431BAEA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0032">
            <a:extLst>
              <a:ext uri="{FF2B5EF4-FFF2-40B4-BE49-F238E27FC236}">
                <a16:creationId xmlns:a16="http://schemas.microsoft.com/office/drawing/2014/main" id="{8AFBDC9D-240B-48D8-A813-F1E46B8A9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0032">
            <a:extLst>
              <a:ext uri="{FF2B5EF4-FFF2-40B4-BE49-F238E27FC236}">
                <a16:creationId xmlns:a16="http://schemas.microsoft.com/office/drawing/2014/main" id="{F45E5485-DD62-4E65-B4BA-7705CDEEB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032">
            <a:extLst>
              <a:ext uri="{FF2B5EF4-FFF2-40B4-BE49-F238E27FC236}">
                <a16:creationId xmlns:a16="http://schemas.microsoft.com/office/drawing/2014/main" id="{232BD8D6-19C7-499C-A471-740E3C869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 descr="0032">
            <a:extLst>
              <a:ext uri="{FF2B5EF4-FFF2-40B4-BE49-F238E27FC236}">
                <a16:creationId xmlns:a16="http://schemas.microsoft.com/office/drawing/2014/main" id="{303BA90F-AD78-4C9E-8608-D662E173D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48E0C20F-9823-48DC-A2F7-E6CB6568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57200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6" descr="103">
            <a:extLst>
              <a:ext uri="{FF2B5EF4-FFF2-40B4-BE49-F238E27FC236}">
                <a16:creationId xmlns:a16="http://schemas.microsoft.com/office/drawing/2014/main" id="{6F6D6A40-82AF-409B-AC71-BDF2615F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51485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7" descr="103">
            <a:extLst>
              <a:ext uri="{FF2B5EF4-FFF2-40B4-BE49-F238E27FC236}">
                <a16:creationId xmlns:a16="http://schemas.microsoft.com/office/drawing/2014/main" id="{E2D22E37-A246-4F30-9BD0-F5DB6D09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8" descr="103">
            <a:extLst>
              <a:ext uri="{FF2B5EF4-FFF2-40B4-BE49-F238E27FC236}">
                <a16:creationId xmlns:a16="http://schemas.microsoft.com/office/drawing/2014/main" id="{9896E80F-AF8D-4E20-83C4-5C97F17E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1485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513EE39F-78C7-4DFA-9B5A-5261C6C3139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229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6">
            <a:extLst>
              <a:ext uri="{FF2B5EF4-FFF2-40B4-BE49-F238E27FC236}">
                <a16:creationId xmlns:a16="http://schemas.microsoft.com/office/drawing/2014/main" id="{36D9B379-4E00-4AE4-9193-9DA7B6FD1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1141810"/>
            <a:ext cx="6363891" cy="25098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10">
                <a:ln w="6600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 TẠM  BIỆT  VÀ  HẸN  GẶP  LẠI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10">
                <a:ln w="6600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 CON!</a:t>
            </a:r>
          </a:p>
        </p:txBody>
      </p:sp>
      <p:grpSp>
        <p:nvGrpSpPr>
          <p:cNvPr id="28685" name="Group 5">
            <a:extLst>
              <a:ext uri="{FF2B5EF4-FFF2-40B4-BE49-F238E27FC236}">
                <a16:creationId xmlns:a16="http://schemas.microsoft.com/office/drawing/2014/main" id="{21B07DF9-DE36-42A3-9F56-E30E153A877C}"/>
              </a:ext>
            </a:extLst>
          </p:cNvPr>
          <p:cNvGrpSpPr>
            <a:grpSpLocks/>
          </p:cNvGrpSpPr>
          <p:nvPr/>
        </p:nvGrpSpPr>
        <p:grpSpPr bwMode="auto">
          <a:xfrm>
            <a:off x="125016" y="285750"/>
            <a:ext cx="9151144" cy="5143500"/>
            <a:chOff x="8" y="0"/>
            <a:chExt cx="5760" cy="4320"/>
          </a:xfrm>
        </p:grpSpPr>
        <p:pic>
          <p:nvPicPr>
            <p:cNvPr id="28686" name="Picture 6" descr="GRANS024">
              <a:extLst>
                <a:ext uri="{FF2B5EF4-FFF2-40B4-BE49-F238E27FC236}">
                  <a16:creationId xmlns:a16="http://schemas.microsoft.com/office/drawing/2014/main" id="{0C519F5C-0459-4458-8ADF-98D137BAB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7" descr="GRANS024">
              <a:extLst>
                <a:ext uri="{FF2B5EF4-FFF2-40B4-BE49-F238E27FC236}">
                  <a16:creationId xmlns:a16="http://schemas.microsoft.com/office/drawing/2014/main" id="{9D063DFE-379C-4B0A-B316-DB5734FAE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8" name="Group 8">
              <a:extLst>
                <a:ext uri="{FF2B5EF4-FFF2-40B4-BE49-F238E27FC236}">
                  <a16:creationId xmlns:a16="http://schemas.microsoft.com/office/drawing/2014/main" id="{1A8C3310-6B40-430C-8C24-8C79320A2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8689" name="Picture 9" descr="BD21325_">
                <a:extLst>
                  <a:ext uri="{FF2B5EF4-FFF2-40B4-BE49-F238E27FC236}">
                    <a16:creationId xmlns:a16="http://schemas.microsoft.com/office/drawing/2014/main" id="{286C4235-1D22-4267-BAC2-243CB56ED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0" name="Picture 10" descr="BD21325_">
                <a:extLst>
                  <a:ext uri="{FF2B5EF4-FFF2-40B4-BE49-F238E27FC236}">
                    <a16:creationId xmlns:a16="http://schemas.microsoft.com/office/drawing/2014/main" id="{014F25A2-4F41-434B-A745-6E9EA255A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1" name="Picture 11" descr="BD21325_">
                <a:extLst>
                  <a:ext uri="{FF2B5EF4-FFF2-40B4-BE49-F238E27FC236}">
                    <a16:creationId xmlns:a16="http://schemas.microsoft.com/office/drawing/2014/main" id="{FC34C464-CA8F-4FC3-BE89-2D404F54F1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2" name="Picture 12" descr="BD21325_">
                <a:extLst>
                  <a:ext uri="{FF2B5EF4-FFF2-40B4-BE49-F238E27FC236}">
                    <a16:creationId xmlns:a16="http://schemas.microsoft.com/office/drawing/2014/main" id="{BD519FC0-3B42-47D3-B69A-20370DF89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49149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CĂN PHÒNG</a:t>
            </a:r>
          </a:p>
        </p:txBody>
      </p:sp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3346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162300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1" y="5082993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1685017" y="3777759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9" y="4788549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427526" y="4380829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096000" y="266700"/>
            <a:ext cx="3429000" cy="25146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CON ĐÃ DỌN DẸP PHÒNG CHƯA NOBITA ?</a:t>
            </a:r>
          </a:p>
        </p:txBody>
      </p:sp>
      <p:pic>
        <p:nvPicPr>
          <p:cNvPr id="1038" name="Picture 14" descr="Kết quả hình ảnh cho GỐI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8" y="4594741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0271" y="2081693"/>
            <a:ext cx="2520948" cy="29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" y="38100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352800" y="-805302"/>
            <a:ext cx="2514600" cy="21739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1" y="94416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09661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7" y="5051341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3171986" y="4143110"/>
            <a:ext cx="1104575" cy="1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Don phong Nobita\1 (2)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10" y="4669241"/>
            <a:ext cx="604913" cy="7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ết quả hình ảnh cho GỐI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31" y="4335534"/>
            <a:ext cx="2032443" cy="12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252151" y="4305536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03869D3C-C636-4237-97BD-AD47CE6AE3A3}"/>
              </a:ext>
            </a:extLst>
          </p:cNvPr>
          <p:cNvSpPr/>
          <p:nvPr/>
        </p:nvSpPr>
        <p:spPr>
          <a:xfrm>
            <a:off x="488039" y="315701"/>
            <a:ext cx="8655961" cy="4746715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thành dãy số tự nhiên.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4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93934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Đây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r>
              <a:rPr lang="en-US" sz="3600" dirty="0">
                <a:solidFill>
                  <a:srgbClr val="FFFF00"/>
                </a:solidFill>
              </a:rPr>
              <a:t>0;2;4;6;8;10;12;14;…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4" y="4999065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327467" y="4265745"/>
            <a:ext cx="991160" cy="1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3" y="4216820"/>
            <a:ext cx="2288307" cy="14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059661" y="4310264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525812D4-CFAD-44D5-A714-95AF0C643EF0}"/>
              </a:ext>
            </a:extLst>
          </p:cNvPr>
          <p:cNvSpPr/>
          <p:nvPr/>
        </p:nvSpPr>
        <p:spPr>
          <a:xfrm>
            <a:off x="1219201" y="329084"/>
            <a:ext cx="6746618" cy="3292229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1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3117" y="84724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thích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hợp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chấm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  <a:p>
            <a:r>
              <a:rPr lang="en-US" sz="3600" dirty="0">
                <a:solidFill>
                  <a:schemeClr val="bg1"/>
                </a:solidFill>
              </a:rPr>
              <a:t>a)1; 3 ;5;7;9;11;……;……;……;</a:t>
            </a:r>
          </a:p>
          <a:p>
            <a:r>
              <a:rPr lang="en-US" sz="3600" dirty="0">
                <a:solidFill>
                  <a:schemeClr val="bg1"/>
                </a:solidFill>
              </a:rPr>
              <a:t>b)5;10;15;20;25;…..;…..;……;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4317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13" y="4114008"/>
            <a:ext cx="2291410" cy="14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CB59F4F0-7169-4D6F-859F-1288A4EC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58834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4E2E0DD-AA59-498F-A38B-D463A8DD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45" y="1344130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CA3DDCF-362B-4116-AE05-2D7F41A8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57" y="1329426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4736BDC-F56B-4E5A-A7F7-76AC214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90" y="1946131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B156327-EEEC-4564-88AD-0C693D86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42" y="1914303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BFD2366-FF5D-4431-AF63-11A4CF2D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841" y="1929007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" name="Left Arrow 21">
            <a:hlinkClick r:id="rId18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828">
            <a:off x="1594694" y="1785592"/>
            <a:ext cx="642185" cy="8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9" y="2522156"/>
            <a:ext cx="325762" cy="4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133350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" y="4538259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964971" y="114300"/>
            <a:ext cx="2740629" cy="1315598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>
            <a:hlinkClick r:id="rId17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461597"/>
            <a:ext cx="6991642" cy="496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425" y="2277575"/>
            <a:ext cx="4391560" cy="11598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1217</Words>
  <Application>Microsoft Office PowerPoint</Application>
  <PresentationFormat>On-screen Show (16:10)</PresentationFormat>
  <Paragraphs>165</Paragraphs>
  <Slides>23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 Time New Roma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TOÁN Viết số tự nhiên trong hệ thập phân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Toán Viết số tự nhiên trong hệ thập phân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Đào</cp:lastModifiedBy>
  <cp:revision>46</cp:revision>
  <dcterms:created xsi:type="dcterms:W3CDTF">2018-02-21T07:03:27Z</dcterms:created>
  <dcterms:modified xsi:type="dcterms:W3CDTF">2021-09-20T15:07:29Z</dcterms:modified>
</cp:coreProperties>
</file>