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Arima Madurai"/>
      <p:regular r:id="rId19"/>
      <p:bold r:id="rId20"/>
    </p:embeddedFont>
    <p:embeddedFont>
      <p:font typeface="Arima Madurai Black"/>
      <p:bold r:id="rId21"/>
    </p:embeddedFont>
    <p:embeddedFont>
      <p:font typeface="Pacifico"/>
      <p:regular r:id="rId22"/>
    </p:embeddedFont>
    <p:embeddedFont>
      <p:font typeface="Cambria Math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iQ0ZuzA01TfE+8DcWoKW4usaY3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094831-EEE5-4673-BFF2-2557D801A2AA}">
  <a:tblStyle styleId="{6F094831-EEE5-4673-BFF2-2557D801A2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aMadurai-bold.fntdata"/><Relationship Id="rId11" Type="http://schemas.openxmlformats.org/officeDocument/2006/relationships/slide" Target="slides/slide6.xml"/><Relationship Id="rId22" Type="http://schemas.openxmlformats.org/officeDocument/2006/relationships/font" Target="fonts/Pacifico-regular.fntdata"/><Relationship Id="rId10" Type="http://schemas.openxmlformats.org/officeDocument/2006/relationships/slide" Target="slides/slide5.xml"/><Relationship Id="rId21" Type="http://schemas.openxmlformats.org/officeDocument/2006/relationships/font" Target="fonts/ArimaMaduraiBlack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CambriaMath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maMadurai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 Powerpoint background design ideas | powerpoint background design,  unicorn stuffed animal, cartoon background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113722" y="2148726"/>
            <a:ext cx="88524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3100" u="none" cap="none" strike="noStrike">
                <a:solidFill>
                  <a:srgbClr val="00B050"/>
                </a:solidFill>
                <a:latin typeface="Pacifico"/>
                <a:ea typeface="Pacifico"/>
                <a:cs typeface="Pacifico"/>
                <a:sym typeface="Pacifico"/>
              </a:rPr>
              <a:t>Ôn lại bài cũ</a:t>
            </a:r>
            <a:endParaRPr sz="13100">
              <a:solidFill>
                <a:srgbClr val="00B05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755373" y="463827"/>
            <a:ext cx="89196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3. Viết mỗi số sau thành tổng (theo mẫu):</a:t>
            </a:r>
            <a:endParaRPr/>
          </a:p>
        </p:txBody>
      </p:sp>
      <p:sp>
        <p:nvSpPr>
          <p:cNvPr id="223" name="Google Shape;223;p10"/>
          <p:cNvSpPr txBox="1"/>
          <p:nvPr/>
        </p:nvSpPr>
        <p:spPr>
          <a:xfrm>
            <a:off x="2517022" y="1181220"/>
            <a:ext cx="715795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52 314  ;  503 060  ;  83 760  ;  176 091.</a:t>
            </a:r>
            <a:endParaRPr/>
          </a:p>
        </p:txBody>
      </p:sp>
      <p:sp>
        <p:nvSpPr>
          <p:cNvPr id="224" name="Google Shape;224;p10"/>
          <p:cNvSpPr txBox="1"/>
          <p:nvPr/>
        </p:nvSpPr>
        <p:spPr>
          <a:xfrm>
            <a:off x="543339" y="1948068"/>
            <a:ext cx="11529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Mẫu:</a:t>
            </a:r>
            <a:endParaRPr/>
          </a:p>
        </p:txBody>
      </p:sp>
      <p:sp>
        <p:nvSpPr>
          <p:cNvPr id="225" name="Google Shape;225;p10"/>
          <p:cNvSpPr txBox="1"/>
          <p:nvPr/>
        </p:nvSpPr>
        <p:spPr>
          <a:xfrm>
            <a:off x="1696278" y="1948068"/>
            <a:ext cx="143123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52 314</a:t>
            </a:r>
            <a:endParaRPr/>
          </a:p>
        </p:txBody>
      </p:sp>
      <p:sp>
        <p:nvSpPr>
          <p:cNvPr id="226" name="Google Shape;226;p10"/>
          <p:cNvSpPr txBox="1"/>
          <p:nvPr/>
        </p:nvSpPr>
        <p:spPr>
          <a:xfrm>
            <a:off x="3014869" y="190716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3418169" y="1948068"/>
            <a:ext cx="159115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50 000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4826209" y="190716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5220466" y="1948068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2000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6293888" y="1907159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665842" y="1948067"/>
            <a:ext cx="9939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</a:t>
            </a: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7494732" y="1901683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7874204" y="1948066"/>
            <a:ext cx="7222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10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8363017" y="189837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8733625" y="1946916"/>
            <a:ext cx="5376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1696263" y="2842829"/>
            <a:ext cx="17227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503 060</a:t>
            </a:r>
            <a:endParaRPr/>
          </a:p>
        </p:txBody>
      </p:sp>
      <p:sp>
        <p:nvSpPr>
          <p:cNvPr id="237" name="Google Shape;237;p10"/>
          <p:cNvSpPr txBox="1"/>
          <p:nvPr/>
        </p:nvSpPr>
        <p:spPr>
          <a:xfrm>
            <a:off x="1696264" y="3872903"/>
            <a:ext cx="14842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83 760</a:t>
            </a:r>
            <a:endParaRPr/>
          </a:p>
        </p:txBody>
      </p:sp>
      <p:sp>
        <p:nvSpPr>
          <p:cNvPr id="238" name="Google Shape;238;p10"/>
          <p:cNvSpPr txBox="1"/>
          <p:nvPr/>
        </p:nvSpPr>
        <p:spPr>
          <a:xfrm>
            <a:off x="1696263" y="4902977"/>
            <a:ext cx="16167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176 091</a:t>
            </a:r>
            <a:endParaRPr/>
          </a:p>
        </p:txBody>
      </p:sp>
      <p:sp>
        <p:nvSpPr>
          <p:cNvPr id="239" name="Google Shape;239;p10"/>
          <p:cNvSpPr txBox="1"/>
          <p:nvPr/>
        </p:nvSpPr>
        <p:spPr>
          <a:xfrm>
            <a:off x="3408215" y="2816324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3869172" y="2842829"/>
            <a:ext cx="18557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500 000</a:t>
            </a:r>
            <a:endParaRPr/>
          </a:p>
        </p:txBody>
      </p:sp>
      <p:sp>
        <p:nvSpPr>
          <p:cNvPr id="241" name="Google Shape;241;p10"/>
          <p:cNvSpPr txBox="1"/>
          <p:nvPr/>
        </p:nvSpPr>
        <p:spPr>
          <a:xfrm>
            <a:off x="5621321" y="280192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6030485" y="2842828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3000</a:t>
            </a: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7151946" y="2808549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7600865" y="2849456"/>
            <a:ext cx="7289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</a:t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3136541" y="385662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3597498" y="3883126"/>
            <a:ext cx="17083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80 000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5044850" y="384221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5507022" y="3883125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3000</a:t>
            </a:r>
            <a:endParaRPr/>
          </a:p>
        </p:txBody>
      </p:sp>
      <p:sp>
        <p:nvSpPr>
          <p:cNvPr id="249" name="Google Shape;249;p10"/>
          <p:cNvSpPr txBox="1"/>
          <p:nvPr/>
        </p:nvSpPr>
        <p:spPr>
          <a:xfrm>
            <a:off x="6602416" y="3833386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7039232" y="3883125"/>
            <a:ext cx="9045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</a:t>
            </a:r>
            <a:endParaRPr/>
          </a:p>
        </p:txBody>
      </p:sp>
      <p:sp>
        <p:nvSpPr>
          <p:cNvPr id="251" name="Google Shape;251;p10"/>
          <p:cNvSpPr txBox="1"/>
          <p:nvPr/>
        </p:nvSpPr>
        <p:spPr>
          <a:xfrm>
            <a:off x="8229234" y="3881973"/>
            <a:ext cx="7013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</a:t>
            </a:r>
            <a:endParaRPr/>
          </a:p>
        </p:txBody>
      </p:sp>
      <p:sp>
        <p:nvSpPr>
          <p:cNvPr id="252" name="Google Shape;252;p10"/>
          <p:cNvSpPr txBox="1"/>
          <p:nvPr/>
        </p:nvSpPr>
        <p:spPr>
          <a:xfrm>
            <a:off x="7844806" y="383910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3235934" y="487040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3696902" y="4896925"/>
            <a:ext cx="2028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100 000</a:t>
            </a:r>
            <a:endParaRPr/>
          </a:p>
        </p:txBody>
      </p:sp>
      <p:sp>
        <p:nvSpPr>
          <p:cNvPr id="255" name="Google Shape;255;p10"/>
          <p:cNvSpPr txBox="1"/>
          <p:nvPr/>
        </p:nvSpPr>
        <p:spPr>
          <a:xfrm>
            <a:off x="5382781" y="4856005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5818448" y="4896912"/>
            <a:ext cx="16167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70 000</a:t>
            </a:r>
            <a:endParaRPr/>
          </a:p>
        </p:txBody>
      </p:sp>
      <p:sp>
        <p:nvSpPr>
          <p:cNvPr id="257" name="Google Shape;257;p10"/>
          <p:cNvSpPr txBox="1"/>
          <p:nvPr/>
        </p:nvSpPr>
        <p:spPr>
          <a:xfrm>
            <a:off x="7271652" y="4847173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7708468" y="4896912"/>
            <a:ext cx="12221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6000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9269534" y="4895760"/>
            <a:ext cx="7013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90</a:t>
            </a:r>
            <a:endParaRPr/>
          </a:p>
        </p:txBody>
      </p:sp>
      <p:sp>
        <p:nvSpPr>
          <p:cNvPr id="260" name="Google Shape;260;p10"/>
          <p:cNvSpPr txBox="1"/>
          <p:nvPr/>
        </p:nvSpPr>
        <p:spPr>
          <a:xfrm>
            <a:off x="8885106" y="485288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10296577" y="490238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262" name="Google Shape;262;p10"/>
          <p:cNvSpPr txBox="1"/>
          <p:nvPr/>
        </p:nvSpPr>
        <p:spPr>
          <a:xfrm>
            <a:off x="9872393" y="4859516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1099035" y="5375671"/>
            <a:ext cx="10389705" cy="1258823"/>
          </a:xfrm>
          <a:prstGeom prst="flowChartPunchedTape">
            <a:avLst/>
          </a:prstGeom>
          <a:solidFill>
            <a:srgbClr val="B3C6E7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 trị của mỗi số bằng tổng giá trị của các chữ số ở các hàng tạo nên số đó.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/>
          <p:nvPr/>
        </p:nvSpPr>
        <p:spPr>
          <a:xfrm>
            <a:off x="1192695" y="616467"/>
            <a:ext cx="56056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4. Viết số, biết số đó gồm: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755373" y="1139687"/>
            <a:ext cx="8335618" cy="390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5 trăm nghìn, 7 trăm, 3 chục và 5 đơn vị: </a:t>
            </a:r>
            <a:endParaRPr/>
          </a:p>
          <a:p>
            <a:pPr indent="-514350" lvl="0" marL="5143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3 trăm nghìn, 4 trăm và 2 đơn vị:</a:t>
            </a:r>
            <a:endParaRPr/>
          </a:p>
          <a:p>
            <a:pPr indent="-514350" lvl="0" marL="5143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2 trăm nghìn, 4 nghìn và 6 chục:</a:t>
            </a:r>
            <a:endParaRPr/>
          </a:p>
          <a:p>
            <a:pPr indent="-514350" lvl="0" marL="5143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8 chục nghìn và 2 đơn vị: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8640415" y="1205948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500 735</a:t>
            </a:r>
            <a:endParaRPr/>
          </a:p>
        </p:txBody>
      </p:sp>
      <p:sp>
        <p:nvSpPr>
          <p:cNvPr id="271" name="Google Shape;271;p11"/>
          <p:cNvSpPr txBox="1"/>
          <p:nvPr/>
        </p:nvSpPr>
        <p:spPr>
          <a:xfrm>
            <a:off x="7202554" y="3074504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204 060</a:t>
            </a:r>
            <a:endParaRPr/>
          </a:p>
        </p:txBody>
      </p:sp>
      <p:sp>
        <p:nvSpPr>
          <p:cNvPr id="272" name="Google Shape;272;p11"/>
          <p:cNvSpPr txBox="1"/>
          <p:nvPr/>
        </p:nvSpPr>
        <p:spPr>
          <a:xfrm>
            <a:off x="5883960" y="4056170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80 002</a:t>
            </a:r>
            <a:endParaRPr/>
          </a:p>
        </p:txBody>
      </p:sp>
      <p:sp>
        <p:nvSpPr>
          <p:cNvPr id="273" name="Google Shape;273;p11"/>
          <p:cNvSpPr txBox="1"/>
          <p:nvPr/>
        </p:nvSpPr>
        <p:spPr>
          <a:xfrm>
            <a:off x="7282071" y="2169010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300 402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/>
          <p:nvPr/>
        </p:nvSpPr>
        <p:spPr>
          <a:xfrm>
            <a:off x="1318591" y="417684"/>
            <a:ext cx="996563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5. Viết số thích hợp vào chỗ chấm (theo mẫu):</a:t>
            </a:r>
            <a:endParaRPr/>
          </a:p>
        </p:txBody>
      </p:sp>
      <p:sp>
        <p:nvSpPr>
          <p:cNvPr id="279" name="Google Shape;279;p12"/>
          <p:cNvSpPr txBox="1"/>
          <p:nvPr/>
        </p:nvSpPr>
        <p:spPr>
          <a:xfrm>
            <a:off x="742121" y="1351720"/>
            <a:ext cx="11529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Mẫu:</a:t>
            </a:r>
            <a:endParaRPr/>
          </a:p>
        </p:txBody>
      </p:sp>
      <p:sp>
        <p:nvSpPr>
          <p:cNvPr id="280" name="Google Shape;280;p12"/>
          <p:cNvSpPr txBox="1"/>
          <p:nvPr/>
        </p:nvSpPr>
        <p:spPr>
          <a:xfrm>
            <a:off x="1895060" y="1351720"/>
            <a:ext cx="77193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nghìn của số 832 573 gồm các chữ số:</a:t>
            </a:r>
            <a:endParaRPr/>
          </a:p>
        </p:txBody>
      </p:sp>
      <p:sp>
        <p:nvSpPr>
          <p:cNvPr id="281" name="Google Shape;281;p12"/>
          <p:cNvSpPr txBox="1"/>
          <p:nvPr/>
        </p:nvSpPr>
        <p:spPr>
          <a:xfrm>
            <a:off x="8905461" y="2103782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6</a:t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9515061" y="210378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283" name="Google Shape;283;p12"/>
          <p:cNvSpPr txBox="1"/>
          <p:nvPr/>
        </p:nvSpPr>
        <p:spPr>
          <a:xfrm>
            <a:off x="10131285" y="210378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284" name="Google Shape;284;p12"/>
          <p:cNvSpPr txBox="1"/>
          <p:nvPr/>
        </p:nvSpPr>
        <p:spPr>
          <a:xfrm>
            <a:off x="9538251" y="1351720"/>
            <a:ext cx="18254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8  ;  3  ;  2</a:t>
            </a: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742121" y="2107096"/>
            <a:ext cx="10442713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nghìn của số 603 786 gồm các chữ số: ... ; ... ; ... .</a:t>
            </a:r>
            <a:endParaRPr/>
          </a:p>
          <a:p>
            <a:pPr indent="-514350" lvl="0" marL="514350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đơn vị của số 603 785 gồm các chữ số: ... ; ... ; ... .</a:t>
            </a:r>
            <a:endParaRPr/>
          </a:p>
          <a:p>
            <a:pPr indent="-514350" lvl="0" marL="514350" marR="0" rtl="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đơn vị của số 532 004 gồm các chữ số: ... ; ... ; ... .</a:t>
            </a:r>
            <a:endParaRPr/>
          </a:p>
        </p:txBody>
      </p:sp>
      <p:sp>
        <p:nvSpPr>
          <p:cNvPr id="286" name="Google Shape;286;p12"/>
          <p:cNvSpPr txBox="1"/>
          <p:nvPr/>
        </p:nvSpPr>
        <p:spPr>
          <a:xfrm>
            <a:off x="8984974" y="3322854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9587945" y="3322853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10212455" y="3322853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289" name="Google Shape;289;p12"/>
          <p:cNvSpPr txBox="1"/>
          <p:nvPr/>
        </p:nvSpPr>
        <p:spPr>
          <a:xfrm>
            <a:off x="9008989" y="4541926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290" name="Google Shape;290;p12"/>
          <p:cNvSpPr txBox="1"/>
          <p:nvPr/>
        </p:nvSpPr>
        <p:spPr>
          <a:xfrm>
            <a:off x="9624387" y="453106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10239785" y="4531060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3 Powerpoint ideas | powerpoint, background powerpoint, powerpoint template  free" id="296" name="Google Shape;2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4996070" y="1470991"/>
            <a:ext cx="18553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Dặn dò</a:t>
            </a:r>
            <a:endParaRPr/>
          </a:p>
        </p:txBody>
      </p:sp>
      <p:sp>
        <p:nvSpPr>
          <p:cNvPr id="298" name="Google Shape;298;p13"/>
          <p:cNvSpPr txBox="1"/>
          <p:nvPr/>
        </p:nvSpPr>
        <p:spPr>
          <a:xfrm>
            <a:off x="2014331" y="2345636"/>
            <a:ext cx="772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- Hoàn thành vở bài tập Toán trang 10.</a:t>
            </a:r>
            <a:endParaRPr sz="4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2014331" y="3170539"/>
            <a:ext cx="7725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- Chuẩn bị bài “So sánh các số có nhiều chữ số”.</a:t>
            </a:r>
            <a:endParaRPr sz="4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llpapers Powerpoint Cute - Wallpaper Cave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63827" y="848139"/>
            <a:ext cx="10919790" cy="3277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1. Đọc số và cho biết số đó gồm những hàng nào?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indent="-514350" lvl="0" marL="5143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454 721</a:t>
            </a:r>
            <a:endParaRPr/>
          </a:p>
          <a:p>
            <a:pPr indent="-514350" lvl="0" marL="5143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87 563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63827" y="856994"/>
            <a:ext cx="10919790" cy="3277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2.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 bé nhất có 6 chữ số khác nhau là số nào?</a:t>
            </a:r>
            <a:endParaRPr/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 lớn nhất có 6 chữ số khác nhau là số nào?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n by ALEJANDRA PAOLA on Booth | Powerpoint background free, Wallpaper  powerpoint, Background for powerpoint presentation"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5254487" y="2054951"/>
            <a:ext cx="16830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Toán</a:t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2978425" y="3027700"/>
            <a:ext cx="6897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Hàng và lớp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445026" y="1266876"/>
            <a:ext cx="79513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Thứ       ngày       tháng     năm 2021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2570922" y="490331"/>
            <a:ext cx="6268279" cy="2120348"/>
          </a:xfrm>
          <a:prstGeom prst="cloudCallout">
            <a:avLst>
              <a:gd fmla="val 29773" name="adj1"/>
              <a:gd fmla="val -66250" name="adj2"/>
            </a:avLst>
          </a:prstGeom>
          <a:solidFill>
            <a:srgbClr val="F7CAA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Hãy nêu tên các hàng đã học theo thứ tự từ nhỏ đến lớn?</a:t>
            </a:r>
            <a:endParaRPr/>
          </a:p>
        </p:txBody>
      </p:sp>
      <p:graphicFrame>
        <p:nvGraphicFramePr>
          <p:cNvPr id="110" name="Google Shape;110;p4"/>
          <p:cNvGraphicFramePr/>
          <p:nvPr/>
        </p:nvGraphicFramePr>
        <p:xfrm>
          <a:off x="397566" y="10171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{6F094831-EEE5-4673-BFF2-2557D801A2AA}</a:tableStyleId>
              </a:tblPr>
              <a:tblGrid>
                <a:gridCol w="1643275"/>
                <a:gridCol w="1961325"/>
                <a:gridCol w="1961325"/>
                <a:gridCol w="1656525"/>
                <a:gridCol w="1364975"/>
                <a:gridCol w="1311975"/>
                <a:gridCol w="1497500"/>
              </a:tblGrid>
              <a:tr h="96475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 hMerge="1"/>
                <a:tc hMerge="1"/>
              </a:tr>
              <a:tr h="964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964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964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964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1" name="Google Shape;111;p4"/>
          <p:cNvSpPr txBox="1"/>
          <p:nvPr/>
        </p:nvSpPr>
        <p:spPr>
          <a:xfrm>
            <a:off x="10442709" y="2054137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đơn vị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9044600" y="2054136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chục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7702818" y="2040860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trăm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6175517" y="2054136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nghìn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3967352" y="2040859"/>
            <a:ext cx="202094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chục nghìn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2001072" y="2040859"/>
            <a:ext cx="202094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 nghìn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8607261" y="1243231"/>
            <a:ext cx="21833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đơn vị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4061765" y="1236594"/>
            <a:ext cx="21833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nghìn</a:t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5298752" y="3933403"/>
            <a:ext cx="5822701" cy="2120348"/>
          </a:xfrm>
          <a:prstGeom prst="cloudCallout">
            <a:avLst>
              <a:gd fmla="val 29773" name="adj1"/>
              <a:gd fmla="val -66250" name="adj2"/>
            </a:avLst>
          </a:prstGeom>
          <a:solidFill>
            <a:srgbClr val="F7CAA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đơn vị gồm mấy hàng?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Đó là những hàng nào?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243302" y="4065112"/>
            <a:ext cx="5822701" cy="2120348"/>
          </a:xfrm>
          <a:prstGeom prst="cloudCallout">
            <a:avLst>
              <a:gd fmla="val 29070" name="adj1"/>
              <a:gd fmla="val -72687" name="adj2"/>
            </a:avLst>
          </a:prstGeom>
          <a:solidFill>
            <a:srgbClr val="F7CAA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nghìn gồm mấy hàng?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Đó là những hàng nào?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788575" y="1748471"/>
            <a:ext cx="8214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745565" y="3198498"/>
            <a:ext cx="8214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321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1376576" y="3503556"/>
            <a:ext cx="2020948" cy="1010480"/>
          </a:xfrm>
          <a:prstGeom prst="cloudCallout">
            <a:avLst>
              <a:gd fmla="val -41810" name="adj1"/>
              <a:gd fmla="val -55444" name="adj2"/>
            </a:avLst>
          </a:prstGeom>
          <a:solidFill>
            <a:srgbClr val="F7CAA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 số?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10741499" y="320889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9438481" y="319849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8071764" y="319849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349832" y="4135450"/>
            <a:ext cx="18065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654 000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0739121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9415719" y="4138234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8065285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6558126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4739344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2689959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6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1791183" y="4601651"/>
            <a:ext cx="2020948" cy="1010480"/>
          </a:xfrm>
          <a:prstGeom prst="cloudCallout">
            <a:avLst>
              <a:gd fmla="val -43161" name="adj1"/>
              <a:gd fmla="val -48691" name="adj2"/>
            </a:avLst>
          </a:prstGeom>
          <a:solidFill>
            <a:srgbClr val="F7CAA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 số?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347392" y="5120907"/>
            <a:ext cx="18065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654 321</a:t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1705381" y="5500090"/>
            <a:ext cx="2020948" cy="1010480"/>
          </a:xfrm>
          <a:prstGeom prst="cloudCallout">
            <a:avLst>
              <a:gd fmla="val -36408" name="adj1"/>
              <a:gd fmla="val -56795" name="adj2"/>
            </a:avLst>
          </a:prstGeom>
          <a:solidFill>
            <a:srgbClr val="F7CAA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 số?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10750393" y="512090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9415719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8063655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6558126" y="512090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4739344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2689959" y="514494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6</a:t>
            </a: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2928440" y="4776881"/>
            <a:ext cx="5822701" cy="2120348"/>
          </a:xfrm>
          <a:prstGeom prst="cloudCallout">
            <a:avLst>
              <a:gd fmla="val -64216" name="adj1"/>
              <a:gd fmla="val -26986" name="adj2"/>
            </a:avLst>
          </a:prstGeom>
          <a:solidFill>
            <a:srgbClr val="F7CAA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Nêu các chữ số ở các hàng của số 654 321?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ckground For Powerpoint | Cool powerpoint backgrounds, Background  powerpoint, Wallpaper powerpoint" id="149" name="Google Shape;149;p5"/>
          <p:cNvPicPr preferRelativeResize="0"/>
          <p:nvPr/>
        </p:nvPicPr>
        <p:blipFill rotWithShape="1">
          <a:blip r:embed="rId3">
            <a:alphaModFix/>
          </a:blip>
          <a:srcRect b="18293" l="0" r="0" t="67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5"/>
          <p:cNvGrpSpPr/>
          <p:nvPr/>
        </p:nvGrpSpPr>
        <p:grpSpPr>
          <a:xfrm>
            <a:off x="2589276" y="1384852"/>
            <a:ext cx="8852452" cy="689113"/>
            <a:chOff x="2456754" y="1159565"/>
            <a:chExt cx="8852452" cy="689113"/>
          </a:xfrm>
        </p:grpSpPr>
        <p:sp>
          <p:nvSpPr>
            <p:cNvPr id="151" name="Google Shape;151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Lớp đơn vị gồm mấy hàng? Đó là những hàng nào?</a:t>
              </a:r>
              <a:endParaRPr/>
            </a:p>
          </p:txBody>
        </p:sp>
        <p:pic>
          <p:nvPicPr>
            <p:cNvPr descr="Right pointing backhand index outline" id="152" name="Google Shape;15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5"/>
          <p:cNvSpPr txBox="1"/>
          <p:nvPr/>
        </p:nvSpPr>
        <p:spPr>
          <a:xfrm>
            <a:off x="4060267" y="2010896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đơn vị gồm 3 hàng: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đơn vị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chục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trăm</a:t>
            </a:r>
            <a:endParaRPr/>
          </a:p>
        </p:txBody>
      </p:sp>
      <p:grpSp>
        <p:nvGrpSpPr>
          <p:cNvPr id="154" name="Google Shape;154;p5"/>
          <p:cNvGrpSpPr/>
          <p:nvPr/>
        </p:nvGrpSpPr>
        <p:grpSpPr>
          <a:xfrm>
            <a:off x="2582652" y="3750368"/>
            <a:ext cx="8852452" cy="689113"/>
            <a:chOff x="2456754" y="1159565"/>
            <a:chExt cx="8852452" cy="689113"/>
          </a:xfrm>
        </p:grpSpPr>
        <p:sp>
          <p:nvSpPr>
            <p:cNvPr id="155" name="Google Shape;155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Lớp nghìn gồm mấy hàng? Đó là những hàng nào?</a:t>
              </a:r>
              <a:endParaRPr/>
            </a:p>
          </p:txBody>
        </p:sp>
        <p:pic>
          <p:nvPicPr>
            <p:cNvPr descr="Right pointing backhand index outline" id="156" name="Google Shape;15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5"/>
          <p:cNvSpPr txBox="1"/>
          <p:nvPr/>
        </p:nvSpPr>
        <p:spPr>
          <a:xfrm>
            <a:off x="4053643" y="4376412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nghìn gồm 3 hàng: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nghìn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chục nghìn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trăm nghìn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 Education Powerpoint Templates ideas in 2021 | powerpoint templates,  powerpoint, templates"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1140201" y="4029500"/>
            <a:ext cx="10473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Thực hành</a:t>
            </a:r>
            <a:endParaRPr sz="1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/>
        </p:nvSpPr>
        <p:spPr>
          <a:xfrm>
            <a:off x="503582" y="119271"/>
            <a:ext cx="40949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1. Viết theo mẫu:</a:t>
            </a:r>
            <a:endParaRPr/>
          </a:p>
        </p:txBody>
      </p:sp>
      <p:graphicFrame>
        <p:nvGraphicFramePr>
          <p:cNvPr id="169" name="Google Shape;169;p7"/>
          <p:cNvGraphicFramePr/>
          <p:nvPr/>
        </p:nvGraphicFramePr>
        <p:xfrm>
          <a:off x="123687" y="6424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{6F094831-EEE5-4673-BFF2-2557D801A2AA}</a:tableStyleId>
              </a:tblPr>
              <a:tblGrid>
                <a:gridCol w="4435050"/>
                <a:gridCol w="1422625"/>
                <a:gridCol w="1006500"/>
                <a:gridCol w="1074525"/>
                <a:gridCol w="992900"/>
                <a:gridCol w="965700"/>
                <a:gridCol w="938500"/>
                <a:gridCol w="1033700"/>
              </a:tblGrid>
              <a:tr h="8157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Đọc số</a:t>
                      </a:r>
                      <a:endParaRPr/>
                    </a:p>
                  </a:txBody>
                  <a:tcPr marT="45725" marB="45725" marR="91450" marL="91450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Viết số</a:t>
                      </a:r>
                      <a:endParaRPr/>
                    </a:p>
                  </a:txBody>
                  <a:tcPr marT="45725" marB="45725" marR="91450" marL="91450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Lớp nghìn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Lớp đơn vị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 hMerge="1"/>
              </a:tr>
              <a:tr h="8157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chục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chục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đơn vị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15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Năm mươi tư nghìn ba trăm mười hai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54 312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D303BA"/>
                        </a:solidFill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15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Bốn mươi lăm nghìn hai trăm mười ba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</a:tr>
              <a:tr h="815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54 302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</a:tr>
              <a:tr h="815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15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Chín trăm mười hai nghìn tám trăm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70" name="Google Shape;170;p7"/>
          <p:cNvSpPr txBox="1"/>
          <p:nvPr/>
        </p:nvSpPr>
        <p:spPr>
          <a:xfrm>
            <a:off x="4704521" y="3694863"/>
            <a:ext cx="11529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45 213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11310730" y="369486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10345530" y="369486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9380330" y="369486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8375373" y="369486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7370416" y="371116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123687" y="4364098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Năm  mươi tư nghìn ba trăm linh hai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11310730" y="44489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10305774" y="44489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9380330" y="4448914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8375373" y="4448914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7356059" y="44652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123687" y="5155339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Sáu trăm năm mươi tư nghìn ba trăm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4598503" y="5300248"/>
            <a:ext cx="14974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654 300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4598503" y="6143252"/>
            <a:ext cx="14974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912 800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11310730" y="614325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10305774" y="6148269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9380330" y="614325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</a:t>
            </a:r>
            <a:endParaRPr/>
          </a:p>
        </p:txBody>
      </p:sp>
      <p:sp>
        <p:nvSpPr>
          <p:cNvPr id="188" name="Google Shape;188;p7"/>
          <p:cNvSpPr txBox="1"/>
          <p:nvPr/>
        </p:nvSpPr>
        <p:spPr>
          <a:xfrm>
            <a:off x="8375373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7360477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6310794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9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/>
        </p:nvSpPr>
        <p:spPr>
          <a:xfrm>
            <a:off x="278297" y="357810"/>
            <a:ext cx="1200647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2.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a) Đọc các số sau và cho biết chữ số 3 ở mỗi số đó thuộc hàng nào, lớp nào:</a:t>
            </a:r>
            <a:endParaRPr/>
          </a:p>
        </p:txBody>
      </p:sp>
      <p:grpSp>
        <p:nvGrpSpPr>
          <p:cNvPr id="196" name="Google Shape;196;p8"/>
          <p:cNvGrpSpPr/>
          <p:nvPr/>
        </p:nvGrpSpPr>
        <p:grpSpPr>
          <a:xfrm>
            <a:off x="395785" y="1433012"/>
            <a:ext cx="11241899" cy="598420"/>
            <a:chOff x="395785" y="1433012"/>
            <a:chExt cx="11241899" cy="598420"/>
          </a:xfrm>
        </p:grpSpPr>
        <p:sp>
          <p:nvSpPr>
            <p:cNvPr id="197" name="Google Shape;197;p8"/>
            <p:cNvSpPr txBox="1"/>
            <p:nvPr/>
          </p:nvSpPr>
          <p:spPr>
            <a:xfrm>
              <a:off x="395785" y="1433012"/>
              <a:ext cx="2108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46 307    ;</a:t>
              </a:r>
              <a:endParaRPr/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2601383" y="1433014"/>
              <a:ext cx="2108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56 032     ;</a:t>
              </a:r>
              <a:endParaRPr/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4806981" y="1433012"/>
              <a:ext cx="2205598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123 517    ;</a:t>
              </a:r>
              <a:endParaRPr/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7012578" y="1433012"/>
              <a:ext cx="24126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305 804     ;</a:t>
              </a:r>
              <a:endParaRPr/>
            </a:p>
          </p:txBody>
        </p:sp>
        <p:sp>
          <p:nvSpPr>
            <p:cNvPr id="201" name="Google Shape;201;p8"/>
            <p:cNvSpPr txBox="1"/>
            <p:nvPr/>
          </p:nvSpPr>
          <p:spPr>
            <a:xfrm>
              <a:off x="9425264" y="1446657"/>
              <a:ext cx="221242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960 783.</a:t>
              </a:r>
              <a:endParaRPr/>
            </a:p>
          </p:txBody>
        </p:sp>
      </p:grpSp>
      <p:sp>
        <p:nvSpPr>
          <p:cNvPr id="202" name="Google Shape;202;p8"/>
          <p:cNvSpPr/>
          <p:nvPr/>
        </p:nvSpPr>
        <p:spPr>
          <a:xfrm>
            <a:off x="1367051" y="2593074"/>
            <a:ext cx="9457898" cy="3248167"/>
          </a:xfrm>
          <a:prstGeom prst="flowChartAlternateProcess">
            <a:avLst/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46 307: Bốn mươi sáu nghìn ba trăm linh bảy.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trăm, lớp đơn vị.</a:t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1087966" y="2594402"/>
            <a:ext cx="10549719" cy="3248167"/>
          </a:xfrm>
          <a:prstGeom prst="flowChartAlternateProcess">
            <a:avLst/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56 032: Năm mươi sáu nghìn không trăm ba mươi hai.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chục, lớp đơn vị.</a:t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3457" y="2593077"/>
            <a:ext cx="10764227" cy="3248167"/>
          </a:xfrm>
          <a:prstGeom prst="flowChartAlternateProcess">
            <a:avLst/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123 517: Một trăm hai mươi ba nghìn năm trăm mười bảy.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nghìn, lớp nghìn.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873457" y="2593069"/>
            <a:ext cx="10764227" cy="3248167"/>
          </a:xfrm>
          <a:prstGeom prst="flowChartAlternateProcess">
            <a:avLst/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305 804: Ba trăm linh năm nghìn tám trăm linh bốn.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trăm nghìn, lớp nghìn.</a:t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649852" y="2593064"/>
            <a:ext cx="11082034" cy="3248167"/>
          </a:xfrm>
          <a:prstGeom prst="flowChartAlternateProcess">
            <a:avLst/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960 783: Chín trăm sáu mươi nghìn bảy trăm tám mươi ba.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đơn vị, lớp đơn vị.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/>
        </p:nvSpPr>
        <p:spPr>
          <a:xfrm>
            <a:off x="401127" y="917368"/>
            <a:ext cx="104351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b) Ghi giá trị của chữ số 7 trong mỗi số ở bảng sau (theo mẫu):</a:t>
            </a:r>
            <a:endParaRPr/>
          </a:p>
        </p:txBody>
      </p:sp>
      <p:graphicFrame>
        <p:nvGraphicFramePr>
          <p:cNvPr id="212" name="Google Shape;212;p9"/>
          <p:cNvGraphicFramePr/>
          <p:nvPr/>
        </p:nvGraphicFramePr>
        <p:xfrm>
          <a:off x="401127" y="20373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{6F094831-EEE5-4673-BFF2-2557D801A2AA}</a:tableStyleId>
              </a:tblPr>
              <a:tblGrid>
                <a:gridCol w="1907525"/>
                <a:gridCol w="1907525"/>
                <a:gridCol w="1907525"/>
                <a:gridCol w="1907525"/>
                <a:gridCol w="1907525"/>
                <a:gridCol w="1907525"/>
              </a:tblGrid>
              <a:tr h="987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Số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38 753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67 021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79 518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302 671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715 519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795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Giá trị của chữ số 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700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13" name="Google Shape;213;p9"/>
          <p:cNvSpPr txBox="1"/>
          <p:nvPr/>
        </p:nvSpPr>
        <p:spPr>
          <a:xfrm>
            <a:off x="4435526" y="3684895"/>
            <a:ext cx="12419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7000</a:t>
            </a:r>
            <a:endParaRPr/>
          </a:p>
        </p:txBody>
      </p:sp>
      <p:sp>
        <p:nvSpPr>
          <p:cNvPr id="214" name="Google Shape;214;p9"/>
          <p:cNvSpPr txBox="1"/>
          <p:nvPr/>
        </p:nvSpPr>
        <p:spPr>
          <a:xfrm>
            <a:off x="6291619" y="3684895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70 000</a:t>
            </a:r>
            <a:endParaRPr/>
          </a:p>
        </p:txBody>
      </p:sp>
      <p:sp>
        <p:nvSpPr>
          <p:cNvPr id="215" name="Google Shape;215;p9"/>
          <p:cNvSpPr txBox="1"/>
          <p:nvPr/>
        </p:nvSpPr>
        <p:spPr>
          <a:xfrm>
            <a:off x="8206070" y="3684895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</a:t>
            </a:r>
            <a:endParaRPr/>
          </a:p>
        </p:txBody>
      </p:sp>
      <p:sp>
        <p:nvSpPr>
          <p:cNvPr id="216" name="Google Shape;216;p9"/>
          <p:cNvSpPr txBox="1"/>
          <p:nvPr/>
        </p:nvSpPr>
        <p:spPr>
          <a:xfrm>
            <a:off x="10026164" y="3684895"/>
            <a:ext cx="17647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700 000</a:t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1182114" y="4820677"/>
            <a:ext cx="9654209" cy="1684565"/>
          </a:xfrm>
          <a:prstGeom prst="cloudCallout">
            <a:avLst>
              <a:gd fmla="val -51649" name="adj1"/>
              <a:gd fmla="val -70547" name="adj2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 trị của chữ số phụ thuộc vào vị trí của chữ số đó ở mỗi hàng. Tức là chữ số đứng ở hàng nào sẽ mang giá trị của hàng đó.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2021-08-23T11:11:22Z</dcterms:created>
  <dc:creator>Trần Thị Thái Hà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0x010100175E1E959DA9734FABF15E9744C39A0A</vt:lpwstr>
  </property>
</Properties>
</file>