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5" r:id="rId3"/>
    <p:sldId id="323" r:id="rId4"/>
    <p:sldId id="306" r:id="rId5"/>
    <p:sldId id="309" r:id="rId6"/>
    <p:sldId id="311" r:id="rId7"/>
    <p:sldId id="313" r:id="rId8"/>
    <p:sldId id="316" r:id="rId9"/>
    <p:sldId id="317" r:id="rId10"/>
    <p:sldId id="321" r:id="rId11"/>
    <p:sldId id="32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00"/>
    <a:srgbClr val="006600"/>
    <a:srgbClr val="339933"/>
    <a:srgbClr val="FFFFCC"/>
    <a:srgbClr val="00CC00"/>
    <a:srgbClr val="FF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51" autoAdjust="0"/>
    <p:restoredTop sz="94699" autoAdjust="0"/>
  </p:normalViewPr>
  <p:slideViewPr>
    <p:cSldViewPr>
      <p:cViewPr>
        <p:scale>
          <a:sx n="81" d="100"/>
          <a:sy n="81" d="100"/>
        </p:scale>
        <p:origin x="-87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fld id="{CDBE1377-313D-4879-AC38-BEC4F72F0823}" type="datetimeFigureOut">
              <a:rPr lang="en-US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fld id="{9826900F-7DC4-4124-96CD-053F9B4B04F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A3135E17-C7E4-441A-917C-8CA89877B14C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AD6FE1C6-49F0-4FDC-A283-CAD88F0B3DCD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930F080E-1A48-401D-A942-463FE9E8C5C2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E2ECFA96-67D9-41F3-909F-DE9CF514699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F7986AC4-A06D-41B7-8387-3649C32D3CE4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7257D86A-06F0-4822-82AF-BF8A69A767CA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496C25E-3D6A-4CC5-91A4-F24AB7477A8B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675F32DE-185F-4BDE-AA5F-1F3329DD6F3A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C49AC681-27FF-4891-952B-E98D29C616C5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AA0D892D-2BA7-4788-9430-6F1032D930C3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6619EC0A-99B1-4C83-8860-31355CAAAA57}" type="datetimeFigureOut">
              <a:rPr lang="en-US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58EA39AB-E73D-4889-A067-0E19F331A863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2F2F0FE8-3688-4665-961E-F98264A1947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5DC9BFC6-FB13-4772-A101-F984F3CC75F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F20A387F-49F2-48B1-84BE-080E2E2DD4D2}" type="datetimeFigureOut">
              <a:rPr lang="en-US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88C0A46F-0C8B-4913-B462-FD296B9E19A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EB9375E1-88FA-4124-AD6A-5289FE5CF26A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252F0297-AD76-4F2E-BCAD-A5EC4381975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BBC62D3-5C10-4674-9A2C-B26BD2DCAEF8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5FB27A5A-5871-4F4C-AC34-20112152F66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dissolve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fld id="{C1A051B7-9AAF-4323-BAC9-799DFBB5DB5A}" type="datetimeFigureOut">
              <a:rPr lang="en-US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5BBBA1BA-6B9A-4035-AC82-9ED5F6EF530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_thumb139_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1403350" y="836613"/>
            <a:ext cx="7200900" cy="576103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>
                <a:ln w="9525" cap="sq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rgbClr val="00FF00"/>
                </a:solidFill>
                <a:latin typeface="Arial" panose="020B0604020202020204"/>
                <a:cs typeface="Arial" panose="020B0604020202020204"/>
              </a:rPr>
              <a:t>BÀI GIẢNG MÔN TOÁN LỚP 4</a:t>
            </a:r>
            <a:endParaRPr lang="en-US" sz="3600" b="1" kern="10">
              <a:ln w="9525" cap="sq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rgbClr val="00FF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2051050" y="3573463"/>
            <a:ext cx="60483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19050" cap="sq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/>
                <a:cs typeface="Arial" panose="020B0604020202020204"/>
              </a:rPr>
              <a:t>CHIA MỘT TÍCH CHO MỘT SỐ</a:t>
            </a:r>
            <a:endParaRPr lang="en-US" sz="2800" b="1" kern="10">
              <a:ln w="19050" cap="sq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95288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Khi chia một tích hai thừa số cho một số, ta có thể lấy một thừa số chia cho số </a:t>
            </a:r>
            <a:r>
              <a:rPr lang="vi-VN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39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ó (nếu chia hết), rồi nhân kết quả với thừa số kia.</a:t>
            </a:r>
            <a:endParaRPr lang="en-US" sz="39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179388" y="1700213"/>
            <a:ext cx="2087562" cy="57943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Ghi nhớ</a:t>
            </a:r>
            <a:endParaRPr lang="en-US" sz="3200" b="1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11268" name="Group 6"/>
          <p:cNvGrpSpPr/>
          <p:nvPr/>
        </p:nvGrpSpPr>
        <p:grpSpPr bwMode="auto">
          <a:xfrm>
            <a:off x="1476375" y="333375"/>
            <a:ext cx="6840538" cy="1258888"/>
            <a:chOff x="1066" y="0"/>
            <a:chExt cx="4309" cy="793"/>
          </a:xfrm>
        </p:grpSpPr>
        <p:sp>
          <p:nvSpPr>
            <p:cNvPr id="166919" name="Text Box 7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66920" name="Text Box 8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CHIA MỘT TÍCH CHO MỘT SỐ</a:t>
              </a:r>
              <a:endPara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33375" y="2500313"/>
            <a:ext cx="2808288" cy="579437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a.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28: (2 x 7) 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50850" y="3060700"/>
            <a:ext cx="3313113" cy="579438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= 28 :  2 : 7   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1835150" y="188913"/>
            <a:ext cx="6624638" cy="912812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endParaRPr lang="en-US" sz="2800" i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Toán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539750" y="1268413"/>
            <a:ext cx="2519363" cy="457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</a:rPr>
              <a:t>Kiểm tra bài cũ.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415925" y="3594100"/>
            <a:ext cx="3313113" cy="579438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=   14  :  7  = 2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500563" y="2565400"/>
            <a:ext cx="2735262" cy="579438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90: (9 x 2)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4716463" y="3636963"/>
            <a:ext cx="2735262" cy="579437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=   10  :  2 = 5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4660900" y="3124200"/>
            <a:ext cx="2303463" cy="579438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= 90 : 9 : 2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3082" name="Text Box 19"/>
          <p:cNvSpPr txBox="1">
            <a:spLocks noChangeArrowheads="1"/>
          </p:cNvSpPr>
          <p:nvPr/>
        </p:nvSpPr>
        <p:spPr bwMode="auto">
          <a:xfrm>
            <a:off x="1476375" y="981075"/>
            <a:ext cx="6191250" cy="3667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5" grpId="0"/>
      <p:bldP spid="18" grpId="0"/>
      <p:bldP spid="135181" grpId="0"/>
      <p:bldP spid="135181" grpId="1"/>
      <p:bldP spid="2" grpId="0"/>
      <p:bldP spid="83986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57338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smtClean="0">
                <a:latin typeface="Arial" panose="020B0604020202020204"/>
              </a:rPr>
              <a:t>a/ Tính và so sánh giá trị của ba biểu thức. </a:t>
            </a:r>
            <a:endParaRPr lang="en-US" sz="3200" smtClean="0">
              <a:latin typeface="Arial" panose="020B0604020202020204"/>
            </a:endParaRP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987675" y="2154238"/>
            <a:ext cx="2879725" cy="504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buFontTx/>
              <a:buChar char="•"/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(15 : 3);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547813" y="2781300"/>
            <a:ext cx="5184775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(9 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15) : 3 = 135 : 3 =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45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2009775"/>
            <a:ext cx="3097213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buFontTx/>
              <a:buChar char="•"/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15) : 3;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5981700" y="1984375"/>
            <a:ext cx="2447925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(9 : 3)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15;</a:t>
            </a:r>
            <a:endParaRPr lang="en-US" sz="32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1547813" y="4005263"/>
            <a:ext cx="5111750" cy="576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(9 : 3)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15 = 3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 =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45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692275" y="3357563"/>
            <a:ext cx="4967288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(15 : 3) = 9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5 = 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45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692275" y="0"/>
            <a:ext cx="6624638" cy="72072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endParaRPr lang="en-US" sz="2400" i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Toán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908175" y="930275"/>
            <a:ext cx="6624638" cy="27622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CHIA MỘT TÍCH CHO MỘT SỐ</a:t>
            </a:r>
            <a:endParaRPr lang="en-US" sz="2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1. Ví dụ</a:t>
            </a:r>
            <a:endParaRPr lang="en-US" sz="2000" b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50825" y="2636838"/>
            <a:ext cx="144145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Ta có: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23850" y="4724400"/>
            <a:ext cx="8424863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Vậy:      (9 x 15) : 3 = 9 x (15 : 3) = (9 : 3) x 15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250825" y="5445125"/>
            <a:ext cx="8893175" cy="1225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Kết luận</a:t>
            </a:r>
            <a:r>
              <a:rPr lang="en-US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: Vì 15 chia hết cho 3; 9 chia hết cho 3 nên có thể lấy </a:t>
            </a:r>
            <a:r>
              <a:rPr lang="en-US" sz="2400" b="1" i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một thừa số chia cho 3 rồi nhân kết quả với thừa số kia.</a:t>
            </a:r>
            <a:endParaRPr lang="en-US" sz="2400" b="1" i="1" u="sng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3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/>
      <p:bldP spid="160773" grpId="0"/>
      <p:bldP spid="160774" grpId="0"/>
      <p:bldP spid="160775" grpId="0"/>
      <p:bldP spid="160776" grpId="0"/>
      <p:bldP spid="160777" grpId="0"/>
      <p:bldP spid="15372" grpId="0"/>
      <p:bldP spid="15374" grpId="0"/>
      <p:bldP spid="15375" grpId="0"/>
      <p:bldP spid="15376" grpId="0"/>
      <p:bldP spid="1617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8" y="-242888"/>
            <a:ext cx="8891587" cy="863601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smtClean="0">
                <a:latin typeface="Arial" panose="020B0604020202020204"/>
              </a:rPr>
              <a:t>b/ Tính và so sánh giá trị của hai biểu thức. </a:t>
            </a:r>
            <a:endParaRPr lang="en-US" sz="3200" smtClean="0">
              <a:latin typeface="Arial" panose="020B0604020202020204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619250" y="549275"/>
            <a:ext cx="4897438" cy="576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15) : 3  và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(15 : 3) 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0" y="2387600"/>
            <a:ext cx="6553200" cy="576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Vậy:     (7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15) : 3 = 7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(15 : 3)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250825" y="3141663"/>
            <a:ext cx="6516688" cy="5032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Vì sao ta không tính: (7 : 3)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 ?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3933825"/>
            <a:ext cx="8893175" cy="936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Ta không tính (7 : 3)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15, vì 7 không chia hết cho 3.</a:t>
            </a: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0" y="5084763"/>
            <a:ext cx="8893175" cy="1079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Kết luận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: Vì 15 chia hết cho 3 nên có thể lấy 15 chia cho 3 rồi nhân kết quả với 7.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908050"/>
            <a:ext cx="1512888" cy="576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Ta có: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971550" y="1341438"/>
            <a:ext cx="4681538" cy="576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15) : 3 = 105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3 =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35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093788" y="1916113"/>
            <a:ext cx="4681537" cy="576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(15 : 3) = 7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5 =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35</a:t>
            </a:r>
            <a:endParaRPr lang="en-US" sz="2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50" grpId="0"/>
      <p:bldP spid="163852" grpId="0"/>
      <p:bldP spid="163853" grpId="0"/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95288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Khi chia một tích hai thừa số cho một số, ta có thể lấy một thừa số chia cho số </a:t>
            </a:r>
            <a:r>
              <a:rPr lang="vi-VN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ó (nếu chia hết), rồi nhân kết quả với thừa số kia.</a:t>
            </a:r>
            <a:endParaRPr lang="en-US" sz="36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79388" y="1700213"/>
            <a:ext cx="2087562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2. Ghi nhớ</a:t>
            </a:r>
            <a:endParaRPr lang="en-US" sz="2800" b="1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6148" name="Group 7"/>
          <p:cNvGrpSpPr/>
          <p:nvPr/>
        </p:nvGrpSpPr>
        <p:grpSpPr bwMode="auto">
          <a:xfrm>
            <a:off x="1692275" y="25400"/>
            <a:ext cx="6840538" cy="1206500"/>
            <a:chOff x="1066" y="0"/>
            <a:chExt cx="4309" cy="760"/>
          </a:xfrm>
        </p:grpSpPr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454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Toán</a:t>
              </a:r>
              <a:endPara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174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CHIA MỘT TÍCH CHO MỘT SỐ</a:t>
              </a:r>
              <a:endPara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50825" y="1196975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1. Ví dụ</a:t>
            </a:r>
            <a:endParaRPr lang="en-US" sz="2000" b="1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684213" y="2997200"/>
            <a:ext cx="2374900" cy="401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a/ (8 x 23): 4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5148263" y="2997200"/>
            <a:ext cx="2808287" cy="4016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b/ (15 x 24) : 6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7172" name="Group 9"/>
          <p:cNvGrpSpPr/>
          <p:nvPr/>
        </p:nvGrpSpPr>
        <p:grpSpPr bwMode="auto">
          <a:xfrm>
            <a:off x="1692275" y="25400"/>
            <a:ext cx="6840538" cy="1258888"/>
            <a:chOff x="1066" y="0"/>
            <a:chExt cx="4309" cy="793"/>
          </a:xfrm>
        </p:grpSpPr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2536" name="Text Box 8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CHIA MỘT TÍCH CHO MỘT SỐ</a:t>
              </a:r>
              <a:endPara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79388" y="1268413"/>
            <a:ext cx="8748712" cy="792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Khi chia một tích hai thừa số cho một số, ta có thể lấy một thừa số chia cho số </a:t>
            </a:r>
            <a:r>
              <a:rPr lang="vi-VN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ó (nếu chia hết), rồi nhân kết quả với thừa số kia.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79388" y="1989138"/>
            <a:ext cx="1944687" cy="95408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Thực hành</a:t>
            </a:r>
            <a:endParaRPr lang="en-US" sz="2800" b="1" u="sng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79388" y="2349500"/>
            <a:ext cx="4248150" cy="457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1.</a:t>
            </a:r>
            <a:r>
              <a:rPr lang="en-US" sz="2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Tính bằng hai cách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115888" y="3716338"/>
            <a:ext cx="3960812" cy="720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1:</a:t>
            </a:r>
            <a:r>
              <a:rPr lang="en-US" sz="28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Nhân tr</a:t>
            </a:r>
            <a:r>
              <a:rPr lang="vi-VN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ư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ớc, chia sau.</a:t>
            </a:r>
            <a:endParaRPr lang="en-US" sz="2400" i="1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(8 x 23) : 4 = 184 : 4 = 46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4149725"/>
            <a:ext cx="4067175" cy="1655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2: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Chia tr</a:t>
            </a:r>
            <a:r>
              <a:rPr lang="vi-VN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ư</a:t>
            </a: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ớc, nhân sau.</a:t>
            </a:r>
            <a:endParaRPr lang="en-US" sz="240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(8 x 23) : 4 = 8 : 4 x 23 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             = 2 x 23 = 46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4284663" y="3573463"/>
            <a:ext cx="4519612" cy="792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1: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(15 x 24) : 6 = 360 : 6 = 60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4392613" y="4652963"/>
            <a:ext cx="4572000" cy="1081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i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2:</a:t>
            </a:r>
            <a:endParaRPr lang="en-US" sz="2400" i="1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(15 x 24) : 6 = 15 x (24 : 6) 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               = 15 x 4 = 60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211638" y="3141663"/>
            <a:ext cx="0" cy="28082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0" y="5916613"/>
            <a:ext cx="8893175" cy="8651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L</a:t>
            </a:r>
            <a:r>
              <a:rPr lang="vi-VN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ư</a:t>
            </a: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u ý:  cách 2 chỉ thực hiện </a:t>
            </a:r>
            <a:r>
              <a:rPr lang="vi-VN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khi ít nhất có một thừa số chia hết cho số chia.</a:t>
            </a:r>
            <a:endParaRPr lang="en-US" sz="2800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16897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6897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39" grpId="0"/>
      <p:bldP spid="22539" grpId="1"/>
      <p:bldP spid="22540" grpId="0"/>
      <p:bldP spid="168963" grpId="0"/>
      <p:bldP spid="168966" grpId="0"/>
      <p:bldP spid="168975" grpId="0"/>
      <p:bldP spid="168976" grpId="0"/>
      <p:bldP spid="22546" grpId="0" animBg="1"/>
      <p:bldP spid="1699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65400"/>
            <a:ext cx="7218363" cy="781050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i="1" u="sng" smtClean="0">
                <a:solidFill>
                  <a:srgbClr val="FFFF00"/>
                </a:solidFill>
                <a:latin typeface="Arial" panose="020B0604020202020204"/>
              </a:rPr>
              <a:t>Bài 2:</a:t>
            </a:r>
            <a:r>
              <a:rPr lang="en-US" sz="3200" i="1" smtClean="0">
                <a:solidFill>
                  <a:schemeClr val="tx1"/>
                </a:solidFill>
                <a:latin typeface="Arial" panose="020B0604020202020204"/>
              </a:rPr>
              <a:t> Tính bằng cách thuận tiện nhất.</a:t>
            </a:r>
            <a:r>
              <a:rPr lang="en-US" sz="3200" smtClean="0">
                <a:solidFill>
                  <a:schemeClr val="tx1"/>
                </a:solidFill>
                <a:latin typeface="Arial" panose="020B0604020202020204"/>
              </a:rPr>
              <a:t> </a:t>
            </a:r>
            <a:endParaRPr lang="en-US" sz="3200" i="1" smtClean="0">
              <a:solidFill>
                <a:schemeClr val="tx1"/>
              </a:solidFill>
              <a:latin typeface="Arial" panose="020B0604020202020204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2555875" y="3357563"/>
            <a:ext cx="2663825" cy="574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(25 x 36) : 9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3789363"/>
            <a:ext cx="1944688" cy="6492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r>
              <a:rPr lang="en-US" sz="3200" b="1" i="1" u="sng">
                <a:solidFill>
                  <a:srgbClr val="FF0000"/>
                </a:solidFill>
                <a:latin typeface="Arial" panose="020B0604020202020204" pitchFamily="34" charset="0"/>
              </a:rPr>
              <a:t>Đáp án:</a:t>
            </a:r>
            <a:r>
              <a:rPr lang="en-US" sz="3200" b="1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endParaRPr lang="en-US" sz="3200" b="1" i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87338" y="4437063"/>
            <a:ext cx="8856662" cy="1152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(25 x 36) : 9 = 25 x (36 : 9)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               = 25 x 4 = 100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8198" name="Group 8"/>
          <p:cNvGrpSpPr/>
          <p:nvPr/>
        </p:nvGrpSpPr>
        <p:grpSpPr bwMode="auto">
          <a:xfrm>
            <a:off x="1979613" y="0"/>
            <a:ext cx="6840537" cy="1258888"/>
            <a:chOff x="1066" y="0"/>
            <a:chExt cx="4309" cy="793"/>
          </a:xfrm>
        </p:grpSpPr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53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Toán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2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CHIA MỘT TÍCH CHO MỘT SỐ</a:t>
              </a:r>
              <a:endPara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250825" y="1628775"/>
            <a:ext cx="8748713" cy="792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    Khi chia một tích hai thừa số cho một số, ta có thể lấy một thừa số chia cho số </a:t>
            </a:r>
            <a:r>
              <a:rPr lang="vi-VN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ó (nếu chia hết), rồi nhân kết quả với thừa số kia.</a:t>
            </a:r>
            <a:endParaRPr lang="en-US" sz="2400" b="1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0" y="2133600"/>
            <a:ext cx="9144000" cy="13668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3: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 Một cửa hàng có 5 tấm vải, mỗi tấm dài 30m.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      số vải. Hỏi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bao nhiêu mét vải?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1042988" y="3644900"/>
            <a:ext cx="1944687" cy="431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Tóm tắt: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 </a:t>
            </a:r>
            <a:endParaRPr lang="en-US" sz="24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4508500"/>
            <a:ext cx="2995613" cy="720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Mỗi tấm vải: 30m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0" y="3860800"/>
            <a:ext cx="2268538" cy="720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Co ù5 tấm vải: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5157788"/>
            <a:ext cx="4211638" cy="720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Bán     số vải = ... m vải?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9223" name="Group 20"/>
          <p:cNvGrpSpPr/>
          <p:nvPr/>
        </p:nvGrpSpPr>
        <p:grpSpPr bwMode="auto">
          <a:xfrm>
            <a:off x="1979613" y="0"/>
            <a:ext cx="6840537" cy="1219200"/>
            <a:chOff x="1066" y="0"/>
            <a:chExt cx="4309" cy="768"/>
          </a:xfrm>
        </p:grpSpPr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066" y="0"/>
              <a:ext cx="4173" cy="463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Toán</a:t>
              </a:r>
              <a:endPara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1202" y="586"/>
              <a:ext cx="4173" cy="182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CHIA MỘT TÍCH CHO MỘT SỐ</a:t>
              </a:r>
              <a:endPara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3995738" y="4076700"/>
            <a:ext cx="0" cy="2305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0" y="1557338"/>
            <a:ext cx="1187450" cy="5032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2:</a:t>
            </a:r>
            <a:endParaRPr lang="en-US" sz="2000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125538"/>
            <a:ext cx="1258888" cy="5032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1:</a:t>
            </a:r>
            <a:endParaRPr lang="en-US" sz="2000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grpSp>
        <p:nvGrpSpPr>
          <p:cNvPr id="4" name="Group 27"/>
          <p:cNvGrpSpPr/>
          <p:nvPr/>
        </p:nvGrpSpPr>
        <p:grpSpPr bwMode="auto">
          <a:xfrm>
            <a:off x="4067175" y="2298700"/>
            <a:ext cx="431800" cy="865188"/>
            <a:chOff x="4331" y="2568"/>
            <a:chExt cx="280" cy="612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1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3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5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9236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/>
          <p:nvPr/>
        </p:nvGrpSpPr>
        <p:grpSpPr bwMode="auto">
          <a:xfrm>
            <a:off x="742950" y="5157788"/>
            <a:ext cx="444500" cy="915987"/>
            <a:chOff x="4331" y="2568"/>
            <a:chExt cx="280" cy="577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1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/>
                </a:rPr>
                <a:t>5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9233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067175" y="3789363"/>
            <a:ext cx="4897438" cy="2592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ctr"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giải</a:t>
            </a:r>
            <a:endParaRPr lang="en-US" sz="2400" i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Cửa hàng có số mét vải là: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30 x 5 = 150 (m)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Cửa hàng </a:t>
            </a:r>
            <a:r>
              <a:rPr lang="vi-VN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ã bán số mét vải là: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150 : 5 = 30 (m)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Đáp số: 30 m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627313" y="6389688"/>
            <a:ext cx="6121400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(Bài toán còn có thể giải bằng cách khác)</a:t>
            </a:r>
            <a:endParaRPr lang="en-US" sz="20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900113" y="333375"/>
            <a:ext cx="7559675" cy="29527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2:</a:t>
            </a:r>
            <a:endParaRPr lang="en-US" sz="2800" i="1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giải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Số tấm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là: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5 : 5 = 1 (tấm)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Số mét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là: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30 x 1= 30 (m)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Đáp số: 30 m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1249363" y="2349500"/>
            <a:ext cx="2584450" cy="792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endParaRPr lang="en-US" sz="2400" b="1">
              <a:latin typeface="Arial" panose="020B0604020202020204" pitchFamily="34" charset="0"/>
            </a:endParaRPr>
          </a:p>
        </p:txBody>
      </p:sp>
      <p:sp>
        <p:nvSpPr>
          <p:cNvPr id="10244" name="Rectangle 13"/>
          <p:cNvSpPr>
            <a:spLocks noChangeArrowheads="1"/>
          </p:cNvSpPr>
          <p:nvPr/>
        </p:nvSpPr>
        <p:spPr bwMode="auto">
          <a:xfrm>
            <a:off x="4643438" y="4724400"/>
            <a:ext cx="3241675" cy="792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endParaRPr lang="en-US" sz="2400" b="1">
              <a:latin typeface="Arial" panose="020B0604020202020204" pitchFamily="34" charset="0"/>
            </a:endParaRPr>
          </a:p>
        </p:txBody>
      </p:sp>
      <p:sp>
        <p:nvSpPr>
          <p:cNvPr id="10245" name="Rectangle 15"/>
          <p:cNvSpPr>
            <a:spLocks noChangeArrowheads="1"/>
          </p:cNvSpPr>
          <p:nvPr/>
        </p:nvSpPr>
        <p:spPr bwMode="auto">
          <a:xfrm>
            <a:off x="5724525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endParaRPr lang="en-US" sz="2400" b="1">
              <a:latin typeface="Arial" panose="020B0604020202020204" pitchFamily="34" charset="0"/>
            </a:endParaRPr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468313" y="4365625"/>
            <a:ext cx="5691187" cy="430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endParaRPr lang="en-US" sz="2400" b="1">
              <a:latin typeface="Arial" panose="020B0604020202020204" pitchFamily="34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00113" y="3357563"/>
            <a:ext cx="7632700" cy="3500437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00FF"/>
            </a:solidFill>
            <a:miter lim="800000"/>
          </a:ln>
        </p:spPr>
        <p:txBody>
          <a:bodyPr anchor="b"/>
          <a:lstStyle/>
          <a:p>
            <a:pPr>
              <a:defRPr/>
            </a:pPr>
            <a:r>
              <a:rPr lang="en-US" sz="2800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Cách 3:</a:t>
            </a:r>
            <a:endParaRPr lang="en-US" sz="2800" i="1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Bài giải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Nếu số vải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đư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ợc chia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ều cho các tấm vải thì mỗi tấm vải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i là: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30 : 5 = 6 (m)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Tổng số mét vải cửa hàng bán </a:t>
            </a:r>
            <a:r>
              <a:rPr lang="vi-VN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</a:t>
            </a: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i là: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ct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6 x 5 = 30 (m)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  <a:p>
            <a:pPr algn="r">
              <a:defRPr/>
            </a:pPr>
            <a:r>
              <a:rPr lang="en-US" sz="28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/>
              </a:rPr>
              <a:t>Đáp số: 30 m</a:t>
            </a:r>
            <a:endParaRPr lang="en-US" sz="28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2" grpId="0" animBg="1"/>
    </p:bldLst>
  </p:timing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0</TotalTime>
  <Words>2780</Words>
  <Application>WPS Presentation</Application>
  <PresentationFormat>On-screen Show (4:3)</PresentationFormat>
  <Paragraphs>178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Tahoma</vt:lpstr>
      <vt:lpstr>Arial</vt:lpstr>
      <vt:lpstr>Microsoft YaHei</vt:lpstr>
      <vt:lpstr>Arial Unicode MS</vt:lpstr>
      <vt:lpstr>Calibri</vt:lpstr>
      <vt:lpstr>Gear Drives</vt:lpstr>
      <vt:lpstr>PowerPoint 演示文稿</vt:lpstr>
      <vt:lpstr>PowerPoint 演示文稿</vt:lpstr>
      <vt:lpstr>a/ Tính và so sánh giá trị của ba biểu thức. </vt:lpstr>
      <vt:lpstr>b/ Tính và so sánh giá trị của hai biểu thức. </vt:lpstr>
      <vt:lpstr>PowerPoint 演示文稿</vt:lpstr>
      <vt:lpstr>PowerPoint 演示文稿</vt:lpstr>
      <vt:lpstr>Bài 2: Tính bằng cách thuận tiện nhất. </vt:lpstr>
      <vt:lpstr>PowerPoint 演示文稿</vt:lpstr>
      <vt:lpstr>PowerPoint 演示文稿</vt:lpstr>
      <vt:lpstr>PowerPoint 演示文稿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GIAÙO AÙN LÔÙP 3_ MOÂN TOAÙN  Baøi : Dieän tích cuûa moät hình</dc:title>
  <dc:creator>Windows xp sp2 Full</dc:creator>
  <cp:lastModifiedBy>My PC</cp:lastModifiedBy>
  <cp:revision>231</cp:revision>
  <dcterms:created xsi:type="dcterms:W3CDTF">2006-02-13T19:22:00Z</dcterms:created>
  <dcterms:modified xsi:type="dcterms:W3CDTF">2021-12-04T00:49:16Z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EB0865C2CE4E4F3189F848EB64560971</vt:lpwstr>
  </property>
  <property fmtid="{D5CDD505-2E9C-101B-9397-08002B2CF9AE}" pid="3" name="KSOProductBuildVer">
    <vt:lpwstr>1033-11.2.0.10382</vt:lpwstr>
  </property>
</Properties>
</file>