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  <p:sldMasterId id="2147483727" r:id="rId2"/>
    <p:sldMasterId id="2147483740" r:id="rId3"/>
  </p:sldMasterIdLst>
  <p:sldIdLst>
    <p:sldId id="272" r:id="rId4"/>
    <p:sldId id="274" r:id="rId5"/>
    <p:sldId id="257" r:id="rId6"/>
    <p:sldId id="276" r:id="rId7"/>
    <p:sldId id="270" r:id="rId8"/>
    <p:sldId id="258" r:id="rId9"/>
    <p:sldId id="259" r:id="rId10"/>
    <p:sldId id="265" r:id="rId11"/>
    <p:sldId id="266" r:id="rId12"/>
    <p:sldId id="267" r:id="rId13"/>
    <p:sldId id="268" r:id="rId14"/>
    <p:sldId id="278" r:id="rId15"/>
    <p:sldId id="281" r:id="rId16"/>
    <p:sldId id="280" r:id="rId17"/>
  </p:sldIdLst>
  <p:sldSz cx="9144000" cy="6858000" type="screen4x3"/>
  <p:notesSz cx="6858000" cy="9144000"/>
  <p:custDataLst>
    <p:tags r:id="rId18"/>
  </p:custDataLst>
  <p:defaultTextStyle>
    <a:defPPr>
      <a:defRPr lang="vi-VN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CCFF"/>
    <a:srgbClr val="CC9900"/>
    <a:srgbClr val="3366FF"/>
    <a:srgbClr val="FF99FF"/>
    <a:srgbClr val="990099"/>
    <a:srgbClr val="FF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876"/>
      </p:cViewPr>
      <p:guideLst>
        <p:guide orient="horz" pos="2160"/>
        <p:guide pos="28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80D570-C46B-4E0E-A997-6F657658A1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021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29AD71-8121-490A-89A3-47699E657C81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710546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A7AC17-C202-4D67-838E-344F5E520596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743042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4F7867E-1896-4462-ACEE-6C262B3E0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F1260374-5444-4ABC-B63F-AC70911163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00A17B84-AAAA-4571-8935-036C69FC1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690C-FD19-4EC8-B8B4-296DD396E7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87C50A9E-FF9F-4ACC-9AAE-996D941BC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CF3E60BA-4BD0-405B-A68A-A8798D337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83C8-9651-44F2-9022-28D8621D590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093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6EBF3C6-09B4-45D5-BD55-7E7CB84A8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37A1C167-75E5-4C83-8523-A5E23F8731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4BFA69AC-DBCE-4037-BE43-32B912EFE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690C-FD19-4EC8-B8B4-296DD396E7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ECE4563-E3E8-4B4F-99AC-B8A6BB114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41EBF175-F2C3-44AD-ABE0-77A4E21EE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83C8-9651-44F2-9022-28D8621D590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742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172ADE-14B6-41D5-8928-F6E0C170F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F0DDD73C-4E62-4870-AD6A-1F7A3CDD5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74B79D8B-AC1D-4999-94A9-2334884CB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690C-FD19-4EC8-B8B4-296DD396E7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3B30A3E7-BA58-4438-9CCB-A6FD9A6D2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C7D3E0A7-ABC8-438E-84FE-5320D3779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83C8-9651-44F2-9022-28D8621D590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208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26AF977-206F-43C9-8D52-1B4CFC0A3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5F2C05CA-671A-4DCE-91B2-0DBC7428F0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7AA8EEA5-75E4-4168-84F7-B70183A138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D8232CE6-DA90-4850-BC97-9164DFB4E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690C-FD19-4EC8-B8B4-296DD396E7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42FDD065-4EF5-401D-A933-0C76239FE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66DD19AE-36D5-479E-BD0C-123BC428F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83C8-9651-44F2-9022-28D8621D590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078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6E736EF-4B81-4596-BA1E-427C89B35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EDBBBE73-DE97-4C66-8B22-35296AD976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1E54C764-7673-4B73-AC78-2AF167024D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5701194F-8A28-4432-B185-B7D45C6CDF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48BE0759-CFCA-45A4-8DFD-89C5533B4A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BDBECAB1-1233-4391-AC87-6033218C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690C-FD19-4EC8-B8B4-296DD396E7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8A422336-E8AD-4F18-BF93-CE90FCB0F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F3EA2F5C-5D3A-41CB-B1BB-875DCB12D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83C8-9651-44F2-9022-28D8621D590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3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F34787B-FCD2-4A0C-BD9E-E8F0418AE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C84BE482-4658-4C4C-8A85-9F16F98BB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690C-FD19-4EC8-B8B4-296DD396E7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3FB064A0-976A-4C26-9560-7C18A225C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8EE27D61-368D-4698-84BB-E8B72AA92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83C8-9651-44F2-9022-28D8621D590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3316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D21C1987-28A8-4E61-8428-9C9400682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690C-FD19-4EC8-B8B4-296DD396E7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CD49A94F-4380-49D0-9818-6213C112F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71D3E1B4-7290-44C2-9A6A-600E92B0F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83C8-9651-44F2-9022-28D8621D590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0750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DB946D1-6CAA-4527-B992-EE5C8AED7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EA2853A0-74E4-47C7-80B5-89BF8360D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107FC519-08CE-404D-94C4-827D220110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BE46F2EA-41E7-43BE-B729-4F4073EF3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690C-FD19-4EC8-B8B4-296DD396E7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6EFA738E-0F88-42F5-85E5-3D66777A0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3E5EE737-1602-4717-8886-321D0A692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83C8-9651-44F2-9022-28D8621D590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20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8D6FB9-F03D-4761-A963-18D2CED45446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42036776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4C70875-E4C6-40AB-B812-9FE37509C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FDFAA209-EAB4-4C21-BB18-C1B77D0655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EEB7F994-A2AA-4165-9D48-24D41E3431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D8ACCA04-AD64-4A77-BE47-9D66F92EF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690C-FD19-4EC8-B8B4-296DD396E7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A2BF8E01-4F5C-4227-A065-0A6695240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83560601-8473-42F7-B10E-25746607D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83C8-9651-44F2-9022-28D8621D590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8666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FC56F56-513C-49F9-A370-5AF715941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9793AB4D-E679-4ABF-8141-4D19DAA19A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686ABAB-2647-458F-8FD4-A194120B6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690C-FD19-4EC8-B8B4-296DD396E7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705A4328-E745-456C-814A-F01D009D8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77AAE645-117E-4ABE-ACA9-4278C0761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83C8-9651-44F2-9022-28D8621D590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594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BF75341E-F70A-428F-9988-B355E31001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207DEB83-B5D5-4DCA-B8E2-3789A613C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53D999C4-85EC-4DB7-B69E-A85068712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690C-FD19-4EC8-B8B4-296DD396E7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B9FC55E6-9B52-44F7-9ADC-1FC4272F6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910959D-9692-4C08-8E43-06AC4916E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83C8-9651-44F2-9022-28D8621D590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3520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16534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4F7867E-1896-4462-ACEE-6C262B3E0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F1260374-5444-4ABC-B63F-AC70911163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00A17B84-AAAA-4571-8935-036C69FC1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690C-FD19-4EC8-B8B4-296DD396E7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87C50A9E-FF9F-4ACC-9AAE-996D941BC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CF3E60BA-4BD0-405B-A68A-A8798D337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83C8-9651-44F2-9022-28D8621D590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1581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6EBF3C6-09B4-45D5-BD55-7E7CB84A8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37A1C167-75E5-4C83-8523-A5E23F8731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4BFA69AC-DBCE-4037-BE43-32B912EFE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690C-FD19-4EC8-B8B4-296DD396E7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ECE4563-E3E8-4B4F-99AC-B8A6BB114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41EBF175-F2C3-44AD-ABE0-77A4E21EE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83C8-9651-44F2-9022-28D8621D590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9358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172ADE-14B6-41D5-8928-F6E0C170F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F0DDD73C-4E62-4870-AD6A-1F7A3CDD5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74B79D8B-AC1D-4999-94A9-2334884CB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690C-FD19-4EC8-B8B4-296DD396E7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3B30A3E7-BA58-4438-9CCB-A6FD9A6D2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C7D3E0A7-ABC8-438E-84FE-5320D3779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83C8-9651-44F2-9022-28D8621D590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366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26AF977-206F-43C9-8D52-1B4CFC0A3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5F2C05CA-671A-4DCE-91B2-0DBC7428F0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7AA8EEA5-75E4-4168-84F7-B70183A138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D8232CE6-DA90-4850-BC97-9164DFB4E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690C-FD19-4EC8-B8B4-296DD396E7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42FDD065-4EF5-401D-A933-0C76239FE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66DD19AE-36D5-479E-BD0C-123BC428F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83C8-9651-44F2-9022-28D8621D590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6918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6E736EF-4B81-4596-BA1E-427C89B35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EDBBBE73-DE97-4C66-8B22-35296AD976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1E54C764-7673-4B73-AC78-2AF167024D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5701194F-8A28-4432-B185-B7D45C6CDF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48BE0759-CFCA-45A4-8DFD-89C5533B4A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BDBECAB1-1233-4391-AC87-6033218C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690C-FD19-4EC8-B8B4-296DD396E7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8A422336-E8AD-4F18-BF93-CE90FCB0F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F3EA2F5C-5D3A-41CB-B1BB-875DCB12D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83C8-9651-44F2-9022-28D8621D590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0374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F34787B-FCD2-4A0C-BD9E-E8F0418AE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C84BE482-4658-4C4C-8A85-9F16F98BB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690C-FD19-4EC8-B8B4-296DD396E7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3FB064A0-976A-4C26-9560-7C18A225C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8EE27D61-368D-4698-84BB-E8B72AA92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83C8-9651-44F2-9022-28D8621D590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213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3E9FB2-76B1-4C1C-A2C3-8A30F5511CE8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1130656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D21C1987-28A8-4E61-8428-9C9400682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690C-FD19-4EC8-B8B4-296DD396E7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CD49A94F-4380-49D0-9818-6213C112F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71D3E1B4-7290-44C2-9A6A-600E92B0F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83C8-9651-44F2-9022-28D8621D590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2378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DB946D1-6CAA-4527-B992-EE5C8AED7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EA2853A0-74E4-47C7-80B5-89BF8360D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107FC519-08CE-404D-94C4-827D220110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BE46F2EA-41E7-43BE-B729-4F4073EF3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690C-FD19-4EC8-B8B4-296DD396E7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6EFA738E-0F88-42F5-85E5-3D66777A0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3E5EE737-1602-4717-8886-321D0A692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83C8-9651-44F2-9022-28D8621D590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4911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4C70875-E4C6-40AB-B812-9FE37509C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FDFAA209-EAB4-4C21-BB18-C1B77D0655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EEB7F994-A2AA-4165-9D48-24D41E3431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D8ACCA04-AD64-4A77-BE47-9D66F92EF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690C-FD19-4EC8-B8B4-296DD396E7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A2BF8E01-4F5C-4227-A065-0A6695240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83560601-8473-42F7-B10E-25746607D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83C8-9651-44F2-9022-28D8621D590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6654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FC56F56-513C-49F9-A370-5AF715941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9793AB4D-E679-4ABF-8141-4D19DAA19A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686ABAB-2647-458F-8FD4-A194120B6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690C-FD19-4EC8-B8B4-296DD396E7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705A4328-E745-456C-814A-F01D009D8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77AAE645-117E-4ABE-ACA9-4278C0761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83C8-9651-44F2-9022-28D8621D590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1585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BF75341E-F70A-428F-9988-B355E31001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207DEB83-B5D5-4DCA-B8E2-3789A613C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53D999C4-85EC-4DB7-B69E-A85068712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690C-FD19-4EC8-B8B4-296DD396E7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B9FC55E6-9B52-44F7-9ADC-1FC4272F6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910959D-9692-4C08-8E43-06AC4916E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83C8-9651-44F2-9022-28D8621D590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8503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4510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8F1D37-53AC-47C2-BD85-DD24E298F5F5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047139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065548-97F0-46E8-A5CE-1E7FCC8CCCC7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4285787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44ACE-1D07-4D1F-9827-9924325406AC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549163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B684B2-3841-48F4-AB2A-D5707F1BEC8B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743577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3EE654-4BE1-4CFA-B94A-0C10D71ED122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499078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4A48E-1DF6-4F87-94DD-D1C958784D9A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380418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03FE000-5BD9-4706-9047-975152C5CB07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436513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B7E8DA72-EEBE-45C5-9E5D-EFE96DBDA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02F5870C-8639-4EB7-8DA6-CFE301C691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E8343F0-38C3-4458-834E-6B3A3E5FE8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579690C-FD19-4EC8-B8B4-296DD396E7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2021/10/4</a:t>
            </a:fld>
            <a:endParaRPr lang="zh-CN" alt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B4FD6FFE-D4A0-4AB4-940A-1C7ADBB392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8E8F6B1A-CAE5-4A54-8D4C-207B10511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C9083C8-9651-44F2-9022-28D8621D5902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6044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kern="1200">
          <a:solidFill>
            <a:schemeClr val="tx1"/>
          </a:solidFill>
          <a:latin typeface="Source Han Sans CN Medium" panose="020B0500000000000000" pitchFamily="34" charset="-128"/>
          <a:ea typeface="Source Han Sans CN Medium" panose="020B0500000000000000" pitchFamily="34" charset="-128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Source Han Sans CN Medium" panose="020B0500000000000000" pitchFamily="34" charset="-128"/>
          <a:ea typeface="Source Han Sans CN Medium" panose="020B0500000000000000" pitchFamily="34" charset="-128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ource Han Sans CN Medium" panose="020B0500000000000000" pitchFamily="34" charset="-128"/>
          <a:ea typeface="Source Han Sans CN Medium" panose="020B0500000000000000" pitchFamily="34" charset="-128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Source Han Sans CN Medium" panose="020B0500000000000000" pitchFamily="34" charset="-128"/>
          <a:ea typeface="Source Han Sans CN Medium" panose="020B0500000000000000" pitchFamily="34" charset="-128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Source Han Sans CN Medium" panose="020B0500000000000000" pitchFamily="34" charset="-128"/>
          <a:ea typeface="Source Han Sans CN Medium" panose="020B0500000000000000" pitchFamily="34" charset="-128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Source Han Sans CN Medium" panose="020B0500000000000000" pitchFamily="34" charset="-128"/>
          <a:ea typeface="Source Han Sans CN Medium" panose="020B0500000000000000" pitchFamily="34" charset="-128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B7E8DA72-EEBE-45C5-9E5D-EFE96DBDA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02F5870C-8639-4EB7-8DA6-CFE301C691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E8343F0-38C3-4458-834E-6B3A3E5FE8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579690C-FD19-4EC8-B8B4-296DD396E7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2021/10/4</a:t>
            </a:fld>
            <a:endParaRPr lang="zh-CN" alt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B4FD6FFE-D4A0-4AB4-940A-1C7ADBB392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8E8F6B1A-CAE5-4A54-8D4C-207B10511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C9083C8-9651-44F2-9022-28D8621D5902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1720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kern="1200">
          <a:solidFill>
            <a:schemeClr val="tx1"/>
          </a:solidFill>
          <a:latin typeface="Source Han Sans CN Medium" panose="020B0500000000000000" pitchFamily="34" charset="-128"/>
          <a:ea typeface="Source Han Sans CN Medium" panose="020B0500000000000000" pitchFamily="34" charset="-128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Source Han Sans CN Medium" panose="020B0500000000000000" pitchFamily="34" charset="-128"/>
          <a:ea typeface="Source Han Sans CN Medium" panose="020B0500000000000000" pitchFamily="34" charset="-128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ource Han Sans CN Medium" panose="020B0500000000000000" pitchFamily="34" charset="-128"/>
          <a:ea typeface="Source Han Sans CN Medium" panose="020B0500000000000000" pitchFamily="34" charset="-128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Source Han Sans CN Medium" panose="020B0500000000000000" pitchFamily="34" charset="-128"/>
          <a:ea typeface="Source Han Sans CN Medium" panose="020B0500000000000000" pitchFamily="34" charset="-128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Source Han Sans CN Medium" panose="020B0500000000000000" pitchFamily="34" charset="-128"/>
          <a:ea typeface="Source Han Sans CN Medium" panose="020B0500000000000000" pitchFamily="34" charset="-128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Source Han Sans CN Medium" panose="020B0500000000000000" pitchFamily="34" charset="-128"/>
          <a:ea typeface="Source Han Sans CN Medium" panose="020B0500000000000000" pitchFamily="34" charset="-128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microsoft.com/office/2007/relationships/media" Target="../media/media1.mp3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tags" Target="../tags/tag3.xml"/><Relationship Id="rId16" Type="http://schemas.openxmlformats.org/officeDocument/2006/relationships/image" Target="../media/image11.png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audio" Target="../media/media1.mp3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audio" Target="../media/audio4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audio" Target="../media/audio5.wav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873466D0-A485-4779-ADB1-7AEF200AA70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1069"/>
            <a:ext cx="9144000" cy="499586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23B786B4-A665-4FB6-AA8B-3581804C3D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85" y="1216479"/>
            <a:ext cx="2080783" cy="201385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E2168380-4589-4F74-B046-147DFDAA954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29" y="4064980"/>
            <a:ext cx="1368199" cy="173718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8569D8A4-36A6-4A07-A280-E37EA7C0B04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2733">
            <a:off x="2904702" y="4308190"/>
            <a:ext cx="1294661" cy="145274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4F50A5D7-9908-4A76-A6C0-EE7F3C08CD2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277" y="3886966"/>
            <a:ext cx="726563" cy="46436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E1914CF6-0C35-4C62-8E5E-7D3336A56D2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345" y="3429000"/>
            <a:ext cx="734957" cy="63598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63948D0A-F231-43EA-837B-4694E584B59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870" y="4578634"/>
            <a:ext cx="1193372" cy="133505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="" xmlns:a16="http://schemas.microsoft.com/office/drawing/2014/main" id="{92FD57A4-4BAB-4093-9C53-E23FE5B5F07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3242">
            <a:off x="197179" y="3774337"/>
            <a:ext cx="584102" cy="716852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="" xmlns:a16="http://schemas.microsoft.com/office/drawing/2014/main" id="{6DC62F50-46EE-491B-AE67-49F4DABA203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899" y="3629677"/>
            <a:ext cx="542925" cy="616844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="" xmlns:a16="http://schemas.microsoft.com/office/drawing/2014/main" id="{58A187ED-B5FD-485F-A346-27CC0463D99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475" y="533740"/>
            <a:ext cx="1491533" cy="1556486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="" xmlns:a16="http://schemas.microsoft.com/office/drawing/2014/main" id="{BEED2DE9-60CC-4D27-966C-1A0A961994E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167" y="1255486"/>
            <a:ext cx="1150553" cy="767953"/>
          </a:xfrm>
          <a:prstGeom prst="rect">
            <a:avLst/>
          </a:prstGeom>
        </p:spPr>
      </p:pic>
      <p:sp>
        <p:nvSpPr>
          <p:cNvPr id="32" name="PA_矩形 4">
            <a:extLst>
              <a:ext uri="{FF2B5EF4-FFF2-40B4-BE49-F238E27FC236}">
                <a16:creationId xmlns="" xmlns:a16="http://schemas.microsoft.com/office/drawing/2014/main" id="{2EFD3EE9-77D2-4914-A456-00B6CC9A36D1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203812" y="2451435"/>
            <a:ext cx="5578523" cy="25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46" tIns="34273" rIns="68546" bIns="34273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defTabSz="914309">
              <a:defRPr/>
            </a:pPr>
            <a:r>
              <a:rPr lang="en-US" altLang="zh-CN" sz="4500" b="0" kern="0" dirty="0">
                <a:solidFill>
                  <a:srgbClr val="422813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cs typeface="+mn-ea"/>
                <a:sym typeface="FZHei-B01S" panose="02010601030101010101" pitchFamily="2" charset="-122"/>
              </a:rPr>
              <a:t>WELCOME TO </a:t>
            </a:r>
          </a:p>
          <a:p>
            <a:pPr defTabSz="914309">
              <a:defRPr/>
            </a:pPr>
            <a:r>
              <a:rPr lang="en-US" altLang="zh-CN" sz="4500" b="0" kern="0" dirty="0">
                <a:solidFill>
                  <a:srgbClr val="422813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cs typeface="+mn-ea"/>
                <a:sym typeface="FZHei-B01S" panose="02010601030101010101" pitchFamily="2" charset="-122"/>
              </a:rPr>
              <a:t>THE ONLINE CLASSROOM</a:t>
            </a:r>
            <a:endParaRPr lang="zh-CN" altLang="en-US" sz="4500" b="0" kern="0" dirty="0">
              <a:solidFill>
                <a:srgbClr val="422813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  <a:cs typeface="+mn-ea"/>
              <a:sym typeface="FZHei-B01S" panose="02010601030101010101" pitchFamily="2" charset="-122"/>
            </a:endParaRPr>
          </a:p>
        </p:txBody>
      </p:sp>
      <p:sp>
        <p:nvSpPr>
          <p:cNvPr id="34" name="PA_文本框 15">
            <a:extLst>
              <a:ext uri="{FF2B5EF4-FFF2-40B4-BE49-F238E27FC236}">
                <a16:creationId xmlns="" xmlns:a16="http://schemas.microsoft.com/office/drawing/2014/main" id="{D7A41EE0-6EC4-47A6-ADD2-15199162B5A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660151" y="3883886"/>
            <a:ext cx="6483850" cy="101565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6000" dirty="0" smtClean="0">
                <a:ln w="12700">
                  <a:noFill/>
                  <a:prstDash val="solid"/>
                </a:ln>
                <a:solidFill>
                  <a:srgbClr val="422813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FZHei-B01S" panose="02010601030101010101" pitchFamily="2" charset="-122"/>
              </a:rPr>
              <a:t>TOÁN 4</a:t>
            </a:r>
            <a:endParaRPr lang="zh-CN" altLang="en-US" sz="6000" dirty="0">
              <a:ln w="12700">
                <a:noFill/>
                <a:prstDash val="solid"/>
              </a:ln>
              <a:solidFill>
                <a:srgbClr val="422813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cs typeface="+mn-ea"/>
              <a:sym typeface="FZHei-B01S" panose="02010601030101010101" pitchFamily="2" charset="-122"/>
            </a:endParaRPr>
          </a:p>
        </p:txBody>
      </p:sp>
      <p:pic>
        <p:nvPicPr>
          <p:cNvPr id="45" name="钢琴曲 - 水边的阿狄丽娜 - 理查德 克莱德曼">
            <a:hlinkClick r:id="" action="ppaction://media"/>
            <a:extLst>
              <a:ext uri="{FF2B5EF4-FFF2-40B4-BE49-F238E27FC236}">
                <a16:creationId xmlns="" xmlns:a16="http://schemas.microsoft.com/office/drawing/2014/main" id="{B826FE65-5D43-408F-9EE3-77D167FCBEA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4582886" y="-868447"/>
            <a:ext cx="457200" cy="457200"/>
          </a:xfrm>
          <a:prstGeom prst="rect">
            <a:avLst/>
          </a:prstGeom>
        </p:spPr>
      </p:pic>
      <p:pic>
        <p:nvPicPr>
          <p:cNvPr id="24" name="图片 30">
            <a:extLst>
              <a:ext uri="{FF2B5EF4-FFF2-40B4-BE49-F238E27FC236}">
                <a16:creationId xmlns="" xmlns:a16="http://schemas.microsoft.com/office/drawing/2014/main" id="{BEED2DE9-60CC-4D27-966C-1A0A961994E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253" y="5064918"/>
            <a:ext cx="1150553" cy="767953"/>
          </a:xfrm>
          <a:prstGeom prst="rect">
            <a:avLst/>
          </a:prstGeom>
        </p:spPr>
      </p:pic>
      <p:sp>
        <p:nvSpPr>
          <p:cNvPr id="18" name="TextBox 1">
            <a:extLst>
              <a:ext uri="{FF2B5EF4-FFF2-40B4-BE49-F238E27FC236}">
                <a16:creationId xmlns="" xmlns:a16="http://schemas.microsoft.com/office/drawing/2014/main" id="{B9F1CC1D-BEC7-454D-9C10-9F0A2246F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993" y="1087170"/>
            <a:ext cx="3218519" cy="490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591503" eaLnBrk="0" hangingPunct="0">
              <a:spcBef>
                <a:spcPct val="0"/>
              </a:spcBef>
              <a:buNone/>
            </a:pPr>
            <a:r>
              <a:rPr lang="en-US" altLang="en-US" sz="1294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GD&amp;ĐT QUẬN LONG BIÊN</a:t>
            </a:r>
          </a:p>
          <a:p>
            <a:pPr algn="ctr" defTabSz="591503" eaLnBrk="0" hangingPunct="0">
              <a:spcBef>
                <a:spcPct val="0"/>
              </a:spcBef>
              <a:buNone/>
            </a:pPr>
            <a:r>
              <a:rPr lang="en-US" altLang="en-US" sz="1294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altLang="en-US" sz="1294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</a:t>
            </a:r>
            <a:r>
              <a:rPr lang="en-US" altLang="en-US" sz="1294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THỤY</a:t>
            </a:r>
            <a:endParaRPr lang="en-US" altLang="en-US" sz="1294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99638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6" name="Text Box 9"/>
          <p:cNvSpPr txBox="1">
            <a:spLocks noChangeArrowheads="1"/>
          </p:cNvSpPr>
          <p:nvPr/>
        </p:nvSpPr>
        <p:spPr bwMode="auto">
          <a:xfrm>
            <a:off x="631371" y="170091"/>
            <a:ext cx="1905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 dirty="0" err="1">
                <a:solidFill>
                  <a:srgbClr val="800000"/>
                </a:solidFill>
                <a:latin typeface="Arial" charset="0"/>
              </a:rPr>
              <a:t>Bài</a:t>
            </a:r>
            <a:r>
              <a:rPr lang="en-US" b="1" u="sng" dirty="0">
                <a:solidFill>
                  <a:srgbClr val="800000"/>
                </a:solidFill>
                <a:latin typeface="Arial" charset="0"/>
              </a:rPr>
              <a:t> 2</a:t>
            </a: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150022" y="716758"/>
            <a:ext cx="8686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Bốn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em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Mai,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Hoa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,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Hưng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,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Thịnh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,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lần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lượt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cân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nặng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là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36kg, 38kg, 40kg, 34kg.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Hỏi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trung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bình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mỗi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em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cân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nặng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bao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nhiêu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ki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-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lô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- gam?</a:t>
            </a:r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3239852" y="1717062"/>
            <a:ext cx="1600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 dirty="0" err="1">
                <a:solidFill>
                  <a:srgbClr val="0070C0"/>
                </a:solidFill>
                <a:latin typeface="Arial" charset="0"/>
              </a:rPr>
              <a:t>Bài</a:t>
            </a:r>
            <a:r>
              <a:rPr lang="en-US" sz="2000" b="1" u="sng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000" b="1" u="sng" dirty="0" err="1">
                <a:solidFill>
                  <a:srgbClr val="0070C0"/>
                </a:solidFill>
                <a:latin typeface="Arial" charset="0"/>
              </a:rPr>
              <a:t>làm</a:t>
            </a:r>
            <a:r>
              <a:rPr lang="en-US" sz="2000" b="1" u="sng" dirty="0">
                <a:solidFill>
                  <a:srgbClr val="0070C0"/>
                </a:solidFill>
                <a:latin typeface="Arial" charset="0"/>
              </a:rPr>
              <a:t>:</a:t>
            </a:r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791580" y="2156405"/>
            <a:ext cx="69342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>
                <a:solidFill>
                  <a:srgbClr val="00B050"/>
                </a:solidFill>
                <a:latin typeface="Arial" charset="0"/>
              </a:rPr>
              <a:t>Bốn</a:t>
            </a:r>
            <a:r>
              <a:rPr lang="en-US" b="1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charset="0"/>
              </a:rPr>
              <a:t>em</a:t>
            </a:r>
            <a:r>
              <a:rPr lang="en-US" b="1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charset="0"/>
              </a:rPr>
              <a:t>cân</a:t>
            </a:r>
            <a:r>
              <a:rPr lang="en-US" b="1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charset="0"/>
              </a:rPr>
              <a:t>nặng</a:t>
            </a:r>
            <a:r>
              <a:rPr lang="en-US" b="1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charset="0"/>
              </a:rPr>
              <a:t>số</a:t>
            </a:r>
            <a:r>
              <a:rPr lang="en-US" b="1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charset="0"/>
              </a:rPr>
              <a:t>ki</a:t>
            </a:r>
            <a:r>
              <a:rPr lang="en-US" b="1" dirty="0">
                <a:solidFill>
                  <a:srgbClr val="00B050"/>
                </a:solidFill>
                <a:latin typeface="Arial" charset="0"/>
              </a:rPr>
              <a:t>- </a:t>
            </a:r>
            <a:r>
              <a:rPr lang="en-US" b="1" dirty="0" err="1">
                <a:solidFill>
                  <a:srgbClr val="00B050"/>
                </a:solidFill>
                <a:latin typeface="Arial" charset="0"/>
              </a:rPr>
              <a:t>lô</a:t>
            </a:r>
            <a:r>
              <a:rPr lang="en-US" b="1" dirty="0">
                <a:solidFill>
                  <a:srgbClr val="00B050"/>
                </a:solidFill>
                <a:latin typeface="Arial" charset="0"/>
              </a:rPr>
              <a:t>- gam </a:t>
            </a:r>
            <a:r>
              <a:rPr lang="en-US" b="1" dirty="0" err="1">
                <a:solidFill>
                  <a:srgbClr val="00B050"/>
                </a:solidFill>
                <a:latin typeface="Arial" charset="0"/>
              </a:rPr>
              <a:t>là</a:t>
            </a:r>
            <a:r>
              <a:rPr lang="en-US" b="1" dirty="0" smtClean="0">
                <a:solidFill>
                  <a:srgbClr val="00B050"/>
                </a:solidFill>
                <a:latin typeface="Arial" charset="0"/>
              </a:rPr>
              <a:t>:</a:t>
            </a:r>
          </a:p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00B050"/>
                </a:solidFill>
                <a:latin typeface="Arial" charset="0"/>
              </a:rPr>
              <a:t>……………………………………………</a:t>
            </a:r>
            <a:r>
              <a:rPr lang="en-US" b="1" dirty="0" smtClean="0">
                <a:solidFill>
                  <a:srgbClr val="00B050"/>
                </a:solidFill>
                <a:latin typeface="Arial" charset="0"/>
              </a:rPr>
              <a:t> </a:t>
            </a:r>
            <a:endParaRPr lang="en-US" b="1" dirty="0">
              <a:solidFill>
                <a:srgbClr val="00B050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n-US" b="1" dirty="0" err="1">
                <a:solidFill>
                  <a:srgbClr val="00B050"/>
                </a:solidFill>
                <a:latin typeface="Arial" charset="0"/>
              </a:rPr>
              <a:t>Trung</a:t>
            </a:r>
            <a:r>
              <a:rPr lang="en-US" b="1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charset="0"/>
              </a:rPr>
              <a:t>bình</a:t>
            </a:r>
            <a:r>
              <a:rPr lang="en-US" b="1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charset="0"/>
              </a:rPr>
              <a:t>mỗi</a:t>
            </a:r>
            <a:r>
              <a:rPr lang="en-US" b="1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charset="0"/>
              </a:rPr>
              <a:t>em</a:t>
            </a:r>
            <a:r>
              <a:rPr lang="en-US" b="1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charset="0"/>
              </a:rPr>
              <a:t>cân</a:t>
            </a:r>
            <a:r>
              <a:rPr lang="en-US" b="1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charset="0"/>
              </a:rPr>
              <a:t>nặng</a:t>
            </a:r>
            <a:r>
              <a:rPr lang="en-US" b="1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charset="0"/>
              </a:rPr>
              <a:t>số</a:t>
            </a:r>
            <a:r>
              <a:rPr lang="en-US" b="1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charset="0"/>
              </a:rPr>
              <a:t>ki</a:t>
            </a:r>
            <a:r>
              <a:rPr lang="en-US" b="1" dirty="0">
                <a:solidFill>
                  <a:srgbClr val="00B050"/>
                </a:solidFill>
                <a:latin typeface="Arial" charset="0"/>
              </a:rPr>
              <a:t>- </a:t>
            </a:r>
            <a:r>
              <a:rPr lang="en-US" b="1" dirty="0" err="1">
                <a:solidFill>
                  <a:srgbClr val="00B050"/>
                </a:solidFill>
                <a:latin typeface="Arial" charset="0"/>
              </a:rPr>
              <a:t>lô</a:t>
            </a:r>
            <a:r>
              <a:rPr lang="en-US" b="1" dirty="0">
                <a:solidFill>
                  <a:srgbClr val="00B050"/>
                </a:solidFill>
                <a:latin typeface="Arial" charset="0"/>
              </a:rPr>
              <a:t>- gam </a:t>
            </a:r>
            <a:r>
              <a:rPr lang="en-US" b="1" dirty="0" err="1">
                <a:solidFill>
                  <a:srgbClr val="00B050"/>
                </a:solidFill>
                <a:latin typeface="Arial" charset="0"/>
              </a:rPr>
              <a:t>là</a:t>
            </a:r>
            <a:r>
              <a:rPr lang="en-US" b="1" dirty="0">
                <a:solidFill>
                  <a:srgbClr val="00B050"/>
                </a:solidFill>
                <a:latin typeface="Arial" charset="0"/>
              </a:rPr>
              <a:t>:</a:t>
            </a:r>
          </a:p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00B050"/>
                </a:solidFill>
                <a:latin typeface="Arial" charset="0"/>
              </a:rPr>
              <a:t>…………………………………………..</a:t>
            </a:r>
            <a:endParaRPr lang="en-US" b="1" dirty="0">
              <a:solidFill>
                <a:srgbClr val="00B050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00B050"/>
                </a:solidFill>
                <a:latin typeface="Arial" charset="0"/>
              </a:rPr>
              <a:t>                       </a:t>
            </a:r>
            <a:r>
              <a:rPr lang="en-US" b="1" dirty="0" err="1" smtClean="0">
                <a:solidFill>
                  <a:srgbClr val="00B050"/>
                </a:solidFill>
                <a:latin typeface="Arial" charset="0"/>
              </a:rPr>
              <a:t>Đáp</a:t>
            </a:r>
            <a:r>
              <a:rPr lang="en-US" b="1" dirty="0" smtClean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charset="0"/>
              </a:rPr>
              <a:t>số</a:t>
            </a:r>
            <a:r>
              <a:rPr lang="en-US" b="1" dirty="0">
                <a:solidFill>
                  <a:srgbClr val="00B050"/>
                </a:solidFill>
                <a:latin typeface="Arial" charset="0"/>
              </a:rPr>
              <a:t>: </a:t>
            </a:r>
          </a:p>
        </p:txBody>
      </p:sp>
      <p:pic>
        <p:nvPicPr>
          <p:cNvPr id="18" name="图片 3">
            <a:extLst>
              <a:ext uri="{FF2B5EF4-FFF2-40B4-BE49-F238E27FC236}">
                <a16:creationId xmlns="" xmlns:a16="http://schemas.microsoft.com/office/drawing/2014/main" id="{FB184BBA-1886-4F2E-A652-FCBEA641C1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777" y="144463"/>
            <a:ext cx="1062045" cy="685689"/>
          </a:xfrm>
          <a:prstGeom prst="rect">
            <a:avLst/>
          </a:prstGeom>
        </p:spPr>
      </p:pic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223628" y="4892398"/>
            <a:ext cx="6934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 smtClean="0">
                <a:solidFill>
                  <a:srgbClr val="C00000"/>
                </a:solidFill>
                <a:latin typeface="Arial" charset="0"/>
              </a:rPr>
              <a:t>Trung</a:t>
            </a:r>
            <a:r>
              <a:rPr lang="en-US" b="1" dirty="0" smtClean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charset="0"/>
              </a:rPr>
              <a:t>bình</a:t>
            </a:r>
            <a:r>
              <a:rPr lang="en-US" b="1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charset="0"/>
              </a:rPr>
              <a:t>mỗi</a:t>
            </a:r>
            <a:r>
              <a:rPr lang="en-US" b="1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charset="0"/>
              </a:rPr>
              <a:t>em</a:t>
            </a:r>
            <a:r>
              <a:rPr lang="en-US" b="1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charset="0"/>
              </a:rPr>
              <a:t>cân</a:t>
            </a:r>
            <a:r>
              <a:rPr lang="en-US" b="1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charset="0"/>
              </a:rPr>
              <a:t>nặng</a:t>
            </a:r>
            <a:r>
              <a:rPr lang="en-US" b="1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charset="0"/>
              </a:rPr>
              <a:t>số</a:t>
            </a:r>
            <a:r>
              <a:rPr lang="en-US" b="1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charset="0"/>
              </a:rPr>
              <a:t>ki</a:t>
            </a:r>
            <a:r>
              <a:rPr lang="en-US" b="1" dirty="0">
                <a:solidFill>
                  <a:srgbClr val="C00000"/>
                </a:solidFill>
                <a:latin typeface="Arial" charset="0"/>
              </a:rPr>
              <a:t>- </a:t>
            </a:r>
            <a:r>
              <a:rPr lang="en-US" b="1" dirty="0" err="1">
                <a:solidFill>
                  <a:srgbClr val="C00000"/>
                </a:solidFill>
                <a:latin typeface="Arial" charset="0"/>
              </a:rPr>
              <a:t>lô</a:t>
            </a:r>
            <a:r>
              <a:rPr lang="en-US" b="1" dirty="0">
                <a:solidFill>
                  <a:srgbClr val="C00000"/>
                </a:solidFill>
                <a:latin typeface="Arial" charset="0"/>
              </a:rPr>
              <a:t>- gam </a:t>
            </a:r>
            <a:r>
              <a:rPr lang="en-US" b="1" dirty="0" err="1">
                <a:solidFill>
                  <a:srgbClr val="C00000"/>
                </a:solidFill>
                <a:latin typeface="Arial" charset="0"/>
              </a:rPr>
              <a:t>là</a:t>
            </a:r>
            <a:r>
              <a:rPr lang="en-US" b="1" dirty="0">
                <a:solidFill>
                  <a:srgbClr val="C00000"/>
                </a:solidFill>
                <a:latin typeface="Arial" charset="0"/>
              </a:rPr>
              <a:t>:</a:t>
            </a:r>
          </a:p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C00000"/>
                </a:solidFill>
                <a:latin typeface="Arial" charset="0"/>
              </a:rPr>
              <a:t>( 36</a:t>
            </a:r>
            <a:r>
              <a:rPr lang="en-US" b="1" dirty="0">
                <a:solidFill>
                  <a:srgbClr val="C00000"/>
                </a:solidFill>
                <a:latin typeface="Arial" charset="0"/>
              </a:rPr>
              <a:t>+ 38+ 40+ 34 </a:t>
            </a:r>
            <a:r>
              <a:rPr lang="en-US" b="1" dirty="0" smtClean="0">
                <a:solidFill>
                  <a:srgbClr val="C00000"/>
                </a:solidFill>
                <a:latin typeface="Arial" charset="0"/>
              </a:rPr>
              <a:t>) </a:t>
            </a:r>
            <a:r>
              <a:rPr lang="en-US" b="1" dirty="0">
                <a:solidFill>
                  <a:srgbClr val="C00000"/>
                </a:solidFill>
                <a:latin typeface="Arial" charset="0"/>
              </a:rPr>
              <a:t>: 4 = </a:t>
            </a:r>
            <a:r>
              <a:rPr lang="en-US" b="1" dirty="0" smtClean="0">
                <a:solidFill>
                  <a:srgbClr val="C00000"/>
                </a:solidFill>
                <a:latin typeface="Arial" charset="0"/>
              </a:rPr>
              <a:t>…..</a:t>
            </a:r>
            <a:r>
              <a:rPr lang="en-US" b="1" dirty="0" smtClean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Arial" charset="0"/>
              </a:rPr>
              <a:t>(kg</a:t>
            </a:r>
            <a:r>
              <a:rPr lang="en-US" b="1" dirty="0">
                <a:solidFill>
                  <a:srgbClr val="C00000"/>
                </a:solidFill>
                <a:latin typeface="Arial" charset="0"/>
              </a:rPr>
              <a:t>) </a:t>
            </a:r>
          </a:p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C00000"/>
                </a:solidFill>
                <a:latin typeface="Arial" charset="0"/>
              </a:rPr>
              <a:t>                                                </a:t>
            </a:r>
            <a:r>
              <a:rPr lang="en-US" b="1" dirty="0" err="1" smtClean="0">
                <a:solidFill>
                  <a:srgbClr val="C00000"/>
                </a:solidFill>
                <a:latin typeface="Arial" charset="0"/>
              </a:rPr>
              <a:t>Đáp</a:t>
            </a:r>
            <a:r>
              <a:rPr lang="en-US" b="1" dirty="0" smtClean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charset="0"/>
              </a:rPr>
              <a:t>số</a:t>
            </a:r>
            <a:r>
              <a:rPr lang="en-US" b="1" dirty="0">
                <a:solidFill>
                  <a:srgbClr val="C00000"/>
                </a:solidFill>
                <a:latin typeface="Arial" charset="0"/>
              </a:rPr>
              <a:t>: </a:t>
            </a:r>
            <a:r>
              <a:rPr lang="en-US" b="1" dirty="0" smtClean="0">
                <a:solidFill>
                  <a:srgbClr val="C00000"/>
                </a:solidFill>
                <a:latin typeface="Arial" charset="0"/>
              </a:rPr>
              <a:t>….</a:t>
            </a:r>
            <a:r>
              <a:rPr lang="en-US" b="1" dirty="0" smtClean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Arial" charset="0"/>
              </a:rPr>
              <a:t>kg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0" grpId="0" autoUpdateAnimBg="0"/>
      <p:bldP spid="32781" grpId="0" autoUpdateAnimBg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8" name="Text Box 9"/>
          <p:cNvSpPr txBox="1">
            <a:spLocks noChangeArrowheads="1"/>
          </p:cNvSpPr>
          <p:nvPr/>
        </p:nvSpPr>
        <p:spPr bwMode="auto">
          <a:xfrm>
            <a:off x="800100" y="144463"/>
            <a:ext cx="190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 err="1">
                <a:solidFill>
                  <a:srgbClr val="800000"/>
                </a:solidFill>
                <a:latin typeface="Arial" charset="0"/>
              </a:rPr>
              <a:t>Bài</a:t>
            </a:r>
            <a:r>
              <a:rPr lang="en-US" sz="2800" b="1" u="sng" dirty="0">
                <a:solidFill>
                  <a:srgbClr val="800000"/>
                </a:solidFill>
                <a:latin typeface="Arial" charset="0"/>
              </a:rPr>
              <a:t> 3</a:t>
            </a: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81980" y="842146"/>
            <a:ext cx="89800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Tìm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trung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bình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cộng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của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các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số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tự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nhiên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liên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tiếp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từ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1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đến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9.</a:t>
            </a:r>
          </a:p>
        </p:txBody>
      </p:sp>
      <p:sp>
        <p:nvSpPr>
          <p:cNvPr id="11297" name="Text Box 15"/>
          <p:cNvSpPr txBox="1">
            <a:spLocks noChangeArrowheads="1"/>
          </p:cNvSpPr>
          <p:nvPr/>
        </p:nvSpPr>
        <p:spPr bwMode="auto">
          <a:xfrm>
            <a:off x="1483522" y="2419461"/>
            <a:ext cx="7162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Từ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1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đến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9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gồm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những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số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nào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?</a:t>
            </a:r>
          </a:p>
        </p:txBody>
      </p:sp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1044419" y="3068046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Các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số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từ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1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đến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9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là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: 1, 2, 3, 4, 5, 6, 7, 8, 9.</a:t>
            </a:r>
          </a:p>
        </p:txBody>
      </p:sp>
      <p:pic>
        <p:nvPicPr>
          <p:cNvPr id="36" name="图片 3">
            <a:extLst>
              <a:ext uri="{FF2B5EF4-FFF2-40B4-BE49-F238E27FC236}">
                <a16:creationId xmlns="" xmlns:a16="http://schemas.microsoft.com/office/drawing/2014/main" id="{FB184BBA-1886-4F2E-A652-FCBEA641C1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777" y="144463"/>
            <a:ext cx="1062045" cy="685689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7" grpId="0"/>
      <p:bldP spid="33808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8" name="Text Box 9"/>
          <p:cNvSpPr txBox="1">
            <a:spLocks noChangeArrowheads="1"/>
          </p:cNvSpPr>
          <p:nvPr/>
        </p:nvSpPr>
        <p:spPr bwMode="auto">
          <a:xfrm>
            <a:off x="800100" y="144463"/>
            <a:ext cx="190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 err="1">
                <a:solidFill>
                  <a:srgbClr val="800000"/>
                </a:solidFill>
                <a:latin typeface="Arial" charset="0"/>
              </a:rPr>
              <a:t>Bài</a:t>
            </a:r>
            <a:r>
              <a:rPr lang="en-US" sz="2800" b="1" u="sng" dirty="0">
                <a:solidFill>
                  <a:srgbClr val="800000"/>
                </a:solidFill>
                <a:latin typeface="Arial" charset="0"/>
              </a:rPr>
              <a:t> 3</a:t>
            </a: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81980" y="842146"/>
            <a:ext cx="89800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Tìm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trung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bình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cộng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của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các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số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tự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nhiên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liên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tiếp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từ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1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đến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9.</a:t>
            </a:r>
          </a:p>
        </p:txBody>
      </p:sp>
      <p:sp>
        <p:nvSpPr>
          <p:cNvPr id="33813" name="Text Box 21"/>
          <p:cNvSpPr txBox="1">
            <a:spLocks noChangeArrowheads="1"/>
          </p:cNvSpPr>
          <p:nvPr/>
        </p:nvSpPr>
        <p:spPr bwMode="auto">
          <a:xfrm>
            <a:off x="990600" y="2053011"/>
            <a:ext cx="822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b="1" dirty="0" err="1">
                <a:solidFill>
                  <a:srgbClr val="00B050"/>
                </a:solidFill>
                <a:latin typeface="Arial" charset="0"/>
              </a:rPr>
              <a:t>Tổng</a:t>
            </a:r>
            <a:r>
              <a:rPr lang="en-US" b="1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charset="0"/>
              </a:rPr>
              <a:t>của</a:t>
            </a:r>
            <a:r>
              <a:rPr lang="en-US" b="1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charset="0"/>
              </a:rPr>
              <a:t>các</a:t>
            </a:r>
            <a:r>
              <a:rPr lang="en-US" b="1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charset="0"/>
              </a:rPr>
              <a:t>số</a:t>
            </a:r>
            <a:r>
              <a:rPr lang="en-US" b="1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charset="0"/>
              </a:rPr>
              <a:t>tự</a:t>
            </a:r>
            <a:r>
              <a:rPr lang="en-US" b="1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charset="0"/>
              </a:rPr>
              <a:t>nhiên</a:t>
            </a:r>
            <a:r>
              <a:rPr lang="en-US" b="1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charset="0"/>
              </a:rPr>
              <a:t>liên</a:t>
            </a:r>
            <a:r>
              <a:rPr lang="en-US" b="1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charset="0"/>
              </a:rPr>
              <a:t>tiếp</a:t>
            </a:r>
            <a:r>
              <a:rPr lang="en-US" b="1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charset="0"/>
              </a:rPr>
              <a:t>từ</a:t>
            </a:r>
            <a:r>
              <a:rPr lang="en-US" b="1" dirty="0">
                <a:solidFill>
                  <a:srgbClr val="00B050"/>
                </a:solidFill>
                <a:latin typeface="Arial" charset="0"/>
              </a:rPr>
              <a:t> 1 </a:t>
            </a:r>
            <a:r>
              <a:rPr lang="en-US" b="1" dirty="0" err="1">
                <a:solidFill>
                  <a:srgbClr val="00B050"/>
                </a:solidFill>
                <a:latin typeface="Arial" charset="0"/>
              </a:rPr>
              <a:t>đến</a:t>
            </a:r>
            <a:r>
              <a:rPr lang="en-US" b="1" dirty="0">
                <a:solidFill>
                  <a:srgbClr val="00B050"/>
                </a:solidFill>
                <a:latin typeface="Arial" charset="0"/>
              </a:rPr>
              <a:t> 9 </a:t>
            </a:r>
            <a:r>
              <a:rPr lang="en-US" b="1" dirty="0" err="1">
                <a:solidFill>
                  <a:srgbClr val="00B050"/>
                </a:solidFill>
                <a:latin typeface="Arial" charset="0"/>
              </a:rPr>
              <a:t>là</a:t>
            </a:r>
            <a:r>
              <a:rPr lang="en-US" b="1" dirty="0">
                <a:solidFill>
                  <a:srgbClr val="00B050"/>
                </a:solidFill>
                <a:latin typeface="Arial" charset="0"/>
              </a:rPr>
              <a:t>:</a:t>
            </a:r>
          </a:p>
          <a:p>
            <a:pPr algn="ctr">
              <a:spcBef>
                <a:spcPts val="0"/>
              </a:spcBef>
            </a:pPr>
            <a:r>
              <a:rPr lang="en-US" b="1" dirty="0" smtClean="0">
                <a:solidFill>
                  <a:srgbClr val="00B050"/>
                </a:solidFill>
                <a:latin typeface="Arial" charset="0"/>
              </a:rPr>
              <a:t>……………………………………………….</a:t>
            </a:r>
            <a:endParaRPr lang="en-US" b="1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33833" name="Text Box 41"/>
          <p:cNvSpPr txBox="1">
            <a:spLocks noChangeArrowheads="1"/>
          </p:cNvSpPr>
          <p:nvPr/>
        </p:nvSpPr>
        <p:spPr bwMode="auto">
          <a:xfrm>
            <a:off x="17332" y="2861186"/>
            <a:ext cx="89471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b="1" dirty="0" err="1">
                <a:solidFill>
                  <a:srgbClr val="00B050"/>
                </a:solidFill>
                <a:latin typeface="Arial" charset="0"/>
              </a:rPr>
              <a:t>Trung</a:t>
            </a:r>
            <a:r>
              <a:rPr lang="en-US" b="1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charset="0"/>
              </a:rPr>
              <a:t>bình</a:t>
            </a:r>
            <a:r>
              <a:rPr lang="en-US" b="1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charset="0"/>
              </a:rPr>
              <a:t>cộng</a:t>
            </a:r>
            <a:r>
              <a:rPr lang="en-US" b="1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charset="0"/>
              </a:rPr>
              <a:t>của</a:t>
            </a:r>
            <a:r>
              <a:rPr lang="en-US" b="1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charset="0"/>
              </a:rPr>
              <a:t>các</a:t>
            </a:r>
            <a:r>
              <a:rPr lang="en-US" b="1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charset="0"/>
              </a:rPr>
              <a:t>số</a:t>
            </a:r>
            <a:r>
              <a:rPr lang="en-US" b="1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charset="0"/>
              </a:rPr>
              <a:t>tự</a:t>
            </a:r>
            <a:r>
              <a:rPr lang="en-US" b="1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charset="0"/>
              </a:rPr>
              <a:t>nhiên</a:t>
            </a:r>
            <a:r>
              <a:rPr lang="en-US" b="1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charset="0"/>
              </a:rPr>
              <a:t>liên</a:t>
            </a:r>
            <a:r>
              <a:rPr lang="en-US" b="1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charset="0"/>
              </a:rPr>
              <a:t>tiếp</a:t>
            </a:r>
            <a:r>
              <a:rPr lang="en-US" b="1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charset="0"/>
              </a:rPr>
              <a:t>từ</a:t>
            </a:r>
            <a:r>
              <a:rPr lang="en-US" b="1" dirty="0">
                <a:solidFill>
                  <a:srgbClr val="00B050"/>
                </a:solidFill>
                <a:latin typeface="Arial" charset="0"/>
              </a:rPr>
              <a:t> 1 </a:t>
            </a:r>
            <a:r>
              <a:rPr lang="en-US" b="1" dirty="0" err="1">
                <a:solidFill>
                  <a:srgbClr val="00B050"/>
                </a:solidFill>
                <a:latin typeface="Arial" charset="0"/>
              </a:rPr>
              <a:t>đến</a:t>
            </a:r>
            <a:r>
              <a:rPr lang="en-US" b="1" dirty="0">
                <a:solidFill>
                  <a:srgbClr val="00B050"/>
                </a:solidFill>
                <a:latin typeface="Arial" charset="0"/>
              </a:rPr>
              <a:t> 9 </a:t>
            </a:r>
            <a:r>
              <a:rPr lang="en-US" b="1" dirty="0" err="1">
                <a:solidFill>
                  <a:srgbClr val="00B050"/>
                </a:solidFill>
                <a:latin typeface="Arial" charset="0"/>
              </a:rPr>
              <a:t>là</a:t>
            </a:r>
            <a:r>
              <a:rPr lang="en-US" b="1" dirty="0" smtClean="0">
                <a:solidFill>
                  <a:srgbClr val="00B050"/>
                </a:solidFill>
                <a:latin typeface="Arial" charset="0"/>
              </a:rPr>
              <a:t>:</a:t>
            </a:r>
            <a:endParaRPr lang="en-US" b="1" dirty="0">
              <a:solidFill>
                <a:srgbClr val="00B050"/>
              </a:solidFill>
              <a:latin typeface="Arial" charset="0"/>
            </a:endParaRPr>
          </a:p>
          <a:p>
            <a:pPr algn="ctr">
              <a:spcBef>
                <a:spcPts val="0"/>
              </a:spcBef>
            </a:pPr>
            <a:r>
              <a:rPr lang="en-US" b="1" dirty="0">
                <a:solidFill>
                  <a:srgbClr val="00B050"/>
                </a:solidFill>
                <a:latin typeface="Arial" charset="0"/>
              </a:rPr>
              <a:t>    </a:t>
            </a:r>
            <a:r>
              <a:rPr lang="en-US" b="1" dirty="0" smtClean="0">
                <a:solidFill>
                  <a:srgbClr val="00B050"/>
                </a:solidFill>
                <a:latin typeface="Arial" charset="0"/>
              </a:rPr>
              <a:t>…………………………………………………                     </a:t>
            </a:r>
          </a:p>
          <a:p>
            <a:pPr algn="ctr">
              <a:spcBef>
                <a:spcPts val="0"/>
              </a:spcBef>
            </a:pPr>
            <a:r>
              <a:rPr lang="en-US" b="1" dirty="0" err="1" smtClean="0">
                <a:solidFill>
                  <a:srgbClr val="00B050"/>
                </a:solidFill>
                <a:latin typeface="Arial" charset="0"/>
              </a:rPr>
              <a:t>Đáp</a:t>
            </a:r>
            <a:r>
              <a:rPr lang="en-US" b="1" dirty="0" smtClean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charset="0"/>
              </a:rPr>
              <a:t>số</a:t>
            </a:r>
            <a:r>
              <a:rPr lang="en-US" b="1" dirty="0">
                <a:solidFill>
                  <a:srgbClr val="00B050"/>
                </a:solidFill>
                <a:latin typeface="Arial" charset="0"/>
              </a:rPr>
              <a:t> : </a:t>
            </a:r>
          </a:p>
        </p:txBody>
      </p:sp>
      <p:pic>
        <p:nvPicPr>
          <p:cNvPr id="36" name="图片 3">
            <a:extLst>
              <a:ext uri="{FF2B5EF4-FFF2-40B4-BE49-F238E27FC236}">
                <a16:creationId xmlns="" xmlns:a16="http://schemas.microsoft.com/office/drawing/2014/main" id="{FB184BBA-1886-4F2E-A652-FCBEA641C1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777" y="144463"/>
            <a:ext cx="1062045" cy="685689"/>
          </a:xfrm>
          <a:prstGeom prst="rect">
            <a:avLst/>
          </a:prstGeom>
        </p:spPr>
      </p:pic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114300" y="1412776"/>
            <a:ext cx="1371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 dirty="0" err="1">
                <a:solidFill>
                  <a:srgbClr val="00B050"/>
                </a:solidFill>
                <a:latin typeface="Arial" charset="0"/>
              </a:rPr>
              <a:t>Bài</a:t>
            </a:r>
            <a:r>
              <a:rPr lang="en-US" sz="2000" b="1" u="sng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sz="2000" b="1" u="sng" dirty="0" err="1">
                <a:solidFill>
                  <a:srgbClr val="00B050"/>
                </a:solidFill>
                <a:latin typeface="Arial" charset="0"/>
              </a:rPr>
              <a:t>làm</a:t>
            </a:r>
            <a:r>
              <a:rPr lang="en-US" sz="2000" b="1" dirty="0">
                <a:solidFill>
                  <a:srgbClr val="00B050"/>
                </a:solidFill>
                <a:latin typeface="Arial" charset="0"/>
              </a:rPr>
              <a:t>:</a:t>
            </a:r>
          </a:p>
        </p:txBody>
      </p:sp>
      <p:sp>
        <p:nvSpPr>
          <p:cNvPr id="8" name="Text Box 41"/>
          <p:cNvSpPr txBox="1">
            <a:spLocks noChangeArrowheads="1"/>
          </p:cNvSpPr>
          <p:nvPr/>
        </p:nvSpPr>
        <p:spPr bwMode="auto">
          <a:xfrm>
            <a:off x="118758" y="4473116"/>
            <a:ext cx="89471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b="1" dirty="0" err="1">
                <a:solidFill>
                  <a:srgbClr val="C00000"/>
                </a:solidFill>
                <a:latin typeface="Arial" charset="0"/>
              </a:rPr>
              <a:t>Trung</a:t>
            </a:r>
            <a:r>
              <a:rPr lang="en-US" b="1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charset="0"/>
              </a:rPr>
              <a:t>bình</a:t>
            </a:r>
            <a:r>
              <a:rPr lang="en-US" b="1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charset="0"/>
              </a:rPr>
              <a:t>cộng</a:t>
            </a:r>
            <a:r>
              <a:rPr lang="en-US" b="1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charset="0"/>
              </a:rPr>
              <a:t>của</a:t>
            </a:r>
            <a:r>
              <a:rPr lang="en-US" b="1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charset="0"/>
              </a:rPr>
              <a:t>các</a:t>
            </a:r>
            <a:r>
              <a:rPr lang="en-US" b="1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charset="0"/>
              </a:rPr>
              <a:t>số</a:t>
            </a:r>
            <a:r>
              <a:rPr lang="en-US" b="1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charset="0"/>
              </a:rPr>
              <a:t>tự</a:t>
            </a:r>
            <a:r>
              <a:rPr lang="en-US" b="1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charset="0"/>
              </a:rPr>
              <a:t>nhiên</a:t>
            </a:r>
            <a:r>
              <a:rPr lang="en-US" b="1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charset="0"/>
              </a:rPr>
              <a:t>liên</a:t>
            </a:r>
            <a:r>
              <a:rPr lang="en-US" b="1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charset="0"/>
              </a:rPr>
              <a:t>tiếp</a:t>
            </a:r>
            <a:r>
              <a:rPr lang="en-US" b="1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charset="0"/>
              </a:rPr>
              <a:t>từ</a:t>
            </a:r>
            <a:r>
              <a:rPr lang="en-US" b="1" dirty="0">
                <a:solidFill>
                  <a:srgbClr val="C00000"/>
                </a:solidFill>
                <a:latin typeface="Arial" charset="0"/>
              </a:rPr>
              <a:t> 1 </a:t>
            </a:r>
            <a:r>
              <a:rPr lang="en-US" b="1" dirty="0" err="1">
                <a:solidFill>
                  <a:srgbClr val="C00000"/>
                </a:solidFill>
                <a:latin typeface="Arial" charset="0"/>
              </a:rPr>
              <a:t>đến</a:t>
            </a:r>
            <a:r>
              <a:rPr lang="en-US" b="1" dirty="0">
                <a:solidFill>
                  <a:srgbClr val="C00000"/>
                </a:solidFill>
                <a:latin typeface="Arial" charset="0"/>
              </a:rPr>
              <a:t> 9 </a:t>
            </a:r>
            <a:r>
              <a:rPr lang="en-US" b="1" dirty="0" err="1">
                <a:solidFill>
                  <a:srgbClr val="C00000"/>
                </a:solidFill>
                <a:latin typeface="Arial" charset="0"/>
              </a:rPr>
              <a:t>là</a:t>
            </a:r>
            <a:r>
              <a:rPr lang="en-US" b="1" dirty="0" smtClean="0">
                <a:solidFill>
                  <a:srgbClr val="C00000"/>
                </a:solidFill>
                <a:latin typeface="Arial" charset="0"/>
              </a:rPr>
              <a:t>:</a:t>
            </a:r>
          </a:p>
          <a:p>
            <a:pPr algn="ctr">
              <a:spcBef>
                <a:spcPts val="0"/>
              </a:spcBef>
            </a:pPr>
            <a:r>
              <a:rPr lang="en-US" b="1" dirty="0" smtClean="0">
                <a:solidFill>
                  <a:srgbClr val="C00000"/>
                </a:solidFill>
                <a:latin typeface="Arial" charset="0"/>
              </a:rPr>
              <a:t>(1+ 2 +3+ 4+ 5+ 6+ 7+ 8+ 9 ) </a:t>
            </a:r>
            <a:r>
              <a:rPr lang="en-US" b="1" dirty="0" smtClean="0">
                <a:solidFill>
                  <a:srgbClr val="C00000"/>
                </a:solidFill>
                <a:latin typeface="Arial" charset="0"/>
              </a:rPr>
              <a:t>: 7 =  …..</a:t>
            </a:r>
          </a:p>
          <a:p>
            <a:pPr algn="ctr">
              <a:spcBef>
                <a:spcPts val="0"/>
              </a:spcBef>
            </a:pPr>
            <a:r>
              <a:rPr lang="en-US" b="1" dirty="0" smtClean="0">
                <a:solidFill>
                  <a:srgbClr val="C00000"/>
                </a:solidFill>
                <a:latin typeface="Arial" charset="0"/>
              </a:rPr>
              <a:t>                                                                 </a:t>
            </a:r>
            <a:r>
              <a:rPr lang="en-US" b="1" dirty="0" err="1" smtClean="0">
                <a:solidFill>
                  <a:srgbClr val="C00000"/>
                </a:solidFill>
                <a:latin typeface="Arial" charset="0"/>
              </a:rPr>
              <a:t>Đáp</a:t>
            </a:r>
            <a:r>
              <a:rPr lang="en-US" b="1" dirty="0" smtClean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charset="0"/>
              </a:rPr>
              <a:t>số</a:t>
            </a:r>
            <a:r>
              <a:rPr lang="en-US" b="1" dirty="0">
                <a:solidFill>
                  <a:srgbClr val="C00000"/>
                </a:solidFill>
                <a:latin typeface="Arial" charset="0"/>
              </a:rPr>
              <a:t> : </a:t>
            </a:r>
            <a:r>
              <a:rPr lang="en-US" b="1" dirty="0" smtClean="0">
                <a:solidFill>
                  <a:srgbClr val="C00000"/>
                </a:solidFill>
                <a:latin typeface="Arial" charset="0"/>
              </a:rPr>
              <a:t>……</a:t>
            </a:r>
            <a:endParaRPr lang="en-US" b="1" dirty="0">
              <a:solidFill>
                <a:srgbClr val="C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136477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3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3" grpId="0" autoUpdateAnimBg="0"/>
      <p:bldP spid="33833" grpId="0" autoUpdateAnimBg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8" name="Text Box 9"/>
          <p:cNvSpPr txBox="1">
            <a:spLocks noChangeArrowheads="1"/>
          </p:cNvSpPr>
          <p:nvPr/>
        </p:nvSpPr>
        <p:spPr bwMode="auto">
          <a:xfrm>
            <a:off x="800100" y="144463"/>
            <a:ext cx="190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 err="1">
                <a:solidFill>
                  <a:srgbClr val="800000"/>
                </a:solidFill>
                <a:latin typeface="Arial" charset="0"/>
              </a:rPr>
              <a:t>Bài</a:t>
            </a:r>
            <a:r>
              <a:rPr lang="en-US" sz="2800" b="1" u="sng" dirty="0">
                <a:solidFill>
                  <a:srgbClr val="800000"/>
                </a:solidFill>
                <a:latin typeface="Arial" charset="0"/>
              </a:rPr>
              <a:t> 3</a:t>
            </a: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81980" y="842146"/>
            <a:ext cx="89800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Tìm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trung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bình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cộng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của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các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số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tự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nhiên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liên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tiếp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từ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1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đến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9.</a:t>
            </a:r>
          </a:p>
        </p:txBody>
      </p:sp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751325" y="1700808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Các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số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từ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1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đến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9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là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: 1, 2, 3, 4, 5, 6, 7, 8, 9.</a:t>
            </a:r>
          </a:p>
        </p:txBody>
      </p:sp>
      <p:pic>
        <p:nvPicPr>
          <p:cNvPr id="36" name="图片 3">
            <a:extLst>
              <a:ext uri="{FF2B5EF4-FFF2-40B4-BE49-F238E27FC236}">
                <a16:creationId xmlns="" xmlns:a16="http://schemas.microsoft.com/office/drawing/2014/main" id="{FB184BBA-1886-4F2E-A652-FCBEA641C1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777" y="144463"/>
            <a:ext cx="1062045" cy="685689"/>
          </a:xfrm>
          <a:prstGeom prst="rect">
            <a:avLst/>
          </a:prstGeom>
        </p:spPr>
      </p:pic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1979712" y="2916382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800000"/>
                </a:solidFill>
                <a:latin typeface="Arial" charset="0"/>
              </a:rPr>
              <a:t>1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smtClean="0">
                <a:solidFill>
                  <a:srgbClr val="800000"/>
                </a:solidFill>
                <a:latin typeface="Arial" charset="0"/>
              </a:rPr>
              <a:t>  </a:t>
            </a:r>
            <a:r>
              <a:rPr lang="en-US" b="1" dirty="0" smtClean="0">
                <a:solidFill>
                  <a:srgbClr val="800000"/>
                </a:solidFill>
                <a:latin typeface="Arial" charset="0"/>
              </a:rPr>
              <a:t>  2     3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smtClean="0">
                <a:solidFill>
                  <a:srgbClr val="800000"/>
                </a:solidFill>
                <a:latin typeface="Arial" charset="0"/>
              </a:rPr>
              <a:t>  </a:t>
            </a:r>
            <a:r>
              <a:rPr lang="en-US" b="1" dirty="0" smtClean="0">
                <a:solidFill>
                  <a:srgbClr val="800000"/>
                </a:solidFill>
                <a:latin typeface="Arial" charset="0"/>
              </a:rPr>
              <a:t>  4     5     6     7      8     9</a:t>
            </a:r>
            <a:endParaRPr lang="en-US" b="1" dirty="0">
              <a:solidFill>
                <a:srgbClr val="800000"/>
              </a:solidFill>
              <a:latin typeface="Arial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325203" y="2916382"/>
            <a:ext cx="396044" cy="4572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87807" y="4329100"/>
            <a:ext cx="89800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Tìm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trung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bình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cộng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của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các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số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smtClean="0">
                <a:solidFill>
                  <a:srgbClr val="800000"/>
                </a:solidFill>
                <a:latin typeface="Arial" charset="0"/>
              </a:rPr>
              <a:t>2,4,6,8,10</a:t>
            </a:r>
            <a:endParaRPr lang="en-US" b="1" dirty="0">
              <a:solidFill>
                <a:srgbClr val="800000"/>
              </a:solidFill>
              <a:latin typeface="Arial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946706" y="5044715"/>
            <a:ext cx="45365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800000"/>
                </a:solidFill>
                <a:latin typeface="Arial" charset="0"/>
              </a:rPr>
              <a:t> 2       4        6       8       10</a:t>
            </a:r>
            <a:endParaRPr lang="en-US" b="1" dirty="0">
              <a:solidFill>
                <a:srgbClr val="800000"/>
              </a:solidFill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622356" y="5049180"/>
            <a:ext cx="396044" cy="4572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034689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8" grpId="0" autoUpdateAnimBg="0"/>
      <p:bldP spid="7" grpId="0" autoUpdateAnimBg="0"/>
      <p:bldP spid="2" grpId="0" animBg="1"/>
      <p:bldP spid="10" grpId="0"/>
      <p:bldP spid="11" grpId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873466D0-A485-4779-ADB1-7AEF200AA7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1069"/>
            <a:ext cx="9144000" cy="499586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23B786B4-A665-4FB6-AA8B-3581804C3D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85" y="1216479"/>
            <a:ext cx="2080783" cy="201385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E2168380-4589-4F74-B046-147DFDAA95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29" y="4064980"/>
            <a:ext cx="1368199" cy="173718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8569D8A4-36A6-4A07-A280-E37EA7C0B0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2733">
            <a:off x="2904702" y="4308190"/>
            <a:ext cx="1294661" cy="1452746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E1914CF6-0C35-4C62-8E5E-7D3336A56D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345" y="3429000"/>
            <a:ext cx="734957" cy="63598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63948D0A-F231-43EA-837B-4694E584B5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870" y="4578634"/>
            <a:ext cx="1193372" cy="133505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="" xmlns:a16="http://schemas.microsoft.com/office/drawing/2014/main" id="{92FD57A4-4BAB-4093-9C53-E23FE5B5F07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3242">
            <a:off x="197179" y="3774337"/>
            <a:ext cx="584102" cy="716852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="" xmlns:a16="http://schemas.microsoft.com/office/drawing/2014/main" id="{6DC62F50-46EE-491B-AE67-49F4DABA203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899" y="3629677"/>
            <a:ext cx="542925" cy="616844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="" xmlns:a16="http://schemas.microsoft.com/office/drawing/2014/main" id="{58A187ED-B5FD-485F-A346-27CC0463D99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475" y="533740"/>
            <a:ext cx="1491533" cy="1556486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="" xmlns:a16="http://schemas.microsoft.com/office/drawing/2014/main" id="{BEED2DE9-60CC-4D27-966C-1A0A961994E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167" y="1255486"/>
            <a:ext cx="1150553" cy="767953"/>
          </a:xfrm>
          <a:prstGeom prst="rect">
            <a:avLst/>
          </a:prstGeom>
        </p:spPr>
      </p:pic>
      <p:sp>
        <p:nvSpPr>
          <p:cNvPr id="28" name="PA_文本框 15">
            <a:extLst>
              <a:ext uri="{FF2B5EF4-FFF2-40B4-BE49-F238E27FC236}">
                <a16:creationId xmlns="" xmlns:a16="http://schemas.microsoft.com/office/drawing/2014/main" id="{0502CA8F-51C8-4AA3-9C1A-5E3B31C5808A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352838" y="1575262"/>
            <a:ext cx="6974059" cy="1685069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350" b="1" dirty="0">
                <a:ln w="12700">
                  <a:noFill/>
                  <a:prstDash val="solid"/>
                </a:ln>
                <a:solidFill>
                  <a:srgbClr val="422813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FZHei-B01S" panose="02010601030101010101" pitchFamily="2" charset="-122"/>
              </a:rPr>
              <a:t>Thank you!</a:t>
            </a:r>
            <a:endParaRPr lang="zh-CN" altLang="en-US" sz="10350" b="1" dirty="0">
              <a:ln w="12700">
                <a:noFill/>
                <a:prstDash val="solid"/>
              </a:ln>
              <a:solidFill>
                <a:srgbClr val="422813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cs typeface="+mn-ea"/>
              <a:sym typeface="FZHei-B01S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7165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517525"/>
            <a:ext cx="8915400" cy="3749675"/>
          </a:xfrm>
        </p:spPr>
        <p:txBody>
          <a:bodyPr/>
          <a:lstStyle/>
          <a:p>
            <a:pPr algn="ctr" eaLnBrk="1" hangingPunct="1"/>
            <a:r>
              <a:rPr lang="en-US" sz="8000" b="1" dirty="0" err="1" smtClean="0">
                <a:solidFill>
                  <a:srgbClr val="800000"/>
                </a:solidFill>
                <a:latin typeface="Arial" charset="0"/>
              </a:rPr>
              <a:t>Tìm</a:t>
            </a:r>
            <a:r>
              <a:rPr lang="en-US" sz="8000" b="1" dirty="0" smtClean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8000" b="1" dirty="0" err="1" smtClean="0">
                <a:solidFill>
                  <a:srgbClr val="800000"/>
                </a:solidFill>
                <a:latin typeface="Arial" charset="0"/>
              </a:rPr>
              <a:t>số</a:t>
            </a:r>
            <a:r>
              <a:rPr lang="en-US" sz="8000" b="1" dirty="0" smtClean="0">
                <a:solidFill>
                  <a:srgbClr val="800000"/>
                </a:solidFill>
                <a:latin typeface="Arial" charset="0"/>
              </a:rPr>
              <a:t> </a:t>
            </a:r>
            <a:br>
              <a:rPr lang="en-US" sz="8000" b="1" dirty="0" smtClean="0">
                <a:solidFill>
                  <a:srgbClr val="800000"/>
                </a:solidFill>
                <a:latin typeface="Arial" charset="0"/>
              </a:rPr>
            </a:br>
            <a:r>
              <a:rPr lang="en-US" sz="8000" b="1" dirty="0" err="1" smtClean="0">
                <a:solidFill>
                  <a:srgbClr val="800000"/>
                </a:solidFill>
                <a:latin typeface="Arial" charset="0"/>
              </a:rPr>
              <a:t>trung</a:t>
            </a:r>
            <a:r>
              <a:rPr lang="en-US" sz="8000" b="1" dirty="0" smtClean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8000" b="1" dirty="0" err="1" smtClean="0">
                <a:solidFill>
                  <a:srgbClr val="800000"/>
                </a:solidFill>
                <a:latin typeface="Arial" charset="0"/>
              </a:rPr>
              <a:t>bình</a:t>
            </a:r>
            <a:r>
              <a:rPr lang="en-US" sz="8000" b="1" dirty="0" smtClean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8000" b="1" dirty="0" err="1" smtClean="0">
                <a:solidFill>
                  <a:srgbClr val="800000"/>
                </a:solidFill>
                <a:latin typeface="Arial" charset="0"/>
              </a:rPr>
              <a:t>cộng</a:t>
            </a:r>
            <a:endParaRPr lang="vi-VN" sz="8000" b="1" dirty="0" smtClean="0">
              <a:solidFill>
                <a:srgbClr val="800000"/>
              </a:solidFill>
              <a:latin typeface="Arial" charset="0"/>
            </a:endParaRPr>
          </a:p>
        </p:txBody>
      </p:sp>
      <p:pic>
        <p:nvPicPr>
          <p:cNvPr id="3" name="图片 3">
            <a:extLst>
              <a:ext uri="{FF2B5EF4-FFF2-40B4-BE49-F238E27FC236}">
                <a16:creationId xmlns="" xmlns:a16="http://schemas.microsoft.com/office/drawing/2014/main" id="{FB184BBA-1886-4F2E-A652-FCBEA641C1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367" y="144463"/>
            <a:ext cx="1964455" cy="1268313"/>
          </a:xfrm>
          <a:prstGeom prst="rect">
            <a:avLst/>
          </a:prstGeom>
        </p:spPr>
      </p:pic>
      <p:pic>
        <p:nvPicPr>
          <p:cNvPr id="4" name="图片 19">
            <a:extLst>
              <a:ext uri="{FF2B5EF4-FFF2-40B4-BE49-F238E27FC236}">
                <a16:creationId xmlns="" xmlns:a16="http://schemas.microsoft.com/office/drawing/2014/main" id="{C7A8455A-F488-4394-BB41-00AD0B14F2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0478">
            <a:off x="7466733" y="5303130"/>
            <a:ext cx="1553640" cy="1036999"/>
          </a:xfrm>
          <a:prstGeom prst="rect">
            <a:avLst/>
          </a:prstGeom>
        </p:spPr>
      </p:pic>
      <p:pic>
        <p:nvPicPr>
          <p:cNvPr id="5" name="图片 5">
            <a:extLst>
              <a:ext uri="{FF2B5EF4-FFF2-40B4-BE49-F238E27FC236}">
                <a16:creationId xmlns="" xmlns:a16="http://schemas.microsoft.com/office/drawing/2014/main" id="{C71DC21A-077A-4FC8-9E3F-EF03AFE447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24" y="5172479"/>
            <a:ext cx="1331949" cy="1490080"/>
          </a:xfrm>
          <a:prstGeom prst="rect">
            <a:avLst/>
          </a:prstGeom>
        </p:spPr>
      </p:pic>
      <p:pic>
        <p:nvPicPr>
          <p:cNvPr id="6" name="图片 15">
            <a:extLst>
              <a:ext uri="{FF2B5EF4-FFF2-40B4-BE49-F238E27FC236}">
                <a16:creationId xmlns="" xmlns:a16="http://schemas.microsoft.com/office/drawing/2014/main" id="{8D82E863-4F26-4845-AD12-90841851002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3097"/>
            <a:ext cx="2033525" cy="1773214"/>
          </a:xfrm>
          <a:prstGeom prst="rect">
            <a:avLst/>
          </a:prstGeom>
        </p:spPr>
      </p:pic>
      <p:pic>
        <p:nvPicPr>
          <p:cNvPr id="7" name="图片 17">
            <a:extLst>
              <a:ext uri="{FF2B5EF4-FFF2-40B4-BE49-F238E27FC236}">
                <a16:creationId xmlns="" xmlns:a16="http://schemas.microsoft.com/office/drawing/2014/main" id="{4035037F-F53F-45E0-B3BA-B3D22FCFA82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172" y="5451073"/>
            <a:ext cx="972108" cy="1104460"/>
          </a:xfrm>
          <a:prstGeom prst="rect">
            <a:avLst/>
          </a:prstGeom>
        </p:spPr>
      </p:pic>
      <p:pic>
        <p:nvPicPr>
          <p:cNvPr id="8" name="图片 16">
            <a:extLst>
              <a:ext uri="{FF2B5EF4-FFF2-40B4-BE49-F238E27FC236}">
                <a16:creationId xmlns="" xmlns:a16="http://schemas.microsoft.com/office/drawing/2014/main" id="{E1914CF6-0C35-4C62-8E5E-7D3336A56D2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125" y="5540698"/>
            <a:ext cx="1069198" cy="92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68889"/>
      </p:ext>
    </p:extLst>
  </p:cSld>
  <p:clrMapOvr>
    <a:masterClrMapping/>
  </p:clrMapOvr>
  <p:transition>
    <p:push dir="r"/>
    <p:sndAc>
      <p:stSnd>
        <p:snd r:embed="rId2" name="The Microsoft Sou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9" name="Text Box 25"/>
          <p:cNvSpPr txBox="1">
            <a:spLocks noChangeArrowheads="1"/>
          </p:cNvSpPr>
          <p:nvPr/>
        </p:nvSpPr>
        <p:spPr bwMode="auto">
          <a:xfrm>
            <a:off x="251520" y="339725"/>
            <a:ext cx="76732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b="1" u="sng" dirty="0" err="1">
                <a:solidFill>
                  <a:srgbClr val="800000"/>
                </a:solidFill>
                <a:latin typeface="Arial" charset="0"/>
              </a:rPr>
              <a:t>Bài</a:t>
            </a:r>
            <a:r>
              <a:rPr lang="en-US" b="1" u="sng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u="sng" dirty="0" err="1" smtClean="0">
                <a:solidFill>
                  <a:srgbClr val="800000"/>
                </a:solidFill>
                <a:latin typeface="Arial" charset="0"/>
              </a:rPr>
              <a:t>toán</a:t>
            </a:r>
            <a:r>
              <a:rPr lang="en-US" b="1" u="sng" dirty="0" smtClean="0">
                <a:solidFill>
                  <a:srgbClr val="800000"/>
                </a:solidFill>
                <a:latin typeface="Arial" charset="0"/>
              </a:rPr>
              <a:t> 1:</a:t>
            </a:r>
            <a:r>
              <a:rPr lang="en-US" b="1" dirty="0" smtClean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Rót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vào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can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thứ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nhất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6l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dầu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,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rót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vào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can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thứ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hai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4l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dầu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.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Hỏi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nếu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số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lít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dầu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đó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được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rót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đều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vào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2 can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thì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mỗi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can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có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bao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nhiêu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lít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dầu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?</a:t>
            </a:r>
          </a:p>
        </p:txBody>
      </p:sp>
      <p:sp>
        <p:nvSpPr>
          <p:cNvPr id="4101" name="Text Box 37"/>
          <p:cNvSpPr txBox="1">
            <a:spLocks noChangeArrowheads="1"/>
          </p:cNvSpPr>
          <p:nvPr/>
        </p:nvSpPr>
        <p:spPr bwMode="auto">
          <a:xfrm>
            <a:off x="2705380" y="2904662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grpSp>
        <p:nvGrpSpPr>
          <p:cNvPr id="2" name="Group 61"/>
          <p:cNvGrpSpPr>
            <a:grpSpLocks/>
          </p:cNvGrpSpPr>
          <p:nvPr/>
        </p:nvGrpSpPr>
        <p:grpSpPr bwMode="auto">
          <a:xfrm>
            <a:off x="5638800" y="5257800"/>
            <a:ext cx="3048000" cy="1600200"/>
            <a:chOff x="528" y="3312"/>
            <a:chExt cx="1920" cy="1008"/>
          </a:xfrm>
        </p:grpSpPr>
        <p:grpSp>
          <p:nvGrpSpPr>
            <p:cNvPr id="4160" name="Group 56"/>
            <p:cNvGrpSpPr>
              <a:grpSpLocks/>
            </p:cNvGrpSpPr>
            <p:nvPr/>
          </p:nvGrpSpPr>
          <p:grpSpPr bwMode="auto">
            <a:xfrm>
              <a:off x="1776" y="3312"/>
              <a:ext cx="672" cy="1008"/>
              <a:chOff x="624" y="3168"/>
              <a:chExt cx="672" cy="1008"/>
            </a:xfrm>
          </p:grpSpPr>
          <p:sp>
            <p:nvSpPr>
              <p:cNvPr id="4165" name="AutoShape 30"/>
              <p:cNvSpPr>
                <a:spLocks noChangeArrowheads="1"/>
              </p:cNvSpPr>
              <p:nvPr/>
            </p:nvSpPr>
            <p:spPr bwMode="auto">
              <a:xfrm>
                <a:off x="624" y="3552"/>
                <a:ext cx="672" cy="624"/>
              </a:xfrm>
              <a:prstGeom prst="can">
                <a:avLst>
                  <a:gd name="adj" fmla="val 25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charset="0"/>
                </a:endParaRPr>
              </a:p>
            </p:txBody>
          </p:sp>
          <p:sp>
            <p:nvSpPr>
              <p:cNvPr id="4166" name="Text Box 33"/>
              <p:cNvSpPr txBox="1">
                <a:spLocks noChangeArrowheads="1"/>
              </p:cNvSpPr>
              <p:nvPr/>
            </p:nvSpPr>
            <p:spPr bwMode="auto">
              <a:xfrm>
                <a:off x="768" y="3792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latin typeface="Arial" charset="0"/>
                  </a:rPr>
                  <a:t>? l</a:t>
                </a:r>
              </a:p>
            </p:txBody>
          </p:sp>
          <p:sp>
            <p:nvSpPr>
              <p:cNvPr id="4167" name="AutoShape 35"/>
              <p:cNvSpPr>
                <a:spLocks noChangeArrowheads="1"/>
              </p:cNvSpPr>
              <p:nvPr/>
            </p:nvSpPr>
            <p:spPr bwMode="auto">
              <a:xfrm>
                <a:off x="624" y="3168"/>
                <a:ext cx="672" cy="1008"/>
              </a:xfrm>
              <a:prstGeom prst="can">
                <a:avLst>
                  <a:gd name="adj" fmla="val 375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charset="0"/>
                </a:endParaRPr>
              </a:p>
            </p:txBody>
          </p:sp>
        </p:grpSp>
        <p:grpSp>
          <p:nvGrpSpPr>
            <p:cNvPr id="4161" name="Group 57"/>
            <p:cNvGrpSpPr>
              <a:grpSpLocks/>
            </p:cNvGrpSpPr>
            <p:nvPr/>
          </p:nvGrpSpPr>
          <p:grpSpPr bwMode="auto">
            <a:xfrm>
              <a:off x="528" y="3312"/>
              <a:ext cx="672" cy="1008"/>
              <a:chOff x="624" y="3168"/>
              <a:chExt cx="672" cy="1008"/>
            </a:xfrm>
          </p:grpSpPr>
          <p:sp>
            <p:nvSpPr>
              <p:cNvPr id="4162" name="AutoShape 58"/>
              <p:cNvSpPr>
                <a:spLocks noChangeArrowheads="1"/>
              </p:cNvSpPr>
              <p:nvPr/>
            </p:nvSpPr>
            <p:spPr bwMode="auto">
              <a:xfrm>
                <a:off x="624" y="3552"/>
                <a:ext cx="672" cy="624"/>
              </a:xfrm>
              <a:prstGeom prst="can">
                <a:avLst>
                  <a:gd name="adj" fmla="val 25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charset="0"/>
                </a:endParaRPr>
              </a:p>
            </p:txBody>
          </p:sp>
          <p:sp>
            <p:nvSpPr>
              <p:cNvPr id="4163" name="Text Box 59"/>
              <p:cNvSpPr txBox="1">
                <a:spLocks noChangeArrowheads="1"/>
              </p:cNvSpPr>
              <p:nvPr/>
            </p:nvSpPr>
            <p:spPr bwMode="auto">
              <a:xfrm>
                <a:off x="768" y="3792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latin typeface="Arial" charset="0"/>
                  </a:rPr>
                  <a:t>? l</a:t>
                </a:r>
              </a:p>
            </p:txBody>
          </p:sp>
          <p:sp>
            <p:nvSpPr>
              <p:cNvPr id="4164" name="AutoShape 60"/>
              <p:cNvSpPr>
                <a:spLocks noChangeArrowheads="1"/>
              </p:cNvSpPr>
              <p:nvPr/>
            </p:nvSpPr>
            <p:spPr bwMode="auto">
              <a:xfrm>
                <a:off x="624" y="3168"/>
                <a:ext cx="672" cy="1008"/>
              </a:xfrm>
              <a:prstGeom prst="can">
                <a:avLst>
                  <a:gd name="adj" fmla="val 375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charset="0"/>
                </a:endParaRPr>
              </a:p>
            </p:txBody>
          </p:sp>
        </p:grpSp>
      </p:grpSp>
      <p:grpSp>
        <p:nvGrpSpPr>
          <p:cNvPr id="5" name="Group 151"/>
          <p:cNvGrpSpPr>
            <a:grpSpLocks/>
          </p:cNvGrpSpPr>
          <p:nvPr/>
        </p:nvGrpSpPr>
        <p:grpSpPr bwMode="auto">
          <a:xfrm>
            <a:off x="5638800" y="2895600"/>
            <a:ext cx="3048000" cy="2209800"/>
            <a:chOff x="3552" y="1824"/>
            <a:chExt cx="1920" cy="1392"/>
          </a:xfrm>
        </p:grpSpPr>
        <p:grpSp>
          <p:nvGrpSpPr>
            <p:cNvPr id="4151" name="Group 45"/>
            <p:cNvGrpSpPr>
              <a:grpSpLocks/>
            </p:cNvGrpSpPr>
            <p:nvPr/>
          </p:nvGrpSpPr>
          <p:grpSpPr bwMode="auto">
            <a:xfrm>
              <a:off x="3552" y="1824"/>
              <a:ext cx="1920" cy="1008"/>
              <a:chOff x="624" y="1920"/>
              <a:chExt cx="1920" cy="1008"/>
            </a:xfrm>
          </p:grpSpPr>
          <p:sp>
            <p:nvSpPr>
              <p:cNvPr id="4153" name="AutoShape 46"/>
              <p:cNvSpPr>
                <a:spLocks noChangeArrowheads="1"/>
              </p:cNvSpPr>
              <p:nvPr/>
            </p:nvSpPr>
            <p:spPr bwMode="auto">
              <a:xfrm>
                <a:off x="1872" y="1920"/>
                <a:ext cx="672" cy="1008"/>
              </a:xfrm>
              <a:prstGeom prst="can">
                <a:avLst>
                  <a:gd name="adj" fmla="val 37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charset="0"/>
                </a:endParaRPr>
              </a:p>
            </p:txBody>
          </p:sp>
          <p:sp>
            <p:nvSpPr>
              <p:cNvPr id="4154" name="AutoShape 47"/>
              <p:cNvSpPr>
                <a:spLocks noChangeArrowheads="1"/>
              </p:cNvSpPr>
              <p:nvPr/>
            </p:nvSpPr>
            <p:spPr bwMode="auto">
              <a:xfrm>
                <a:off x="1872" y="2160"/>
                <a:ext cx="672" cy="768"/>
              </a:xfrm>
              <a:prstGeom prst="can">
                <a:avLst>
                  <a:gd name="adj" fmla="val 28571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charset="0"/>
                </a:endParaRPr>
              </a:p>
            </p:txBody>
          </p:sp>
          <p:grpSp>
            <p:nvGrpSpPr>
              <p:cNvPr id="4155" name="Group 48"/>
              <p:cNvGrpSpPr>
                <a:grpSpLocks/>
              </p:cNvGrpSpPr>
              <p:nvPr/>
            </p:nvGrpSpPr>
            <p:grpSpPr bwMode="auto">
              <a:xfrm>
                <a:off x="624" y="1920"/>
                <a:ext cx="672" cy="1008"/>
                <a:chOff x="624" y="1920"/>
                <a:chExt cx="672" cy="1008"/>
              </a:xfrm>
            </p:grpSpPr>
            <p:sp>
              <p:nvSpPr>
                <p:cNvPr id="4157" name="AutoShape 49"/>
                <p:cNvSpPr>
                  <a:spLocks noChangeArrowheads="1"/>
                </p:cNvSpPr>
                <p:nvPr/>
              </p:nvSpPr>
              <p:spPr bwMode="auto">
                <a:xfrm>
                  <a:off x="624" y="2448"/>
                  <a:ext cx="672" cy="480"/>
                </a:xfrm>
                <a:prstGeom prst="can">
                  <a:avLst>
                    <a:gd name="adj" fmla="val 250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4158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768" y="2544"/>
                  <a:ext cx="336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>
                      <a:latin typeface="Arial" charset="0"/>
                    </a:rPr>
                    <a:t>4 l</a:t>
                  </a:r>
                </a:p>
              </p:txBody>
            </p:sp>
            <p:sp>
              <p:nvSpPr>
                <p:cNvPr id="4159" name="AutoShape 51"/>
                <p:cNvSpPr>
                  <a:spLocks noChangeArrowheads="1"/>
                </p:cNvSpPr>
                <p:nvPr/>
              </p:nvSpPr>
              <p:spPr bwMode="auto">
                <a:xfrm>
                  <a:off x="624" y="1920"/>
                  <a:ext cx="672" cy="1008"/>
                </a:xfrm>
                <a:prstGeom prst="can">
                  <a:avLst>
                    <a:gd name="adj" fmla="val 37500"/>
                  </a:avLst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Arial" charset="0"/>
                  </a:endParaRPr>
                </a:p>
              </p:txBody>
            </p:sp>
          </p:grpSp>
          <p:sp>
            <p:nvSpPr>
              <p:cNvPr id="4156" name="Text Box 52"/>
              <p:cNvSpPr txBox="1">
                <a:spLocks noChangeArrowheads="1"/>
              </p:cNvSpPr>
              <p:nvPr/>
            </p:nvSpPr>
            <p:spPr bwMode="auto">
              <a:xfrm>
                <a:off x="2064" y="2496"/>
                <a:ext cx="38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latin typeface="Arial" charset="0"/>
                  </a:rPr>
                  <a:t>6 l</a:t>
                </a:r>
              </a:p>
            </p:txBody>
          </p:sp>
        </p:grpSp>
        <p:sp>
          <p:nvSpPr>
            <p:cNvPr id="4152" name="AutoShape 63"/>
            <p:cNvSpPr>
              <a:spLocks/>
            </p:cNvSpPr>
            <p:nvPr/>
          </p:nvSpPr>
          <p:spPr bwMode="auto">
            <a:xfrm rot="-5439595">
              <a:off x="4320" y="2352"/>
              <a:ext cx="336" cy="1392"/>
            </a:xfrm>
            <a:prstGeom prst="leftBrace">
              <a:avLst>
                <a:gd name="adj1" fmla="val 34524"/>
                <a:gd name="adj2" fmla="val 51722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</p:grpSp>
      <p:sp>
        <p:nvSpPr>
          <p:cNvPr id="21570" name="Text Box 66"/>
          <p:cNvSpPr txBox="1">
            <a:spLocks noChangeArrowheads="1"/>
          </p:cNvSpPr>
          <p:nvPr/>
        </p:nvSpPr>
        <p:spPr bwMode="auto">
          <a:xfrm>
            <a:off x="304800" y="1853685"/>
            <a:ext cx="4419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 dirty="0" err="1">
                <a:solidFill>
                  <a:srgbClr val="800000"/>
                </a:solidFill>
                <a:latin typeface="Arial" charset="0"/>
              </a:rPr>
              <a:t>Tóm</a:t>
            </a:r>
            <a:r>
              <a:rPr lang="en-US" u="sng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u="sng" dirty="0" err="1">
                <a:solidFill>
                  <a:srgbClr val="800000"/>
                </a:solidFill>
                <a:latin typeface="Arial" charset="0"/>
              </a:rPr>
              <a:t>tắt</a:t>
            </a:r>
            <a:r>
              <a:rPr lang="en-US" u="sng" dirty="0">
                <a:solidFill>
                  <a:srgbClr val="800000"/>
                </a:solidFill>
                <a:latin typeface="Arial" charset="0"/>
              </a:rPr>
              <a:t>:</a:t>
            </a:r>
          </a:p>
          <a:p>
            <a:pPr>
              <a:spcBef>
                <a:spcPct val="50000"/>
              </a:spcBef>
            </a:pPr>
            <a:endParaRPr lang="en-US" dirty="0">
              <a:solidFill>
                <a:srgbClr val="800000"/>
              </a:solidFill>
              <a:latin typeface="Arial" charset="0"/>
            </a:endParaRPr>
          </a:p>
        </p:txBody>
      </p:sp>
      <p:grpSp>
        <p:nvGrpSpPr>
          <p:cNvPr id="8" name="Group 146"/>
          <p:cNvGrpSpPr>
            <a:grpSpLocks/>
          </p:cNvGrpSpPr>
          <p:nvPr/>
        </p:nvGrpSpPr>
        <p:grpSpPr bwMode="auto">
          <a:xfrm>
            <a:off x="2248077" y="2869685"/>
            <a:ext cx="1371600" cy="838200"/>
            <a:chOff x="1968" y="2544"/>
            <a:chExt cx="864" cy="528"/>
          </a:xfrm>
        </p:grpSpPr>
        <p:grpSp>
          <p:nvGrpSpPr>
            <p:cNvPr id="4142" name="Group 112"/>
            <p:cNvGrpSpPr>
              <a:grpSpLocks/>
            </p:cNvGrpSpPr>
            <p:nvPr/>
          </p:nvGrpSpPr>
          <p:grpSpPr bwMode="auto">
            <a:xfrm>
              <a:off x="1968" y="2544"/>
              <a:ext cx="768" cy="0"/>
              <a:chOff x="3792" y="2304"/>
              <a:chExt cx="768" cy="0"/>
            </a:xfrm>
          </p:grpSpPr>
          <p:grpSp>
            <p:nvGrpSpPr>
              <p:cNvPr id="4145" name="Group 103"/>
              <p:cNvGrpSpPr>
                <a:grpSpLocks/>
              </p:cNvGrpSpPr>
              <p:nvPr/>
            </p:nvGrpSpPr>
            <p:grpSpPr bwMode="auto">
              <a:xfrm>
                <a:off x="3792" y="2304"/>
                <a:ext cx="384" cy="0"/>
                <a:chOff x="2640" y="2304"/>
                <a:chExt cx="384" cy="0"/>
              </a:xfrm>
            </p:grpSpPr>
            <p:sp>
              <p:nvSpPr>
                <p:cNvPr id="4149" name="Line 104"/>
                <p:cNvSpPr>
                  <a:spLocks noChangeShapeType="1"/>
                </p:cNvSpPr>
                <p:nvPr/>
              </p:nvSpPr>
              <p:spPr bwMode="auto">
                <a:xfrm>
                  <a:off x="2640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50" name="Line 105"/>
                <p:cNvSpPr>
                  <a:spLocks noChangeShapeType="1"/>
                </p:cNvSpPr>
                <p:nvPr/>
              </p:nvSpPr>
              <p:spPr bwMode="auto">
                <a:xfrm>
                  <a:off x="2832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146" name="Group 109"/>
              <p:cNvGrpSpPr>
                <a:grpSpLocks/>
              </p:cNvGrpSpPr>
              <p:nvPr/>
            </p:nvGrpSpPr>
            <p:grpSpPr bwMode="auto">
              <a:xfrm>
                <a:off x="4176" y="2304"/>
                <a:ext cx="384" cy="0"/>
                <a:chOff x="2640" y="2304"/>
                <a:chExt cx="384" cy="0"/>
              </a:xfrm>
            </p:grpSpPr>
            <p:sp>
              <p:nvSpPr>
                <p:cNvPr id="4147" name="Line 110"/>
                <p:cNvSpPr>
                  <a:spLocks noChangeShapeType="1"/>
                </p:cNvSpPr>
                <p:nvPr/>
              </p:nvSpPr>
              <p:spPr bwMode="auto">
                <a:xfrm>
                  <a:off x="2640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48" name="Line 111"/>
                <p:cNvSpPr>
                  <a:spLocks noChangeShapeType="1"/>
                </p:cNvSpPr>
                <p:nvPr/>
              </p:nvSpPr>
              <p:spPr bwMode="auto">
                <a:xfrm>
                  <a:off x="2832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4143" name="AutoShape 114"/>
            <p:cNvSpPr>
              <a:spLocks/>
            </p:cNvSpPr>
            <p:nvPr/>
          </p:nvSpPr>
          <p:spPr bwMode="auto">
            <a:xfrm rot="5353883">
              <a:off x="2256" y="2256"/>
              <a:ext cx="192" cy="768"/>
            </a:xfrm>
            <a:prstGeom prst="rightBrace">
              <a:avLst>
                <a:gd name="adj1" fmla="val 33333"/>
                <a:gd name="adj2" fmla="val 50000"/>
              </a:avLst>
            </a:prstGeom>
            <a:noFill/>
            <a:ln w="9525">
              <a:solidFill>
                <a:srgbClr val="79117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4144" name="Text Box 116"/>
            <p:cNvSpPr txBox="1">
              <a:spLocks noChangeArrowheads="1"/>
            </p:cNvSpPr>
            <p:nvPr/>
          </p:nvSpPr>
          <p:spPr bwMode="auto">
            <a:xfrm>
              <a:off x="2256" y="2784"/>
              <a:ext cx="5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791179"/>
                  </a:solidFill>
                  <a:latin typeface="Arial" charset="0"/>
                </a:rPr>
                <a:t>4 l</a:t>
              </a:r>
            </a:p>
          </p:txBody>
        </p:sp>
      </p:grpSp>
      <p:grpSp>
        <p:nvGrpSpPr>
          <p:cNvPr id="12" name="Group 145"/>
          <p:cNvGrpSpPr>
            <a:grpSpLocks/>
          </p:cNvGrpSpPr>
          <p:nvPr/>
        </p:nvGrpSpPr>
        <p:grpSpPr bwMode="auto">
          <a:xfrm>
            <a:off x="381000" y="2850421"/>
            <a:ext cx="1828800" cy="914400"/>
            <a:chOff x="816" y="2544"/>
            <a:chExt cx="1152" cy="576"/>
          </a:xfrm>
        </p:grpSpPr>
        <p:sp>
          <p:nvSpPr>
            <p:cNvPr id="4130" name="AutoShape 113"/>
            <p:cNvSpPr>
              <a:spLocks/>
            </p:cNvSpPr>
            <p:nvPr/>
          </p:nvSpPr>
          <p:spPr bwMode="auto">
            <a:xfrm rot="5395779">
              <a:off x="1248" y="2112"/>
              <a:ext cx="288" cy="1152"/>
            </a:xfrm>
            <a:prstGeom prst="rightBrace">
              <a:avLst>
                <a:gd name="adj1" fmla="val 33333"/>
                <a:gd name="adj2" fmla="val 47963"/>
              </a:avLst>
            </a:prstGeom>
            <a:noFill/>
            <a:ln w="9525">
              <a:solidFill>
                <a:srgbClr val="79117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4131" name="Text Box 115"/>
            <p:cNvSpPr txBox="1">
              <a:spLocks noChangeArrowheads="1"/>
            </p:cNvSpPr>
            <p:nvPr/>
          </p:nvSpPr>
          <p:spPr bwMode="auto">
            <a:xfrm>
              <a:off x="1296" y="2832"/>
              <a:ext cx="4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791179"/>
                  </a:solidFill>
                  <a:latin typeface="Arial" charset="0"/>
                </a:rPr>
                <a:t>6 l</a:t>
              </a:r>
            </a:p>
          </p:txBody>
        </p:sp>
        <p:grpSp>
          <p:nvGrpSpPr>
            <p:cNvPr id="4132" name="Group 117"/>
            <p:cNvGrpSpPr>
              <a:grpSpLocks/>
            </p:cNvGrpSpPr>
            <p:nvPr/>
          </p:nvGrpSpPr>
          <p:grpSpPr bwMode="auto">
            <a:xfrm>
              <a:off x="816" y="2544"/>
              <a:ext cx="1152" cy="0"/>
              <a:chOff x="2640" y="2304"/>
              <a:chExt cx="1152" cy="0"/>
            </a:xfrm>
          </p:grpSpPr>
          <p:grpSp>
            <p:nvGrpSpPr>
              <p:cNvPr id="4133" name="Group 118"/>
              <p:cNvGrpSpPr>
                <a:grpSpLocks/>
              </p:cNvGrpSpPr>
              <p:nvPr/>
            </p:nvGrpSpPr>
            <p:grpSpPr bwMode="auto">
              <a:xfrm>
                <a:off x="2640" y="2304"/>
                <a:ext cx="384" cy="0"/>
                <a:chOff x="2640" y="2304"/>
                <a:chExt cx="384" cy="0"/>
              </a:xfrm>
            </p:grpSpPr>
            <p:sp>
              <p:nvSpPr>
                <p:cNvPr id="4140" name="Line 119"/>
                <p:cNvSpPr>
                  <a:spLocks noChangeShapeType="1"/>
                </p:cNvSpPr>
                <p:nvPr/>
              </p:nvSpPr>
              <p:spPr bwMode="auto">
                <a:xfrm>
                  <a:off x="2640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41" name="Line 120"/>
                <p:cNvSpPr>
                  <a:spLocks noChangeShapeType="1"/>
                </p:cNvSpPr>
                <p:nvPr/>
              </p:nvSpPr>
              <p:spPr bwMode="auto">
                <a:xfrm>
                  <a:off x="2832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134" name="Group 121"/>
              <p:cNvGrpSpPr>
                <a:grpSpLocks/>
              </p:cNvGrpSpPr>
              <p:nvPr/>
            </p:nvGrpSpPr>
            <p:grpSpPr bwMode="auto">
              <a:xfrm>
                <a:off x="3024" y="2304"/>
                <a:ext cx="384" cy="0"/>
                <a:chOff x="2640" y="2304"/>
                <a:chExt cx="384" cy="0"/>
              </a:xfrm>
            </p:grpSpPr>
            <p:sp>
              <p:nvSpPr>
                <p:cNvPr id="4138" name="Line 122"/>
                <p:cNvSpPr>
                  <a:spLocks noChangeShapeType="1"/>
                </p:cNvSpPr>
                <p:nvPr/>
              </p:nvSpPr>
              <p:spPr bwMode="auto">
                <a:xfrm>
                  <a:off x="2640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39" name="Line 123"/>
                <p:cNvSpPr>
                  <a:spLocks noChangeShapeType="1"/>
                </p:cNvSpPr>
                <p:nvPr/>
              </p:nvSpPr>
              <p:spPr bwMode="auto">
                <a:xfrm>
                  <a:off x="2832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135" name="Group 124"/>
              <p:cNvGrpSpPr>
                <a:grpSpLocks/>
              </p:cNvGrpSpPr>
              <p:nvPr/>
            </p:nvGrpSpPr>
            <p:grpSpPr bwMode="auto">
              <a:xfrm>
                <a:off x="3408" y="2304"/>
                <a:ext cx="384" cy="0"/>
                <a:chOff x="2640" y="2304"/>
                <a:chExt cx="384" cy="0"/>
              </a:xfrm>
            </p:grpSpPr>
            <p:sp>
              <p:nvSpPr>
                <p:cNvPr id="4136" name="Line 125"/>
                <p:cNvSpPr>
                  <a:spLocks noChangeShapeType="1"/>
                </p:cNvSpPr>
                <p:nvPr/>
              </p:nvSpPr>
              <p:spPr bwMode="auto">
                <a:xfrm>
                  <a:off x="2640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37" name="Line 126"/>
                <p:cNvSpPr>
                  <a:spLocks noChangeShapeType="1"/>
                </p:cNvSpPr>
                <p:nvPr/>
              </p:nvSpPr>
              <p:spPr bwMode="auto">
                <a:xfrm>
                  <a:off x="2832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7" name="Group 154"/>
          <p:cNvGrpSpPr>
            <a:grpSpLocks/>
          </p:cNvGrpSpPr>
          <p:nvPr/>
        </p:nvGrpSpPr>
        <p:grpSpPr bwMode="auto">
          <a:xfrm>
            <a:off x="383835" y="4114800"/>
            <a:ext cx="3048000" cy="838200"/>
            <a:chOff x="912" y="3600"/>
            <a:chExt cx="1920" cy="528"/>
          </a:xfrm>
        </p:grpSpPr>
        <p:grpSp>
          <p:nvGrpSpPr>
            <p:cNvPr id="4109" name="Group 148"/>
            <p:cNvGrpSpPr>
              <a:grpSpLocks/>
            </p:cNvGrpSpPr>
            <p:nvPr/>
          </p:nvGrpSpPr>
          <p:grpSpPr bwMode="auto">
            <a:xfrm>
              <a:off x="912" y="3600"/>
              <a:ext cx="960" cy="528"/>
              <a:chOff x="912" y="3600"/>
              <a:chExt cx="960" cy="528"/>
            </a:xfrm>
          </p:grpSpPr>
          <p:grpSp>
            <p:nvGrpSpPr>
              <p:cNvPr id="4122" name="Group 147"/>
              <p:cNvGrpSpPr>
                <a:grpSpLocks/>
              </p:cNvGrpSpPr>
              <p:nvPr/>
            </p:nvGrpSpPr>
            <p:grpSpPr bwMode="auto">
              <a:xfrm>
                <a:off x="912" y="3600"/>
                <a:ext cx="960" cy="0"/>
                <a:chOff x="912" y="3600"/>
                <a:chExt cx="960" cy="0"/>
              </a:xfrm>
            </p:grpSpPr>
            <p:sp>
              <p:nvSpPr>
                <p:cNvPr id="4125" name="Line 90"/>
                <p:cNvSpPr>
                  <a:spLocks noChangeShapeType="1"/>
                </p:cNvSpPr>
                <p:nvPr/>
              </p:nvSpPr>
              <p:spPr bwMode="auto">
                <a:xfrm>
                  <a:off x="912" y="3600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26" name="Line 91"/>
                <p:cNvSpPr>
                  <a:spLocks noChangeShapeType="1"/>
                </p:cNvSpPr>
                <p:nvPr/>
              </p:nvSpPr>
              <p:spPr bwMode="auto">
                <a:xfrm>
                  <a:off x="1104" y="3600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27" name="Line 94"/>
                <p:cNvSpPr>
                  <a:spLocks noChangeShapeType="1"/>
                </p:cNvSpPr>
                <p:nvPr/>
              </p:nvSpPr>
              <p:spPr bwMode="auto">
                <a:xfrm>
                  <a:off x="1296" y="3600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28" name="Line 95"/>
                <p:cNvSpPr>
                  <a:spLocks noChangeShapeType="1"/>
                </p:cNvSpPr>
                <p:nvPr/>
              </p:nvSpPr>
              <p:spPr bwMode="auto">
                <a:xfrm>
                  <a:off x="1488" y="3600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29" name="Line 97"/>
                <p:cNvSpPr>
                  <a:spLocks noChangeShapeType="1"/>
                </p:cNvSpPr>
                <p:nvPr/>
              </p:nvSpPr>
              <p:spPr bwMode="auto">
                <a:xfrm>
                  <a:off x="1680" y="3600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4123" name="AutoShape 136"/>
              <p:cNvSpPr>
                <a:spLocks/>
              </p:cNvSpPr>
              <p:nvPr/>
            </p:nvSpPr>
            <p:spPr bwMode="auto">
              <a:xfrm rot="5392461" flipV="1">
                <a:off x="1320" y="3240"/>
                <a:ext cx="144" cy="960"/>
              </a:xfrm>
              <a:prstGeom prst="rightBrace">
                <a:avLst>
                  <a:gd name="adj1" fmla="val 55556"/>
                  <a:gd name="adj2" fmla="val 50514"/>
                </a:avLst>
              </a:prstGeom>
              <a:noFill/>
              <a:ln w="9525">
                <a:solidFill>
                  <a:srgbClr val="79117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charset="0"/>
                </a:endParaRPr>
              </a:p>
            </p:txBody>
          </p:sp>
          <p:sp>
            <p:nvSpPr>
              <p:cNvPr id="4124" name="Text Box 142"/>
              <p:cNvSpPr txBox="1">
                <a:spLocks noChangeArrowheads="1"/>
              </p:cNvSpPr>
              <p:nvPr/>
            </p:nvSpPr>
            <p:spPr bwMode="auto">
              <a:xfrm>
                <a:off x="1200" y="3840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rgbClr val="791179"/>
                    </a:solidFill>
                    <a:latin typeface="Arial" charset="0"/>
                  </a:rPr>
                  <a:t>? l</a:t>
                </a:r>
              </a:p>
            </p:txBody>
          </p:sp>
        </p:grpSp>
        <p:grpSp>
          <p:nvGrpSpPr>
            <p:cNvPr id="4110" name="Group 153"/>
            <p:cNvGrpSpPr>
              <a:grpSpLocks/>
            </p:cNvGrpSpPr>
            <p:nvPr/>
          </p:nvGrpSpPr>
          <p:grpSpPr bwMode="auto">
            <a:xfrm>
              <a:off x="1872" y="3600"/>
              <a:ext cx="960" cy="528"/>
              <a:chOff x="1872" y="3600"/>
              <a:chExt cx="960" cy="528"/>
            </a:xfrm>
          </p:grpSpPr>
          <p:sp>
            <p:nvSpPr>
              <p:cNvPr id="4111" name="AutoShape 137"/>
              <p:cNvSpPr>
                <a:spLocks/>
              </p:cNvSpPr>
              <p:nvPr/>
            </p:nvSpPr>
            <p:spPr bwMode="auto">
              <a:xfrm rot="5392461" flipV="1">
                <a:off x="2280" y="3240"/>
                <a:ext cx="144" cy="960"/>
              </a:xfrm>
              <a:prstGeom prst="rightBrace">
                <a:avLst>
                  <a:gd name="adj1" fmla="val 55556"/>
                  <a:gd name="adj2" fmla="val 50514"/>
                </a:avLst>
              </a:prstGeom>
              <a:noFill/>
              <a:ln w="9525">
                <a:solidFill>
                  <a:srgbClr val="79117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charset="0"/>
                </a:endParaRPr>
              </a:p>
            </p:txBody>
          </p:sp>
          <p:grpSp>
            <p:nvGrpSpPr>
              <p:cNvPr id="4112" name="Group 152"/>
              <p:cNvGrpSpPr>
                <a:grpSpLocks/>
              </p:cNvGrpSpPr>
              <p:nvPr/>
            </p:nvGrpSpPr>
            <p:grpSpPr bwMode="auto">
              <a:xfrm>
                <a:off x="1872" y="3600"/>
                <a:ext cx="960" cy="528"/>
                <a:chOff x="1872" y="3600"/>
                <a:chExt cx="960" cy="528"/>
              </a:xfrm>
            </p:grpSpPr>
            <p:sp>
              <p:nvSpPr>
                <p:cNvPr id="4113" name="Line 98"/>
                <p:cNvSpPr>
                  <a:spLocks noChangeShapeType="1"/>
                </p:cNvSpPr>
                <p:nvPr/>
              </p:nvSpPr>
              <p:spPr bwMode="auto">
                <a:xfrm>
                  <a:off x="1872" y="3600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 type="oval" w="med" len="med"/>
                  <a:tailEnd type="oval" w="med" len="med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4114" name="Group 127"/>
                <p:cNvGrpSpPr>
                  <a:grpSpLocks/>
                </p:cNvGrpSpPr>
                <p:nvPr/>
              </p:nvGrpSpPr>
              <p:grpSpPr bwMode="auto">
                <a:xfrm>
                  <a:off x="2064" y="3600"/>
                  <a:ext cx="768" cy="0"/>
                  <a:chOff x="3792" y="2304"/>
                  <a:chExt cx="768" cy="0"/>
                </a:xfrm>
              </p:grpSpPr>
              <p:grpSp>
                <p:nvGrpSpPr>
                  <p:cNvPr id="4116" name="Group 128"/>
                  <p:cNvGrpSpPr>
                    <a:grpSpLocks/>
                  </p:cNvGrpSpPr>
                  <p:nvPr/>
                </p:nvGrpSpPr>
                <p:grpSpPr bwMode="auto">
                  <a:xfrm>
                    <a:off x="3792" y="2304"/>
                    <a:ext cx="384" cy="0"/>
                    <a:chOff x="2640" y="2304"/>
                    <a:chExt cx="384" cy="0"/>
                  </a:xfrm>
                </p:grpSpPr>
                <p:sp>
                  <p:nvSpPr>
                    <p:cNvPr id="4120" name="Line 1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40" y="2304"/>
                      <a:ext cx="19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791179"/>
                      </a:solidFill>
                      <a:miter lim="800000"/>
                      <a:headEnd type="oval" w="med" len="med"/>
                      <a:tailEnd type="oval" w="med" len="med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21" name="Line 1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32" y="2304"/>
                      <a:ext cx="19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791179"/>
                      </a:solidFill>
                      <a:miter lim="800000"/>
                      <a:headEnd type="oval" w="med" len="med"/>
                      <a:tailEnd type="oval" w="med" len="med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17" name="Group 131"/>
                  <p:cNvGrpSpPr>
                    <a:grpSpLocks/>
                  </p:cNvGrpSpPr>
                  <p:nvPr/>
                </p:nvGrpSpPr>
                <p:grpSpPr bwMode="auto">
                  <a:xfrm>
                    <a:off x="4176" y="2304"/>
                    <a:ext cx="384" cy="0"/>
                    <a:chOff x="2640" y="2304"/>
                    <a:chExt cx="384" cy="0"/>
                  </a:xfrm>
                </p:grpSpPr>
                <p:sp>
                  <p:nvSpPr>
                    <p:cNvPr id="4118" name="Line 1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40" y="2304"/>
                      <a:ext cx="19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791179"/>
                      </a:solidFill>
                      <a:miter lim="800000"/>
                      <a:headEnd type="oval" w="med" len="med"/>
                      <a:tailEnd type="oval" w="med" len="med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19" name="Line 1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32" y="2304"/>
                      <a:ext cx="19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791179"/>
                      </a:solidFill>
                      <a:miter lim="800000"/>
                      <a:headEnd type="oval" w="med" len="med"/>
                      <a:tailEnd type="oval" w="med" len="med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4115" name="Text Box 143"/>
                <p:cNvSpPr txBox="1">
                  <a:spLocks noChangeArrowheads="1"/>
                </p:cNvSpPr>
                <p:nvPr/>
              </p:nvSpPr>
              <p:spPr bwMode="auto">
                <a:xfrm>
                  <a:off x="2208" y="3840"/>
                  <a:ext cx="432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>
                      <a:solidFill>
                        <a:srgbClr val="791179"/>
                      </a:solidFill>
                      <a:latin typeface="Arial" charset="0"/>
                    </a:rPr>
                    <a:t>? l</a:t>
                  </a:r>
                </a:p>
              </p:txBody>
            </p:sp>
          </p:grpSp>
        </p:grpSp>
      </p:grpSp>
      <p:pic>
        <p:nvPicPr>
          <p:cNvPr id="72" name="图片 3">
            <a:extLst>
              <a:ext uri="{FF2B5EF4-FFF2-40B4-BE49-F238E27FC236}">
                <a16:creationId xmlns="" xmlns:a16="http://schemas.microsoft.com/office/drawing/2014/main" id="{FB184BBA-1886-4F2E-A652-FCBEA641C1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777" y="144463"/>
            <a:ext cx="1062045" cy="68568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5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9" grpId="0" autoUpdateAnimBg="0"/>
      <p:bldP spid="2157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9" name="Text Box 25"/>
          <p:cNvSpPr txBox="1">
            <a:spLocks noChangeArrowheads="1"/>
          </p:cNvSpPr>
          <p:nvPr/>
        </p:nvSpPr>
        <p:spPr bwMode="auto">
          <a:xfrm>
            <a:off x="251520" y="339725"/>
            <a:ext cx="76732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b="1" u="sng" dirty="0" err="1">
                <a:solidFill>
                  <a:srgbClr val="800000"/>
                </a:solidFill>
                <a:latin typeface="Arial" charset="0"/>
              </a:rPr>
              <a:t>Bài</a:t>
            </a:r>
            <a:r>
              <a:rPr lang="en-US" b="1" u="sng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u="sng" dirty="0" err="1" smtClean="0">
                <a:solidFill>
                  <a:srgbClr val="800000"/>
                </a:solidFill>
                <a:latin typeface="Arial" charset="0"/>
              </a:rPr>
              <a:t>toán</a:t>
            </a:r>
            <a:r>
              <a:rPr lang="en-US" b="1" u="sng" dirty="0" smtClean="0">
                <a:solidFill>
                  <a:srgbClr val="800000"/>
                </a:solidFill>
                <a:latin typeface="Arial" charset="0"/>
              </a:rPr>
              <a:t> 1:</a:t>
            </a:r>
            <a:r>
              <a:rPr lang="en-US" b="1" dirty="0" smtClean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Rót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vào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can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thứ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nhất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6l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dầu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,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rót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vào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can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thứ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hai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4l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dầu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.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Hỏi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nếu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số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lít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dầu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đó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được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rót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đều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vào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2 can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thì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mỗi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can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có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bao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nhiêu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lít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dầu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?</a:t>
            </a:r>
          </a:p>
        </p:txBody>
      </p:sp>
      <p:sp>
        <p:nvSpPr>
          <p:cNvPr id="4101" name="Text Box 37"/>
          <p:cNvSpPr txBox="1">
            <a:spLocks noChangeArrowheads="1"/>
          </p:cNvSpPr>
          <p:nvPr/>
        </p:nvSpPr>
        <p:spPr bwMode="auto">
          <a:xfrm>
            <a:off x="2705380" y="2904662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570" name="Text Box 66"/>
          <p:cNvSpPr txBox="1">
            <a:spLocks noChangeArrowheads="1"/>
          </p:cNvSpPr>
          <p:nvPr/>
        </p:nvSpPr>
        <p:spPr bwMode="auto">
          <a:xfrm>
            <a:off x="304800" y="1853685"/>
            <a:ext cx="4419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 dirty="0" err="1">
                <a:solidFill>
                  <a:srgbClr val="800000"/>
                </a:solidFill>
                <a:latin typeface="Arial" charset="0"/>
              </a:rPr>
              <a:t>Tóm</a:t>
            </a:r>
            <a:r>
              <a:rPr lang="en-US" u="sng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u="sng" dirty="0" err="1">
                <a:solidFill>
                  <a:srgbClr val="800000"/>
                </a:solidFill>
                <a:latin typeface="Arial" charset="0"/>
              </a:rPr>
              <a:t>tắt</a:t>
            </a:r>
            <a:r>
              <a:rPr lang="en-US" u="sng" dirty="0">
                <a:solidFill>
                  <a:srgbClr val="800000"/>
                </a:solidFill>
                <a:latin typeface="Arial" charset="0"/>
              </a:rPr>
              <a:t>:</a:t>
            </a:r>
          </a:p>
          <a:p>
            <a:pPr>
              <a:spcBef>
                <a:spcPct val="50000"/>
              </a:spcBef>
            </a:pPr>
            <a:endParaRPr lang="en-US" dirty="0">
              <a:solidFill>
                <a:srgbClr val="800000"/>
              </a:solidFill>
              <a:latin typeface="Arial" charset="0"/>
            </a:endParaRPr>
          </a:p>
        </p:txBody>
      </p:sp>
      <p:grpSp>
        <p:nvGrpSpPr>
          <p:cNvPr id="8" name="Group 146"/>
          <p:cNvGrpSpPr>
            <a:grpSpLocks/>
          </p:cNvGrpSpPr>
          <p:nvPr/>
        </p:nvGrpSpPr>
        <p:grpSpPr bwMode="auto">
          <a:xfrm>
            <a:off x="2248077" y="2869685"/>
            <a:ext cx="1371600" cy="838200"/>
            <a:chOff x="1968" y="2544"/>
            <a:chExt cx="864" cy="528"/>
          </a:xfrm>
        </p:grpSpPr>
        <p:grpSp>
          <p:nvGrpSpPr>
            <p:cNvPr id="4142" name="Group 112"/>
            <p:cNvGrpSpPr>
              <a:grpSpLocks/>
            </p:cNvGrpSpPr>
            <p:nvPr/>
          </p:nvGrpSpPr>
          <p:grpSpPr bwMode="auto">
            <a:xfrm>
              <a:off x="1968" y="2544"/>
              <a:ext cx="768" cy="0"/>
              <a:chOff x="3792" y="2304"/>
              <a:chExt cx="768" cy="0"/>
            </a:xfrm>
          </p:grpSpPr>
          <p:grpSp>
            <p:nvGrpSpPr>
              <p:cNvPr id="4145" name="Group 103"/>
              <p:cNvGrpSpPr>
                <a:grpSpLocks/>
              </p:cNvGrpSpPr>
              <p:nvPr/>
            </p:nvGrpSpPr>
            <p:grpSpPr bwMode="auto">
              <a:xfrm>
                <a:off x="3792" y="2304"/>
                <a:ext cx="384" cy="0"/>
                <a:chOff x="2640" y="2304"/>
                <a:chExt cx="384" cy="0"/>
              </a:xfrm>
            </p:grpSpPr>
            <p:sp>
              <p:nvSpPr>
                <p:cNvPr id="4149" name="Line 104"/>
                <p:cNvSpPr>
                  <a:spLocks noChangeShapeType="1"/>
                </p:cNvSpPr>
                <p:nvPr/>
              </p:nvSpPr>
              <p:spPr bwMode="auto">
                <a:xfrm>
                  <a:off x="2640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</p:spPr>
              <p:txBody>
                <a:bodyPr wrap="none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50" name="Line 105"/>
                <p:cNvSpPr>
                  <a:spLocks noChangeShapeType="1"/>
                </p:cNvSpPr>
                <p:nvPr/>
              </p:nvSpPr>
              <p:spPr bwMode="auto">
                <a:xfrm>
                  <a:off x="2832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</p:spPr>
              <p:txBody>
                <a:bodyPr wrap="none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4146" name="Group 109"/>
              <p:cNvGrpSpPr>
                <a:grpSpLocks/>
              </p:cNvGrpSpPr>
              <p:nvPr/>
            </p:nvGrpSpPr>
            <p:grpSpPr bwMode="auto">
              <a:xfrm>
                <a:off x="4176" y="2304"/>
                <a:ext cx="384" cy="0"/>
                <a:chOff x="2640" y="2304"/>
                <a:chExt cx="384" cy="0"/>
              </a:xfrm>
            </p:grpSpPr>
            <p:sp>
              <p:nvSpPr>
                <p:cNvPr id="4147" name="Line 110"/>
                <p:cNvSpPr>
                  <a:spLocks noChangeShapeType="1"/>
                </p:cNvSpPr>
                <p:nvPr/>
              </p:nvSpPr>
              <p:spPr bwMode="auto">
                <a:xfrm>
                  <a:off x="2640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</p:spPr>
              <p:txBody>
                <a:bodyPr wrap="none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48" name="Line 111"/>
                <p:cNvSpPr>
                  <a:spLocks noChangeShapeType="1"/>
                </p:cNvSpPr>
                <p:nvPr/>
              </p:nvSpPr>
              <p:spPr bwMode="auto">
                <a:xfrm>
                  <a:off x="2832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</p:spPr>
              <p:txBody>
                <a:bodyPr wrap="none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4143" name="AutoShape 114"/>
            <p:cNvSpPr>
              <a:spLocks/>
            </p:cNvSpPr>
            <p:nvPr/>
          </p:nvSpPr>
          <p:spPr bwMode="auto">
            <a:xfrm rot="5353883">
              <a:off x="2256" y="2256"/>
              <a:ext cx="192" cy="768"/>
            </a:xfrm>
            <a:prstGeom prst="rightBrace">
              <a:avLst>
                <a:gd name="adj1" fmla="val 33333"/>
                <a:gd name="adj2" fmla="val 50000"/>
              </a:avLst>
            </a:prstGeom>
            <a:noFill/>
            <a:ln w="9525">
              <a:solidFill>
                <a:srgbClr val="79117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144" name="Text Box 116"/>
            <p:cNvSpPr txBox="1">
              <a:spLocks noChangeArrowheads="1"/>
            </p:cNvSpPr>
            <p:nvPr/>
          </p:nvSpPr>
          <p:spPr bwMode="auto">
            <a:xfrm>
              <a:off x="2256" y="2784"/>
              <a:ext cx="5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791179"/>
                  </a:solidFill>
                  <a:latin typeface="Arial" charset="0"/>
                </a:rPr>
                <a:t>4 l</a:t>
              </a:r>
            </a:p>
          </p:txBody>
        </p:sp>
      </p:grpSp>
      <p:grpSp>
        <p:nvGrpSpPr>
          <p:cNvPr id="12" name="Group 145"/>
          <p:cNvGrpSpPr>
            <a:grpSpLocks/>
          </p:cNvGrpSpPr>
          <p:nvPr/>
        </p:nvGrpSpPr>
        <p:grpSpPr bwMode="auto">
          <a:xfrm>
            <a:off x="381000" y="2850421"/>
            <a:ext cx="1828800" cy="914400"/>
            <a:chOff x="816" y="2544"/>
            <a:chExt cx="1152" cy="576"/>
          </a:xfrm>
        </p:grpSpPr>
        <p:sp>
          <p:nvSpPr>
            <p:cNvPr id="4130" name="AutoShape 113"/>
            <p:cNvSpPr>
              <a:spLocks/>
            </p:cNvSpPr>
            <p:nvPr/>
          </p:nvSpPr>
          <p:spPr bwMode="auto">
            <a:xfrm rot="5395779">
              <a:off x="1248" y="2112"/>
              <a:ext cx="288" cy="1152"/>
            </a:xfrm>
            <a:prstGeom prst="rightBrace">
              <a:avLst>
                <a:gd name="adj1" fmla="val 33333"/>
                <a:gd name="adj2" fmla="val 47963"/>
              </a:avLst>
            </a:prstGeom>
            <a:noFill/>
            <a:ln w="9525">
              <a:solidFill>
                <a:srgbClr val="79117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131" name="Text Box 115"/>
            <p:cNvSpPr txBox="1">
              <a:spLocks noChangeArrowheads="1"/>
            </p:cNvSpPr>
            <p:nvPr/>
          </p:nvSpPr>
          <p:spPr bwMode="auto">
            <a:xfrm>
              <a:off x="1296" y="2832"/>
              <a:ext cx="4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791179"/>
                  </a:solidFill>
                  <a:latin typeface="Arial" charset="0"/>
                </a:rPr>
                <a:t>6 l</a:t>
              </a:r>
            </a:p>
          </p:txBody>
        </p:sp>
        <p:grpSp>
          <p:nvGrpSpPr>
            <p:cNvPr id="4132" name="Group 117"/>
            <p:cNvGrpSpPr>
              <a:grpSpLocks/>
            </p:cNvGrpSpPr>
            <p:nvPr/>
          </p:nvGrpSpPr>
          <p:grpSpPr bwMode="auto">
            <a:xfrm>
              <a:off x="816" y="2544"/>
              <a:ext cx="1152" cy="0"/>
              <a:chOff x="2640" y="2304"/>
              <a:chExt cx="1152" cy="0"/>
            </a:xfrm>
          </p:grpSpPr>
          <p:grpSp>
            <p:nvGrpSpPr>
              <p:cNvPr id="4133" name="Group 118"/>
              <p:cNvGrpSpPr>
                <a:grpSpLocks/>
              </p:cNvGrpSpPr>
              <p:nvPr/>
            </p:nvGrpSpPr>
            <p:grpSpPr bwMode="auto">
              <a:xfrm>
                <a:off x="2640" y="2304"/>
                <a:ext cx="384" cy="0"/>
                <a:chOff x="2640" y="2304"/>
                <a:chExt cx="384" cy="0"/>
              </a:xfrm>
            </p:grpSpPr>
            <p:sp>
              <p:nvSpPr>
                <p:cNvPr id="4140" name="Line 119"/>
                <p:cNvSpPr>
                  <a:spLocks noChangeShapeType="1"/>
                </p:cNvSpPr>
                <p:nvPr/>
              </p:nvSpPr>
              <p:spPr bwMode="auto">
                <a:xfrm>
                  <a:off x="2640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</p:spPr>
              <p:txBody>
                <a:bodyPr wrap="none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41" name="Line 120"/>
                <p:cNvSpPr>
                  <a:spLocks noChangeShapeType="1"/>
                </p:cNvSpPr>
                <p:nvPr/>
              </p:nvSpPr>
              <p:spPr bwMode="auto">
                <a:xfrm>
                  <a:off x="2832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</p:spPr>
              <p:txBody>
                <a:bodyPr wrap="none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4134" name="Group 121"/>
              <p:cNvGrpSpPr>
                <a:grpSpLocks/>
              </p:cNvGrpSpPr>
              <p:nvPr/>
            </p:nvGrpSpPr>
            <p:grpSpPr bwMode="auto">
              <a:xfrm>
                <a:off x="3024" y="2304"/>
                <a:ext cx="384" cy="0"/>
                <a:chOff x="2640" y="2304"/>
                <a:chExt cx="384" cy="0"/>
              </a:xfrm>
            </p:grpSpPr>
            <p:sp>
              <p:nvSpPr>
                <p:cNvPr id="4138" name="Line 122"/>
                <p:cNvSpPr>
                  <a:spLocks noChangeShapeType="1"/>
                </p:cNvSpPr>
                <p:nvPr/>
              </p:nvSpPr>
              <p:spPr bwMode="auto">
                <a:xfrm>
                  <a:off x="2640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</p:spPr>
              <p:txBody>
                <a:bodyPr wrap="none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39" name="Line 123"/>
                <p:cNvSpPr>
                  <a:spLocks noChangeShapeType="1"/>
                </p:cNvSpPr>
                <p:nvPr/>
              </p:nvSpPr>
              <p:spPr bwMode="auto">
                <a:xfrm>
                  <a:off x="2832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</p:spPr>
              <p:txBody>
                <a:bodyPr wrap="none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4135" name="Group 124"/>
              <p:cNvGrpSpPr>
                <a:grpSpLocks/>
              </p:cNvGrpSpPr>
              <p:nvPr/>
            </p:nvGrpSpPr>
            <p:grpSpPr bwMode="auto">
              <a:xfrm>
                <a:off x="3408" y="2304"/>
                <a:ext cx="384" cy="0"/>
                <a:chOff x="2640" y="2304"/>
                <a:chExt cx="384" cy="0"/>
              </a:xfrm>
            </p:grpSpPr>
            <p:sp>
              <p:nvSpPr>
                <p:cNvPr id="4136" name="Line 125"/>
                <p:cNvSpPr>
                  <a:spLocks noChangeShapeType="1"/>
                </p:cNvSpPr>
                <p:nvPr/>
              </p:nvSpPr>
              <p:spPr bwMode="auto">
                <a:xfrm>
                  <a:off x="2640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</p:spPr>
              <p:txBody>
                <a:bodyPr wrap="none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37" name="Line 126"/>
                <p:cNvSpPr>
                  <a:spLocks noChangeShapeType="1"/>
                </p:cNvSpPr>
                <p:nvPr/>
              </p:nvSpPr>
              <p:spPr bwMode="auto">
                <a:xfrm>
                  <a:off x="2832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</p:spPr>
              <p:txBody>
                <a:bodyPr wrap="none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17" name="Group 154"/>
          <p:cNvGrpSpPr>
            <a:grpSpLocks/>
          </p:cNvGrpSpPr>
          <p:nvPr/>
        </p:nvGrpSpPr>
        <p:grpSpPr bwMode="auto">
          <a:xfrm>
            <a:off x="383835" y="4114800"/>
            <a:ext cx="3048000" cy="838200"/>
            <a:chOff x="912" y="3600"/>
            <a:chExt cx="1920" cy="528"/>
          </a:xfrm>
        </p:grpSpPr>
        <p:grpSp>
          <p:nvGrpSpPr>
            <p:cNvPr id="4109" name="Group 148"/>
            <p:cNvGrpSpPr>
              <a:grpSpLocks/>
            </p:cNvGrpSpPr>
            <p:nvPr/>
          </p:nvGrpSpPr>
          <p:grpSpPr bwMode="auto">
            <a:xfrm>
              <a:off x="912" y="3600"/>
              <a:ext cx="960" cy="528"/>
              <a:chOff x="912" y="3600"/>
              <a:chExt cx="960" cy="528"/>
            </a:xfrm>
          </p:grpSpPr>
          <p:grpSp>
            <p:nvGrpSpPr>
              <p:cNvPr id="4122" name="Group 147"/>
              <p:cNvGrpSpPr>
                <a:grpSpLocks/>
              </p:cNvGrpSpPr>
              <p:nvPr/>
            </p:nvGrpSpPr>
            <p:grpSpPr bwMode="auto">
              <a:xfrm>
                <a:off x="912" y="3600"/>
                <a:ext cx="960" cy="0"/>
                <a:chOff x="912" y="3600"/>
                <a:chExt cx="960" cy="0"/>
              </a:xfrm>
            </p:grpSpPr>
            <p:sp>
              <p:nvSpPr>
                <p:cNvPr id="4125" name="Line 90"/>
                <p:cNvSpPr>
                  <a:spLocks noChangeShapeType="1"/>
                </p:cNvSpPr>
                <p:nvPr/>
              </p:nvSpPr>
              <p:spPr bwMode="auto">
                <a:xfrm>
                  <a:off x="912" y="3600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</p:spPr>
              <p:txBody>
                <a:bodyPr wrap="none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26" name="Line 91"/>
                <p:cNvSpPr>
                  <a:spLocks noChangeShapeType="1"/>
                </p:cNvSpPr>
                <p:nvPr/>
              </p:nvSpPr>
              <p:spPr bwMode="auto">
                <a:xfrm>
                  <a:off x="1104" y="3600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</p:spPr>
              <p:txBody>
                <a:bodyPr wrap="none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27" name="Line 94"/>
                <p:cNvSpPr>
                  <a:spLocks noChangeShapeType="1"/>
                </p:cNvSpPr>
                <p:nvPr/>
              </p:nvSpPr>
              <p:spPr bwMode="auto">
                <a:xfrm>
                  <a:off x="1296" y="3600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</p:spPr>
              <p:txBody>
                <a:bodyPr wrap="none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28" name="Line 95"/>
                <p:cNvSpPr>
                  <a:spLocks noChangeShapeType="1"/>
                </p:cNvSpPr>
                <p:nvPr/>
              </p:nvSpPr>
              <p:spPr bwMode="auto">
                <a:xfrm>
                  <a:off x="1488" y="3600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</p:spPr>
              <p:txBody>
                <a:bodyPr wrap="none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29" name="Line 97"/>
                <p:cNvSpPr>
                  <a:spLocks noChangeShapeType="1"/>
                </p:cNvSpPr>
                <p:nvPr/>
              </p:nvSpPr>
              <p:spPr bwMode="auto">
                <a:xfrm>
                  <a:off x="1680" y="3600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</p:spPr>
              <p:txBody>
                <a:bodyPr wrap="none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4123" name="AutoShape 136"/>
              <p:cNvSpPr>
                <a:spLocks/>
              </p:cNvSpPr>
              <p:nvPr/>
            </p:nvSpPr>
            <p:spPr bwMode="auto">
              <a:xfrm rot="5392461" flipV="1">
                <a:off x="1320" y="3240"/>
                <a:ext cx="144" cy="960"/>
              </a:xfrm>
              <a:prstGeom prst="rightBrace">
                <a:avLst>
                  <a:gd name="adj1" fmla="val 55556"/>
                  <a:gd name="adj2" fmla="val 50514"/>
                </a:avLst>
              </a:prstGeom>
              <a:noFill/>
              <a:ln w="9525">
                <a:solidFill>
                  <a:srgbClr val="79117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4124" name="Text Box 142"/>
              <p:cNvSpPr txBox="1">
                <a:spLocks noChangeArrowheads="1"/>
              </p:cNvSpPr>
              <p:nvPr/>
            </p:nvSpPr>
            <p:spPr bwMode="auto">
              <a:xfrm>
                <a:off x="1200" y="3840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rgbClr val="791179"/>
                    </a:solidFill>
                    <a:latin typeface="Arial" charset="0"/>
                  </a:rPr>
                  <a:t>? l</a:t>
                </a:r>
              </a:p>
            </p:txBody>
          </p:sp>
        </p:grpSp>
        <p:grpSp>
          <p:nvGrpSpPr>
            <p:cNvPr id="4110" name="Group 153"/>
            <p:cNvGrpSpPr>
              <a:grpSpLocks/>
            </p:cNvGrpSpPr>
            <p:nvPr/>
          </p:nvGrpSpPr>
          <p:grpSpPr bwMode="auto">
            <a:xfrm>
              <a:off x="1872" y="3600"/>
              <a:ext cx="960" cy="528"/>
              <a:chOff x="1872" y="3600"/>
              <a:chExt cx="960" cy="528"/>
            </a:xfrm>
          </p:grpSpPr>
          <p:sp>
            <p:nvSpPr>
              <p:cNvPr id="4111" name="AutoShape 137"/>
              <p:cNvSpPr>
                <a:spLocks/>
              </p:cNvSpPr>
              <p:nvPr/>
            </p:nvSpPr>
            <p:spPr bwMode="auto">
              <a:xfrm rot="5392461" flipV="1">
                <a:off x="2280" y="3240"/>
                <a:ext cx="144" cy="960"/>
              </a:xfrm>
              <a:prstGeom prst="rightBrace">
                <a:avLst>
                  <a:gd name="adj1" fmla="val 55556"/>
                  <a:gd name="adj2" fmla="val 50514"/>
                </a:avLst>
              </a:prstGeom>
              <a:noFill/>
              <a:ln w="9525">
                <a:solidFill>
                  <a:srgbClr val="79117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grpSp>
            <p:nvGrpSpPr>
              <p:cNvPr id="4112" name="Group 152"/>
              <p:cNvGrpSpPr>
                <a:grpSpLocks/>
              </p:cNvGrpSpPr>
              <p:nvPr/>
            </p:nvGrpSpPr>
            <p:grpSpPr bwMode="auto">
              <a:xfrm>
                <a:off x="1872" y="3600"/>
                <a:ext cx="960" cy="528"/>
                <a:chOff x="1872" y="3600"/>
                <a:chExt cx="960" cy="528"/>
              </a:xfrm>
            </p:grpSpPr>
            <p:sp>
              <p:nvSpPr>
                <p:cNvPr id="4113" name="Line 98"/>
                <p:cNvSpPr>
                  <a:spLocks noChangeShapeType="1"/>
                </p:cNvSpPr>
                <p:nvPr/>
              </p:nvSpPr>
              <p:spPr bwMode="auto">
                <a:xfrm>
                  <a:off x="1872" y="3600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 type="oval" w="med" len="med"/>
                  <a:tailEnd type="oval" w="med" len="med"/>
                </a:ln>
              </p:spPr>
              <p:txBody>
                <a:bodyPr wrap="none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4114" name="Group 127"/>
                <p:cNvGrpSpPr>
                  <a:grpSpLocks/>
                </p:cNvGrpSpPr>
                <p:nvPr/>
              </p:nvGrpSpPr>
              <p:grpSpPr bwMode="auto">
                <a:xfrm>
                  <a:off x="2064" y="3600"/>
                  <a:ext cx="768" cy="0"/>
                  <a:chOff x="3792" y="2304"/>
                  <a:chExt cx="768" cy="0"/>
                </a:xfrm>
              </p:grpSpPr>
              <p:grpSp>
                <p:nvGrpSpPr>
                  <p:cNvPr id="4116" name="Group 128"/>
                  <p:cNvGrpSpPr>
                    <a:grpSpLocks/>
                  </p:cNvGrpSpPr>
                  <p:nvPr/>
                </p:nvGrpSpPr>
                <p:grpSpPr bwMode="auto">
                  <a:xfrm>
                    <a:off x="3792" y="2304"/>
                    <a:ext cx="384" cy="0"/>
                    <a:chOff x="2640" y="2304"/>
                    <a:chExt cx="384" cy="0"/>
                  </a:xfrm>
                </p:grpSpPr>
                <p:sp>
                  <p:nvSpPr>
                    <p:cNvPr id="4120" name="Line 1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40" y="2304"/>
                      <a:ext cx="19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791179"/>
                      </a:solidFill>
                      <a:miter lim="800000"/>
                      <a:headEnd type="oval" w="med" len="med"/>
                      <a:tailEnd type="oval" w="med" len="med"/>
                    </a:ln>
                  </p:spPr>
                  <p:txBody>
                    <a:bodyPr wrap="none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121" name="Line 1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32" y="2304"/>
                      <a:ext cx="19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791179"/>
                      </a:solidFill>
                      <a:miter lim="800000"/>
                      <a:headEnd type="oval" w="med" len="med"/>
                      <a:tailEnd type="oval" w="med" len="med"/>
                    </a:ln>
                  </p:spPr>
                  <p:txBody>
                    <a:bodyPr wrap="none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4117" name="Group 131"/>
                  <p:cNvGrpSpPr>
                    <a:grpSpLocks/>
                  </p:cNvGrpSpPr>
                  <p:nvPr/>
                </p:nvGrpSpPr>
                <p:grpSpPr bwMode="auto">
                  <a:xfrm>
                    <a:off x="4176" y="2304"/>
                    <a:ext cx="384" cy="0"/>
                    <a:chOff x="2640" y="2304"/>
                    <a:chExt cx="384" cy="0"/>
                  </a:xfrm>
                </p:grpSpPr>
                <p:sp>
                  <p:nvSpPr>
                    <p:cNvPr id="4118" name="Line 1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40" y="2304"/>
                      <a:ext cx="19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791179"/>
                      </a:solidFill>
                      <a:miter lim="800000"/>
                      <a:headEnd type="oval" w="med" len="med"/>
                      <a:tailEnd type="oval" w="med" len="med"/>
                    </a:ln>
                  </p:spPr>
                  <p:txBody>
                    <a:bodyPr wrap="none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119" name="Line 1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32" y="2304"/>
                      <a:ext cx="19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791179"/>
                      </a:solidFill>
                      <a:miter lim="800000"/>
                      <a:headEnd type="oval" w="med" len="med"/>
                      <a:tailEnd type="oval" w="med" len="med"/>
                    </a:ln>
                  </p:spPr>
                  <p:txBody>
                    <a:bodyPr wrap="none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4115" name="Text Box 143"/>
                <p:cNvSpPr txBox="1">
                  <a:spLocks noChangeArrowheads="1"/>
                </p:cNvSpPr>
                <p:nvPr/>
              </p:nvSpPr>
              <p:spPr bwMode="auto">
                <a:xfrm>
                  <a:off x="2208" y="3840"/>
                  <a:ext cx="432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>
                      <a:solidFill>
                        <a:srgbClr val="791179"/>
                      </a:solidFill>
                      <a:latin typeface="Arial" charset="0"/>
                    </a:rPr>
                    <a:t>? l</a:t>
                  </a:r>
                </a:p>
              </p:txBody>
            </p:sp>
          </p:grpSp>
        </p:grpSp>
      </p:grpSp>
      <p:sp>
        <p:nvSpPr>
          <p:cNvPr id="21648" name="Text Box 144"/>
          <p:cNvSpPr txBox="1">
            <a:spLocks noChangeArrowheads="1"/>
          </p:cNvSpPr>
          <p:nvPr/>
        </p:nvSpPr>
        <p:spPr bwMode="auto">
          <a:xfrm>
            <a:off x="4078970" y="2221974"/>
            <a:ext cx="4920557" cy="378565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u="sng" dirty="0" err="1">
                <a:solidFill>
                  <a:srgbClr val="800000"/>
                </a:solidFill>
                <a:latin typeface="Arial" charset="0"/>
              </a:rPr>
              <a:t>Bài</a:t>
            </a:r>
            <a:r>
              <a:rPr lang="en-US" b="1" u="sng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u="sng" dirty="0" err="1">
                <a:solidFill>
                  <a:srgbClr val="800000"/>
                </a:solidFill>
                <a:latin typeface="Arial" charset="0"/>
              </a:rPr>
              <a:t>giải</a:t>
            </a:r>
            <a:endParaRPr lang="en-US" b="1" u="sng" dirty="0">
              <a:solidFill>
                <a:srgbClr val="800000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n-US" dirty="0" err="1">
                <a:solidFill>
                  <a:srgbClr val="800000"/>
                </a:solidFill>
                <a:latin typeface="Arial" charset="0"/>
              </a:rPr>
              <a:t>Tổng</a:t>
            </a:r>
            <a:r>
              <a:rPr lang="en-US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800000"/>
                </a:solidFill>
                <a:latin typeface="Arial" charset="0"/>
              </a:rPr>
              <a:t>số</a:t>
            </a:r>
            <a:r>
              <a:rPr lang="en-US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800000"/>
                </a:solidFill>
                <a:latin typeface="Arial" charset="0"/>
              </a:rPr>
              <a:t>lít</a:t>
            </a:r>
            <a:r>
              <a:rPr lang="en-US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800000"/>
                </a:solidFill>
                <a:latin typeface="Arial" charset="0"/>
              </a:rPr>
              <a:t>dầu</a:t>
            </a:r>
            <a:r>
              <a:rPr lang="en-US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800000"/>
                </a:solidFill>
                <a:latin typeface="Arial" charset="0"/>
              </a:rPr>
              <a:t>của</a:t>
            </a:r>
            <a:r>
              <a:rPr lang="en-US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800000"/>
                </a:solidFill>
                <a:latin typeface="Arial" charset="0"/>
              </a:rPr>
              <a:t>hai</a:t>
            </a:r>
            <a:r>
              <a:rPr lang="en-US" dirty="0">
                <a:solidFill>
                  <a:srgbClr val="800000"/>
                </a:solidFill>
                <a:latin typeface="Arial" charset="0"/>
              </a:rPr>
              <a:t> can </a:t>
            </a:r>
            <a:r>
              <a:rPr lang="en-US" dirty="0" err="1">
                <a:solidFill>
                  <a:srgbClr val="800000"/>
                </a:solidFill>
                <a:latin typeface="Arial" charset="0"/>
              </a:rPr>
              <a:t>là</a:t>
            </a:r>
            <a:r>
              <a:rPr lang="en-US" dirty="0">
                <a:solidFill>
                  <a:srgbClr val="800000"/>
                </a:solidFill>
                <a:latin typeface="Arial" charset="0"/>
              </a:rPr>
              <a:t>:</a:t>
            </a:r>
          </a:p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800000"/>
                </a:solidFill>
                <a:latin typeface="Arial" charset="0"/>
              </a:rPr>
              <a:t>6 + 4 = 10 </a:t>
            </a:r>
            <a:r>
              <a:rPr lang="en-US" dirty="0" smtClean="0">
                <a:solidFill>
                  <a:srgbClr val="800000"/>
                </a:solidFill>
                <a:latin typeface="Arial" charset="0"/>
              </a:rPr>
              <a:t>(</a:t>
            </a:r>
            <a:r>
              <a:rPr lang="en-US" dirty="0" err="1" smtClean="0">
                <a:solidFill>
                  <a:srgbClr val="800000"/>
                </a:solidFill>
                <a:latin typeface="Arial" charset="0"/>
              </a:rPr>
              <a:t>lít</a:t>
            </a:r>
            <a:r>
              <a:rPr lang="en-US" dirty="0" smtClean="0">
                <a:solidFill>
                  <a:srgbClr val="800000"/>
                </a:solidFill>
                <a:latin typeface="Arial" charset="0"/>
              </a:rPr>
              <a:t>)</a:t>
            </a:r>
            <a:endParaRPr lang="en-US" dirty="0">
              <a:solidFill>
                <a:srgbClr val="800000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n-US" dirty="0" err="1">
                <a:solidFill>
                  <a:srgbClr val="800000"/>
                </a:solidFill>
                <a:latin typeface="Arial" charset="0"/>
              </a:rPr>
              <a:t>Số</a:t>
            </a:r>
            <a:r>
              <a:rPr lang="en-US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800000"/>
                </a:solidFill>
                <a:latin typeface="Arial" charset="0"/>
              </a:rPr>
              <a:t>lít</a:t>
            </a:r>
            <a:r>
              <a:rPr lang="en-US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800000"/>
                </a:solidFill>
                <a:latin typeface="Arial" charset="0"/>
              </a:rPr>
              <a:t>dầu</a:t>
            </a:r>
            <a:r>
              <a:rPr lang="en-US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800000"/>
                </a:solidFill>
                <a:latin typeface="Arial" charset="0"/>
              </a:rPr>
              <a:t>rót</a:t>
            </a:r>
            <a:r>
              <a:rPr lang="en-US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800000"/>
                </a:solidFill>
                <a:latin typeface="Arial" charset="0"/>
              </a:rPr>
              <a:t>đều</a:t>
            </a:r>
            <a:r>
              <a:rPr lang="en-US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800000"/>
                </a:solidFill>
                <a:latin typeface="Arial" charset="0"/>
              </a:rPr>
              <a:t>vào</a:t>
            </a:r>
            <a:r>
              <a:rPr lang="en-US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800000"/>
                </a:solidFill>
                <a:latin typeface="Arial" charset="0"/>
              </a:rPr>
              <a:t>mỗi</a:t>
            </a:r>
            <a:r>
              <a:rPr lang="en-US" dirty="0">
                <a:solidFill>
                  <a:srgbClr val="800000"/>
                </a:solidFill>
                <a:latin typeface="Arial" charset="0"/>
              </a:rPr>
              <a:t> can </a:t>
            </a:r>
            <a:r>
              <a:rPr lang="en-US" dirty="0" err="1">
                <a:solidFill>
                  <a:srgbClr val="800000"/>
                </a:solidFill>
                <a:latin typeface="Arial" charset="0"/>
              </a:rPr>
              <a:t>là</a:t>
            </a:r>
            <a:r>
              <a:rPr lang="en-US" dirty="0">
                <a:solidFill>
                  <a:srgbClr val="800000"/>
                </a:solidFill>
                <a:latin typeface="Arial" charset="0"/>
              </a:rPr>
              <a:t>:</a:t>
            </a:r>
          </a:p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800000"/>
                </a:solidFill>
                <a:latin typeface="Arial" charset="0"/>
              </a:rPr>
              <a:t>10 : 2 = 5 </a:t>
            </a:r>
            <a:r>
              <a:rPr lang="en-US" dirty="0" smtClean="0">
                <a:solidFill>
                  <a:srgbClr val="800000"/>
                </a:solidFill>
                <a:latin typeface="Arial" charset="0"/>
              </a:rPr>
              <a:t>(</a:t>
            </a:r>
            <a:r>
              <a:rPr lang="en-US" dirty="0" err="1" smtClean="0">
                <a:solidFill>
                  <a:srgbClr val="800000"/>
                </a:solidFill>
                <a:latin typeface="Arial" charset="0"/>
              </a:rPr>
              <a:t>lít</a:t>
            </a:r>
            <a:r>
              <a:rPr lang="en-US" dirty="0" smtClean="0">
                <a:solidFill>
                  <a:srgbClr val="800000"/>
                </a:solidFill>
                <a:latin typeface="Arial" charset="0"/>
              </a:rPr>
              <a:t>)</a:t>
            </a:r>
            <a:endParaRPr lang="en-US" dirty="0">
              <a:solidFill>
                <a:srgbClr val="800000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800000"/>
                </a:solidFill>
                <a:latin typeface="Arial" charset="0"/>
              </a:rPr>
              <a:t>                          </a:t>
            </a:r>
            <a:r>
              <a:rPr lang="en-US" dirty="0" err="1">
                <a:solidFill>
                  <a:srgbClr val="800000"/>
                </a:solidFill>
                <a:latin typeface="Arial" charset="0"/>
              </a:rPr>
              <a:t>Đáp</a:t>
            </a:r>
            <a:r>
              <a:rPr lang="en-US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latin typeface="Arial" charset="0"/>
              </a:rPr>
              <a:t>số</a:t>
            </a:r>
            <a:r>
              <a:rPr lang="en-US" dirty="0" smtClean="0">
                <a:solidFill>
                  <a:srgbClr val="800000"/>
                </a:solidFill>
                <a:latin typeface="Arial" charset="0"/>
              </a:rPr>
              <a:t>: 5l </a:t>
            </a:r>
            <a:r>
              <a:rPr lang="en-US" dirty="0" err="1" smtClean="0">
                <a:solidFill>
                  <a:srgbClr val="800000"/>
                </a:solidFill>
                <a:latin typeface="Arial" charset="0"/>
              </a:rPr>
              <a:t>dầu</a:t>
            </a:r>
            <a:endParaRPr lang="en-US" dirty="0">
              <a:solidFill>
                <a:srgbClr val="800000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en-US" dirty="0">
              <a:solidFill>
                <a:srgbClr val="800000"/>
              </a:solidFill>
              <a:latin typeface="Arial" charset="0"/>
            </a:endParaRPr>
          </a:p>
        </p:txBody>
      </p:sp>
      <p:pic>
        <p:nvPicPr>
          <p:cNvPr id="72" name="图片 3">
            <a:extLst>
              <a:ext uri="{FF2B5EF4-FFF2-40B4-BE49-F238E27FC236}">
                <a16:creationId xmlns="" xmlns:a16="http://schemas.microsoft.com/office/drawing/2014/main" id="{FB184BBA-1886-4F2E-A652-FCBEA641C1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777" y="144463"/>
            <a:ext cx="1062045" cy="68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5700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6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48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981200"/>
            <a:ext cx="8153400" cy="2514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400" dirty="0" smtClean="0">
                <a:solidFill>
                  <a:srgbClr val="800000"/>
                </a:solidFill>
                <a:latin typeface="Arial" charset="0"/>
              </a:rPr>
              <a:t/>
            </a:r>
            <a:br>
              <a:rPr lang="en-US" sz="2400" dirty="0" smtClean="0">
                <a:solidFill>
                  <a:srgbClr val="800000"/>
                </a:solidFill>
                <a:latin typeface="Arial" charset="0"/>
              </a:rPr>
            </a:br>
            <a:r>
              <a:rPr lang="en-US" sz="2800" dirty="0" smtClean="0">
                <a:solidFill>
                  <a:srgbClr val="800000"/>
                </a:solidFill>
                <a:latin typeface="Arial" charset="0"/>
                <a:sym typeface="Wingdings" pitchFamily="2" charset="2"/>
              </a:rPr>
              <a:t></a:t>
            </a:r>
            <a:r>
              <a:rPr lang="en-US" sz="2800" dirty="0" smtClean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800" dirty="0" err="1" smtClean="0">
                <a:solidFill>
                  <a:srgbClr val="800000"/>
                </a:solidFill>
                <a:latin typeface="Arial" charset="0"/>
              </a:rPr>
              <a:t>Lấy</a:t>
            </a:r>
            <a:r>
              <a:rPr lang="en-US" sz="2800" dirty="0" smtClean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800" dirty="0" err="1" smtClean="0">
                <a:solidFill>
                  <a:srgbClr val="800000"/>
                </a:solidFill>
                <a:latin typeface="Arial" charset="0"/>
              </a:rPr>
              <a:t>tổng</a:t>
            </a:r>
            <a:r>
              <a:rPr lang="en-US" sz="2800" dirty="0" smtClean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800" dirty="0" err="1" smtClean="0">
                <a:solidFill>
                  <a:srgbClr val="800000"/>
                </a:solidFill>
                <a:latin typeface="Arial" charset="0"/>
              </a:rPr>
              <a:t>số</a:t>
            </a:r>
            <a:r>
              <a:rPr lang="en-US" sz="2800" dirty="0" smtClean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800" dirty="0" err="1" smtClean="0">
                <a:solidFill>
                  <a:srgbClr val="800000"/>
                </a:solidFill>
                <a:latin typeface="Arial" charset="0"/>
              </a:rPr>
              <a:t>lít</a:t>
            </a:r>
            <a:r>
              <a:rPr lang="en-US" sz="2800" dirty="0" smtClean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800" dirty="0" err="1" smtClean="0">
                <a:solidFill>
                  <a:srgbClr val="800000"/>
                </a:solidFill>
                <a:latin typeface="Arial" charset="0"/>
              </a:rPr>
              <a:t>dầu</a:t>
            </a:r>
            <a:r>
              <a:rPr lang="en-US" sz="2800" dirty="0" smtClean="0">
                <a:solidFill>
                  <a:srgbClr val="800000"/>
                </a:solidFill>
                <a:latin typeface="Arial" charset="0"/>
              </a:rPr>
              <a:t> chia </a:t>
            </a:r>
            <a:r>
              <a:rPr lang="en-US" sz="2800" dirty="0" err="1" smtClean="0">
                <a:solidFill>
                  <a:srgbClr val="800000"/>
                </a:solidFill>
                <a:latin typeface="Arial" charset="0"/>
              </a:rPr>
              <a:t>cho</a:t>
            </a:r>
            <a:r>
              <a:rPr lang="en-US" sz="2800" dirty="0" smtClean="0">
                <a:solidFill>
                  <a:srgbClr val="800000"/>
                </a:solidFill>
                <a:latin typeface="Arial" charset="0"/>
              </a:rPr>
              <a:t> 2 </a:t>
            </a:r>
            <a:r>
              <a:rPr lang="en-US" sz="2800" dirty="0" err="1" smtClean="0">
                <a:solidFill>
                  <a:srgbClr val="800000"/>
                </a:solidFill>
                <a:latin typeface="Arial" charset="0"/>
              </a:rPr>
              <a:t>được</a:t>
            </a:r>
            <a:r>
              <a:rPr lang="en-US" sz="2800" dirty="0" smtClean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800" dirty="0" err="1" smtClean="0">
                <a:solidFill>
                  <a:srgbClr val="800000"/>
                </a:solidFill>
                <a:latin typeface="Arial" charset="0"/>
              </a:rPr>
              <a:t>số</a:t>
            </a:r>
            <a:r>
              <a:rPr lang="en-US" sz="2800" dirty="0" smtClean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800" dirty="0" err="1" smtClean="0">
                <a:solidFill>
                  <a:srgbClr val="800000"/>
                </a:solidFill>
                <a:latin typeface="Arial" charset="0"/>
              </a:rPr>
              <a:t>lít</a:t>
            </a:r>
            <a:r>
              <a:rPr lang="en-US" sz="2800" dirty="0" smtClean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800" dirty="0" err="1" smtClean="0">
                <a:solidFill>
                  <a:srgbClr val="800000"/>
                </a:solidFill>
                <a:latin typeface="Arial" charset="0"/>
              </a:rPr>
              <a:t>dầu</a:t>
            </a:r>
            <a:r>
              <a:rPr lang="en-US" sz="2800" dirty="0" smtClean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800" dirty="0" err="1" smtClean="0">
                <a:solidFill>
                  <a:srgbClr val="800000"/>
                </a:solidFill>
                <a:latin typeface="Arial" charset="0"/>
              </a:rPr>
              <a:t>rót</a:t>
            </a:r>
            <a:r>
              <a:rPr lang="en-US" sz="2800" dirty="0" smtClean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800" dirty="0" err="1" smtClean="0">
                <a:solidFill>
                  <a:srgbClr val="800000"/>
                </a:solidFill>
                <a:latin typeface="Arial" charset="0"/>
              </a:rPr>
              <a:t>đều</a:t>
            </a:r>
            <a:r>
              <a:rPr lang="en-US" sz="2800" dirty="0" smtClean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800" dirty="0" err="1" smtClean="0">
                <a:solidFill>
                  <a:srgbClr val="800000"/>
                </a:solidFill>
                <a:latin typeface="Arial" charset="0"/>
              </a:rPr>
              <a:t>vào</a:t>
            </a:r>
            <a:r>
              <a:rPr lang="en-US" sz="2800" dirty="0" smtClean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800" dirty="0" err="1" smtClean="0">
                <a:solidFill>
                  <a:srgbClr val="800000"/>
                </a:solidFill>
                <a:latin typeface="Arial" charset="0"/>
              </a:rPr>
              <a:t>mỗi</a:t>
            </a:r>
            <a:r>
              <a:rPr lang="en-US" sz="2800" dirty="0" smtClean="0">
                <a:solidFill>
                  <a:srgbClr val="800000"/>
                </a:solidFill>
                <a:latin typeface="Arial" charset="0"/>
              </a:rPr>
              <a:t> can:</a:t>
            </a:r>
            <a:br>
              <a:rPr lang="en-US" sz="2800" dirty="0" smtClean="0">
                <a:solidFill>
                  <a:srgbClr val="800000"/>
                </a:solidFill>
                <a:latin typeface="Arial" charset="0"/>
              </a:rPr>
            </a:br>
            <a:r>
              <a:rPr lang="en-US" sz="2800" dirty="0" smtClean="0">
                <a:solidFill>
                  <a:srgbClr val="800000"/>
                </a:solidFill>
                <a:latin typeface="Arial" charset="0"/>
              </a:rPr>
              <a:t>( 6 + 4) : 2 = 5 ( l)</a:t>
            </a:r>
            <a:br>
              <a:rPr lang="en-US" sz="2800" dirty="0" smtClean="0">
                <a:solidFill>
                  <a:srgbClr val="800000"/>
                </a:solidFill>
                <a:latin typeface="Arial" charset="0"/>
              </a:rPr>
            </a:br>
            <a:r>
              <a:rPr lang="en-US" sz="2800" dirty="0" smtClean="0">
                <a:solidFill>
                  <a:srgbClr val="800000"/>
                </a:solidFill>
                <a:latin typeface="Arial" charset="0"/>
              </a:rPr>
              <a:t/>
            </a:r>
            <a:br>
              <a:rPr lang="en-US" sz="2800" dirty="0" smtClean="0">
                <a:solidFill>
                  <a:srgbClr val="800000"/>
                </a:solidFill>
                <a:latin typeface="Arial" charset="0"/>
              </a:rPr>
            </a:br>
            <a:r>
              <a:rPr lang="en-US" sz="2800" dirty="0" smtClean="0">
                <a:solidFill>
                  <a:srgbClr val="800000"/>
                </a:solidFill>
                <a:latin typeface="Arial" charset="0"/>
              </a:rPr>
              <a:t/>
            </a:r>
            <a:br>
              <a:rPr lang="en-US" sz="2800" dirty="0" smtClean="0">
                <a:solidFill>
                  <a:srgbClr val="800000"/>
                </a:solidFill>
                <a:latin typeface="Arial" charset="0"/>
              </a:rPr>
            </a:br>
            <a:endParaRPr lang="en-US" sz="2800" dirty="0" smtClean="0">
              <a:solidFill>
                <a:srgbClr val="800000"/>
              </a:solidFill>
              <a:latin typeface="Arial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57200" y="453176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 dirty="0" err="1">
                <a:solidFill>
                  <a:srgbClr val="800000"/>
                </a:solidFill>
                <a:latin typeface="Arial" charset="0"/>
              </a:rPr>
              <a:t>Nhận</a:t>
            </a:r>
            <a:r>
              <a:rPr lang="en-US" b="1" u="sng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u="sng" dirty="0" err="1">
                <a:solidFill>
                  <a:srgbClr val="800000"/>
                </a:solidFill>
                <a:latin typeface="Arial" charset="0"/>
              </a:rPr>
              <a:t>xét</a:t>
            </a:r>
            <a:endParaRPr lang="en-US" b="1" u="sng" dirty="0">
              <a:solidFill>
                <a:srgbClr val="800000"/>
              </a:solidFill>
              <a:latin typeface="Arial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1066800" y="5029200"/>
            <a:ext cx="6934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800000"/>
                </a:solidFill>
                <a:latin typeface="Arial" charset="0"/>
                <a:sym typeface="Wingdings" pitchFamily="2" charset="2"/>
              </a:rPr>
              <a:t></a:t>
            </a:r>
            <a:r>
              <a:rPr lang="en-US" sz="2800" dirty="0">
                <a:solidFill>
                  <a:srgbClr val="800000"/>
                </a:solidFill>
                <a:latin typeface="Arial" charset="0"/>
              </a:rPr>
              <a:t> Ta </a:t>
            </a:r>
            <a:r>
              <a:rPr lang="en-US" sz="2800" dirty="0" err="1">
                <a:solidFill>
                  <a:srgbClr val="800000"/>
                </a:solidFill>
                <a:latin typeface="Arial" charset="0"/>
              </a:rPr>
              <a:t>nói</a:t>
            </a:r>
            <a:r>
              <a:rPr lang="en-US" sz="2800" dirty="0">
                <a:solidFill>
                  <a:srgbClr val="800000"/>
                </a:solidFill>
                <a:latin typeface="Arial" charset="0"/>
              </a:rPr>
              <a:t>: Can </a:t>
            </a:r>
            <a:r>
              <a:rPr lang="en-US" sz="2800" dirty="0" err="1">
                <a:solidFill>
                  <a:srgbClr val="800000"/>
                </a:solidFill>
                <a:latin typeface="Arial" charset="0"/>
              </a:rPr>
              <a:t>thứ</a:t>
            </a:r>
            <a:r>
              <a:rPr lang="en-US" sz="28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800000"/>
                </a:solidFill>
                <a:latin typeface="Arial" charset="0"/>
              </a:rPr>
              <a:t>nhất</a:t>
            </a:r>
            <a:r>
              <a:rPr lang="en-US" sz="28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800000"/>
                </a:solidFill>
                <a:latin typeface="Arial" charset="0"/>
              </a:rPr>
              <a:t>có</a:t>
            </a:r>
            <a:r>
              <a:rPr lang="en-US" sz="2800" dirty="0">
                <a:solidFill>
                  <a:srgbClr val="800000"/>
                </a:solidFill>
                <a:latin typeface="Arial" charset="0"/>
              </a:rPr>
              <a:t> 6 </a:t>
            </a:r>
            <a:r>
              <a:rPr lang="en-US" sz="2800" dirty="0" err="1">
                <a:solidFill>
                  <a:srgbClr val="800000"/>
                </a:solidFill>
                <a:latin typeface="Arial" charset="0"/>
              </a:rPr>
              <a:t>lít</a:t>
            </a:r>
            <a:r>
              <a:rPr lang="en-US" sz="2800" dirty="0">
                <a:solidFill>
                  <a:srgbClr val="800000"/>
                </a:solidFill>
                <a:latin typeface="Arial" charset="0"/>
              </a:rPr>
              <a:t>, can </a:t>
            </a:r>
            <a:r>
              <a:rPr lang="en-US" sz="2800" dirty="0" err="1">
                <a:solidFill>
                  <a:srgbClr val="800000"/>
                </a:solidFill>
                <a:latin typeface="Arial" charset="0"/>
              </a:rPr>
              <a:t>thứ</a:t>
            </a:r>
            <a:r>
              <a:rPr lang="en-US" sz="28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800000"/>
                </a:solidFill>
                <a:latin typeface="Arial" charset="0"/>
              </a:rPr>
              <a:t>hai</a:t>
            </a:r>
            <a:r>
              <a:rPr lang="en-US" sz="28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800000"/>
                </a:solidFill>
                <a:latin typeface="Arial" charset="0"/>
              </a:rPr>
              <a:t>có</a:t>
            </a:r>
            <a:r>
              <a:rPr lang="en-US" sz="2800" dirty="0">
                <a:solidFill>
                  <a:srgbClr val="800000"/>
                </a:solidFill>
                <a:latin typeface="Arial" charset="0"/>
              </a:rPr>
              <a:t> 4 </a:t>
            </a:r>
            <a:r>
              <a:rPr lang="en-US" sz="2800" dirty="0" err="1" smtClean="0">
                <a:solidFill>
                  <a:srgbClr val="800000"/>
                </a:solidFill>
                <a:latin typeface="Arial" charset="0"/>
              </a:rPr>
              <a:t>lít</a:t>
            </a:r>
            <a:r>
              <a:rPr lang="en-US" sz="2800" dirty="0">
                <a:solidFill>
                  <a:srgbClr val="800000"/>
                </a:solidFill>
                <a:latin typeface="Arial" charset="0"/>
              </a:rPr>
              <a:t>, </a:t>
            </a:r>
            <a:r>
              <a:rPr lang="en-US" sz="2800" dirty="0" err="1">
                <a:solidFill>
                  <a:srgbClr val="800000"/>
                </a:solidFill>
                <a:latin typeface="Arial" charset="0"/>
              </a:rPr>
              <a:t>trung</a:t>
            </a:r>
            <a:r>
              <a:rPr lang="en-US" sz="28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800000"/>
                </a:solidFill>
                <a:latin typeface="Arial" charset="0"/>
              </a:rPr>
              <a:t>bình</a:t>
            </a:r>
            <a:r>
              <a:rPr lang="en-US" sz="28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800000"/>
                </a:solidFill>
                <a:latin typeface="Arial" charset="0"/>
              </a:rPr>
              <a:t>mỗi</a:t>
            </a:r>
            <a:r>
              <a:rPr lang="en-US" sz="2800" dirty="0">
                <a:solidFill>
                  <a:srgbClr val="800000"/>
                </a:solidFill>
                <a:latin typeface="Arial" charset="0"/>
              </a:rPr>
              <a:t> can </a:t>
            </a:r>
            <a:r>
              <a:rPr lang="en-US" sz="2800" dirty="0" err="1">
                <a:solidFill>
                  <a:srgbClr val="800000"/>
                </a:solidFill>
                <a:latin typeface="Arial" charset="0"/>
              </a:rPr>
              <a:t>có</a:t>
            </a:r>
            <a:r>
              <a:rPr lang="en-US" sz="2800" dirty="0">
                <a:solidFill>
                  <a:srgbClr val="800000"/>
                </a:solidFill>
                <a:latin typeface="Arial" charset="0"/>
              </a:rPr>
              <a:t> 5 </a:t>
            </a:r>
            <a:r>
              <a:rPr lang="en-US" sz="2800" dirty="0" err="1">
                <a:solidFill>
                  <a:srgbClr val="800000"/>
                </a:solidFill>
                <a:latin typeface="Arial" charset="0"/>
              </a:rPr>
              <a:t>lít</a:t>
            </a:r>
            <a:r>
              <a:rPr lang="en-US" sz="2800" dirty="0">
                <a:solidFill>
                  <a:srgbClr val="800000"/>
                </a:solidFill>
                <a:latin typeface="Arial" charset="0"/>
              </a:rPr>
              <a:t>.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999891" y="3816350"/>
            <a:ext cx="80772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800000"/>
                </a:solidFill>
                <a:latin typeface="Arial" charset="0"/>
              </a:rPr>
              <a:t> Ta </a:t>
            </a:r>
            <a:r>
              <a:rPr lang="en-US" sz="2800" dirty="0" err="1">
                <a:solidFill>
                  <a:srgbClr val="800000"/>
                </a:solidFill>
                <a:latin typeface="Arial" charset="0"/>
              </a:rPr>
              <a:t>gọi</a:t>
            </a:r>
            <a:r>
              <a:rPr lang="en-US" sz="28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800000"/>
                </a:solidFill>
                <a:latin typeface="Arial" charset="0"/>
              </a:rPr>
              <a:t>số</a:t>
            </a:r>
            <a:r>
              <a:rPr lang="en-US" sz="2800" dirty="0">
                <a:solidFill>
                  <a:srgbClr val="800000"/>
                </a:solidFill>
                <a:latin typeface="Arial" charset="0"/>
              </a:rPr>
              <a:t> 5 </a:t>
            </a:r>
            <a:r>
              <a:rPr lang="en-US" sz="2800" dirty="0" err="1">
                <a:solidFill>
                  <a:srgbClr val="800000"/>
                </a:solidFill>
                <a:latin typeface="Arial" charset="0"/>
              </a:rPr>
              <a:t>là</a:t>
            </a:r>
            <a:r>
              <a:rPr lang="en-US" sz="28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800000"/>
                </a:solidFill>
                <a:latin typeface="Arial" charset="0"/>
              </a:rPr>
              <a:t>số</a:t>
            </a:r>
            <a:r>
              <a:rPr lang="en-US" sz="28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800000"/>
                </a:solidFill>
                <a:latin typeface="Arial" charset="0"/>
              </a:rPr>
              <a:t>trung</a:t>
            </a:r>
            <a:r>
              <a:rPr lang="en-US" sz="28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800000"/>
                </a:solidFill>
                <a:latin typeface="Arial" charset="0"/>
              </a:rPr>
              <a:t>bình</a:t>
            </a:r>
            <a:r>
              <a:rPr lang="en-US" sz="28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800000"/>
                </a:solidFill>
                <a:latin typeface="Arial" charset="0"/>
              </a:rPr>
              <a:t>cộng</a:t>
            </a:r>
            <a:r>
              <a:rPr lang="en-US" sz="28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800000"/>
                </a:solidFill>
                <a:latin typeface="Arial" charset="0"/>
              </a:rPr>
              <a:t>của</a:t>
            </a:r>
            <a:r>
              <a:rPr lang="en-US" sz="28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800000"/>
                </a:solidFill>
                <a:latin typeface="Arial" charset="0"/>
              </a:rPr>
              <a:t>hai</a:t>
            </a:r>
            <a:r>
              <a:rPr lang="en-US" sz="28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800000"/>
                </a:solidFill>
                <a:latin typeface="Arial" charset="0"/>
              </a:rPr>
              <a:t>số</a:t>
            </a:r>
            <a:r>
              <a:rPr lang="en-US" sz="2800" dirty="0">
                <a:solidFill>
                  <a:srgbClr val="800000"/>
                </a:solidFill>
                <a:latin typeface="Arial" charset="0"/>
              </a:rPr>
              <a:t> </a:t>
            </a:r>
            <a:endParaRPr lang="en-US" sz="2800" dirty="0" smtClean="0">
              <a:solidFill>
                <a:srgbClr val="800000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800000"/>
                </a:solidFill>
                <a:latin typeface="Arial" charset="0"/>
              </a:rPr>
              <a:t>6 </a:t>
            </a:r>
            <a:r>
              <a:rPr lang="en-US" sz="2800" dirty="0" err="1">
                <a:solidFill>
                  <a:srgbClr val="800000"/>
                </a:solidFill>
                <a:latin typeface="Arial" charset="0"/>
              </a:rPr>
              <a:t>và</a:t>
            </a:r>
            <a:r>
              <a:rPr lang="en-US" sz="2800" dirty="0">
                <a:solidFill>
                  <a:srgbClr val="800000"/>
                </a:solidFill>
                <a:latin typeface="Arial" charset="0"/>
              </a:rPr>
              <a:t> 4.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990600" y="1134731"/>
            <a:ext cx="7973888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Muốn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biết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khi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chia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đều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mỗi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can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có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bao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nhiêu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lít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ta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làm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thế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nào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?</a:t>
            </a:r>
          </a:p>
        </p:txBody>
      </p:sp>
      <p:pic>
        <p:nvPicPr>
          <p:cNvPr id="10" name="图片 3">
            <a:extLst>
              <a:ext uri="{FF2B5EF4-FFF2-40B4-BE49-F238E27FC236}">
                <a16:creationId xmlns="" xmlns:a16="http://schemas.microsoft.com/office/drawing/2014/main" id="{FB184BBA-1886-4F2E-A652-FCBEA641C1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777" y="144463"/>
            <a:ext cx="1062045" cy="6856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utoUpdateAnimBg="0"/>
      <p:bldP spid="45061" grpId="0" autoUpdateAnimBg="0"/>
      <p:bldP spid="4506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399" y="271021"/>
            <a:ext cx="7772400" cy="608013"/>
          </a:xfrm>
        </p:spPr>
        <p:txBody>
          <a:bodyPr/>
          <a:lstStyle/>
          <a:p>
            <a:pPr eaLnBrk="1" hangingPunct="1"/>
            <a:r>
              <a:rPr lang="en-US" sz="2800" b="1" u="sng" dirty="0" smtClean="0">
                <a:solidFill>
                  <a:srgbClr val="800000"/>
                </a:solidFill>
                <a:latin typeface="Arial" charset="0"/>
              </a:rPr>
              <a:t>B</a:t>
            </a:r>
            <a:r>
              <a:rPr lang="vi-VN" sz="2800" b="1" u="sng" dirty="0" smtClean="0">
                <a:solidFill>
                  <a:srgbClr val="800000"/>
                </a:solidFill>
                <a:latin typeface="Arial" charset="0"/>
              </a:rPr>
              <a:t>ài</a:t>
            </a:r>
            <a:r>
              <a:rPr lang="en-US" sz="2800" b="1" u="sng" dirty="0" smtClean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800" b="1" u="sng" dirty="0" err="1" smtClean="0">
                <a:solidFill>
                  <a:srgbClr val="800000"/>
                </a:solidFill>
                <a:latin typeface="Arial" charset="0"/>
              </a:rPr>
              <a:t>toán</a:t>
            </a:r>
            <a:r>
              <a:rPr lang="en-US" sz="2800" b="1" u="sng" dirty="0" smtClean="0">
                <a:solidFill>
                  <a:srgbClr val="800000"/>
                </a:solidFill>
                <a:latin typeface="Arial" charset="0"/>
              </a:rPr>
              <a:t> 2:</a:t>
            </a:r>
            <a:endParaRPr lang="vi-VN" sz="2800" b="1" u="sng" dirty="0" smtClean="0">
              <a:solidFill>
                <a:srgbClr val="800000"/>
              </a:solidFill>
              <a:latin typeface="Arial" charset="0"/>
            </a:endParaRPr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419100" y="882354"/>
            <a:ext cx="8382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Số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học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sinh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của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3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lớp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lần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lượt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là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25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học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sinh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, 27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học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sinh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, 32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học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sinh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.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Hỏi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trung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bình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mỗi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lớp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có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bao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nhiêu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học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sinh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?</a:t>
            </a:r>
          </a:p>
        </p:txBody>
      </p:sp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914400" y="24384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 dirty="0" err="1">
                <a:solidFill>
                  <a:srgbClr val="800000"/>
                </a:solidFill>
                <a:latin typeface="Arial" charset="0"/>
              </a:rPr>
              <a:t>Tóm</a:t>
            </a:r>
            <a:r>
              <a:rPr lang="en-US" b="1" u="sng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u="sng" dirty="0" err="1">
                <a:solidFill>
                  <a:srgbClr val="800000"/>
                </a:solidFill>
                <a:latin typeface="Arial" charset="0"/>
              </a:rPr>
              <a:t>tắt</a:t>
            </a:r>
            <a:r>
              <a:rPr lang="en-US" b="1" u="sng" dirty="0">
                <a:solidFill>
                  <a:srgbClr val="800000"/>
                </a:solidFill>
                <a:latin typeface="Arial" charset="0"/>
              </a:rPr>
              <a:t>:</a:t>
            </a:r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609600" y="2887664"/>
            <a:ext cx="8001000" cy="541338"/>
            <a:chOff x="432" y="1963"/>
            <a:chExt cx="5040" cy="341"/>
          </a:xfrm>
        </p:grpSpPr>
        <p:grpSp>
          <p:nvGrpSpPr>
            <p:cNvPr id="6168" name="Group 49"/>
            <p:cNvGrpSpPr>
              <a:grpSpLocks/>
            </p:cNvGrpSpPr>
            <p:nvPr/>
          </p:nvGrpSpPr>
          <p:grpSpPr bwMode="auto">
            <a:xfrm>
              <a:off x="432" y="1963"/>
              <a:ext cx="1320" cy="341"/>
              <a:chOff x="432" y="1963"/>
              <a:chExt cx="1320" cy="341"/>
            </a:xfrm>
          </p:grpSpPr>
          <p:sp>
            <p:nvSpPr>
              <p:cNvPr id="6180" name="Text Box 29"/>
              <p:cNvSpPr txBox="1">
                <a:spLocks noChangeArrowheads="1"/>
              </p:cNvSpPr>
              <p:nvPr/>
            </p:nvSpPr>
            <p:spPr bwMode="auto">
              <a:xfrm>
                <a:off x="552" y="1963"/>
                <a:ext cx="1200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>
                    <a:solidFill>
                      <a:srgbClr val="1109B7"/>
                    </a:solidFill>
                    <a:latin typeface="Arial" charset="0"/>
                  </a:rPr>
                  <a:t>25 </a:t>
                </a:r>
                <a:r>
                  <a:rPr lang="en-US" dirty="0" err="1">
                    <a:solidFill>
                      <a:srgbClr val="1109B7"/>
                    </a:solidFill>
                    <a:latin typeface="Arial" charset="0"/>
                  </a:rPr>
                  <a:t>học</a:t>
                </a:r>
                <a:r>
                  <a:rPr lang="en-US" dirty="0">
                    <a:solidFill>
                      <a:srgbClr val="1109B7"/>
                    </a:solidFill>
                    <a:latin typeface="Arial" charset="0"/>
                  </a:rPr>
                  <a:t> </a:t>
                </a:r>
                <a:r>
                  <a:rPr lang="en-US" dirty="0" err="1">
                    <a:solidFill>
                      <a:srgbClr val="1109B7"/>
                    </a:solidFill>
                    <a:latin typeface="Arial" charset="0"/>
                  </a:rPr>
                  <a:t>sinh</a:t>
                </a:r>
                <a:endParaRPr lang="en-US" dirty="0">
                  <a:solidFill>
                    <a:srgbClr val="1109B7"/>
                  </a:solidFill>
                  <a:latin typeface="Arial" charset="0"/>
                </a:endParaRPr>
              </a:p>
            </p:txBody>
          </p:sp>
          <p:sp>
            <p:nvSpPr>
              <p:cNvPr id="6181" name="Freeform 32"/>
              <p:cNvSpPr>
                <a:spLocks/>
              </p:cNvSpPr>
              <p:nvPr/>
            </p:nvSpPr>
            <p:spPr bwMode="auto">
              <a:xfrm>
                <a:off x="432" y="2160"/>
                <a:ext cx="192" cy="144"/>
              </a:xfrm>
              <a:custGeom>
                <a:avLst/>
                <a:gdLst>
                  <a:gd name="T0" fmla="*/ 192 w 192"/>
                  <a:gd name="T1" fmla="*/ 0 h 144"/>
                  <a:gd name="T2" fmla="*/ 0 w 192"/>
                  <a:gd name="T3" fmla="*/ 144 h 144"/>
                  <a:gd name="T4" fmla="*/ 0 60000 65536"/>
                  <a:gd name="T5" fmla="*/ 0 60000 65536"/>
                  <a:gd name="T6" fmla="*/ 0 w 192"/>
                  <a:gd name="T7" fmla="*/ 0 h 144"/>
                  <a:gd name="T8" fmla="*/ 192 w 192"/>
                  <a:gd name="T9" fmla="*/ 144 h 14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92" h="144">
                    <a:moveTo>
                      <a:pt x="192" y="0"/>
                    </a:moveTo>
                    <a:cubicBezTo>
                      <a:pt x="112" y="60"/>
                      <a:pt x="32" y="120"/>
                      <a:pt x="0" y="14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182" name="Freeform 33"/>
              <p:cNvSpPr>
                <a:spLocks/>
              </p:cNvSpPr>
              <p:nvPr/>
            </p:nvSpPr>
            <p:spPr bwMode="auto">
              <a:xfrm>
                <a:off x="1488" y="2160"/>
                <a:ext cx="240" cy="144"/>
              </a:xfrm>
              <a:custGeom>
                <a:avLst/>
                <a:gdLst>
                  <a:gd name="T0" fmla="*/ 0 w 240"/>
                  <a:gd name="T1" fmla="*/ 0 h 144"/>
                  <a:gd name="T2" fmla="*/ 240 w 240"/>
                  <a:gd name="T3" fmla="*/ 144 h 144"/>
                  <a:gd name="T4" fmla="*/ 0 60000 65536"/>
                  <a:gd name="T5" fmla="*/ 0 60000 65536"/>
                  <a:gd name="T6" fmla="*/ 0 w 240"/>
                  <a:gd name="T7" fmla="*/ 0 h 144"/>
                  <a:gd name="T8" fmla="*/ 240 w 240"/>
                  <a:gd name="T9" fmla="*/ 144 h 14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0" h="144">
                    <a:moveTo>
                      <a:pt x="0" y="0"/>
                    </a:moveTo>
                    <a:cubicBezTo>
                      <a:pt x="100" y="60"/>
                      <a:pt x="200" y="120"/>
                      <a:pt x="240" y="14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169" name="Group 50"/>
            <p:cNvGrpSpPr>
              <a:grpSpLocks/>
            </p:cNvGrpSpPr>
            <p:nvPr/>
          </p:nvGrpSpPr>
          <p:grpSpPr bwMode="auto">
            <a:xfrm>
              <a:off x="432" y="2016"/>
              <a:ext cx="5040" cy="288"/>
              <a:chOff x="432" y="2016"/>
              <a:chExt cx="5040" cy="288"/>
            </a:xfrm>
          </p:grpSpPr>
          <p:grpSp>
            <p:nvGrpSpPr>
              <p:cNvPr id="6170" name="Group 26"/>
              <p:cNvGrpSpPr>
                <a:grpSpLocks/>
              </p:cNvGrpSpPr>
              <p:nvPr/>
            </p:nvGrpSpPr>
            <p:grpSpPr bwMode="auto">
              <a:xfrm>
                <a:off x="432" y="2304"/>
                <a:ext cx="5040" cy="0"/>
                <a:chOff x="576" y="2304"/>
                <a:chExt cx="5040" cy="0"/>
              </a:xfrm>
            </p:grpSpPr>
            <p:sp>
              <p:nvSpPr>
                <p:cNvPr id="6177" name="Line 20"/>
                <p:cNvSpPr>
                  <a:spLocks noChangeShapeType="1"/>
                </p:cNvSpPr>
                <p:nvPr/>
              </p:nvSpPr>
              <p:spPr bwMode="auto">
                <a:xfrm>
                  <a:off x="576" y="2304"/>
                  <a:ext cx="12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 type="oval" w="med" len="med"/>
                  <a:tailEnd type="oval" w="med" len="med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178" name="Line 21"/>
                <p:cNvSpPr>
                  <a:spLocks noChangeShapeType="1"/>
                </p:cNvSpPr>
                <p:nvPr/>
              </p:nvSpPr>
              <p:spPr bwMode="auto">
                <a:xfrm>
                  <a:off x="3456" y="2304"/>
                  <a:ext cx="216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 type="oval" w="med" len="med"/>
                  <a:tailEnd type="oval" w="med" len="med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179" name="Line 22"/>
                <p:cNvSpPr>
                  <a:spLocks noChangeShapeType="1"/>
                </p:cNvSpPr>
                <p:nvPr/>
              </p:nvSpPr>
              <p:spPr bwMode="auto">
                <a:xfrm>
                  <a:off x="1872" y="2304"/>
                  <a:ext cx="158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 type="oval" w="med" len="med"/>
                  <a:tailEnd type="oval" w="med" len="med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6171" name="Text Box 30"/>
              <p:cNvSpPr txBox="1">
                <a:spLocks noChangeArrowheads="1"/>
              </p:cNvSpPr>
              <p:nvPr/>
            </p:nvSpPr>
            <p:spPr bwMode="auto">
              <a:xfrm>
                <a:off x="1824" y="2016"/>
                <a:ext cx="148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latin typeface="Arial" charset="0"/>
                  </a:rPr>
                  <a:t>  </a:t>
                </a:r>
                <a:r>
                  <a:rPr lang="en-US">
                    <a:solidFill>
                      <a:srgbClr val="1109B7"/>
                    </a:solidFill>
                    <a:latin typeface="Arial" charset="0"/>
                  </a:rPr>
                  <a:t>27 học sinh</a:t>
                </a:r>
              </a:p>
            </p:txBody>
          </p:sp>
          <p:sp>
            <p:nvSpPr>
              <p:cNvPr id="6172" name="Text Box 31"/>
              <p:cNvSpPr txBox="1">
                <a:spLocks noChangeArrowheads="1"/>
              </p:cNvSpPr>
              <p:nvPr/>
            </p:nvSpPr>
            <p:spPr bwMode="auto">
              <a:xfrm>
                <a:off x="3408" y="2016"/>
                <a:ext cx="206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latin typeface="Arial" charset="0"/>
                  </a:rPr>
                  <a:t>       </a:t>
                </a:r>
                <a:r>
                  <a:rPr lang="en-US">
                    <a:solidFill>
                      <a:srgbClr val="1109B7"/>
                    </a:solidFill>
                    <a:latin typeface="Arial" charset="0"/>
                  </a:rPr>
                  <a:t>32 học sinh</a:t>
                </a:r>
              </a:p>
            </p:txBody>
          </p:sp>
          <p:sp>
            <p:nvSpPr>
              <p:cNvPr id="6173" name="Freeform 35"/>
              <p:cNvSpPr>
                <a:spLocks/>
              </p:cNvSpPr>
              <p:nvPr/>
            </p:nvSpPr>
            <p:spPr bwMode="auto">
              <a:xfrm>
                <a:off x="1728" y="2208"/>
                <a:ext cx="240" cy="96"/>
              </a:xfrm>
              <a:custGeom>
                <a:avLst/>
                <a:gdLst>
                  <a:gd name="T0" fmla="*/ 0 w 240"/>
                  <a:gd name="T1" fmla="*/ 96 h 96"/>
                  <a:gd name="T2" fmla="*/ 240 w 240"/>
                  <a:gd name="T3" fmla="*/ 0 h 96"/>
                  <a:gd name="T4" fmla="*/ 0 60000 65536"/>
                  <a:gd name="T5" fmla="*/ 0 60000 65536"/>
                  <a:gd name="T6" fmla="*/ 0 w 240"/>
                  <a:gd name="T7" fmla="*/ 0 h 96"/>
                  <a:gd name="T8" fmla="*/ 240 w 240"/>
                  <a:gd name="T9" fmla="*/ 96 h 9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0" h="96">
                    <a:moveTo>
                      <a:pt x="0" y="96"/>
                    </a:moveTo>
                    <a:cubicBezTo>
                      <a:pt x="100" y="56"/>
                      <a:pt x="200" y="16"/>
                      <a:pt x="24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174" name="Freeform 36"/>
              <p:cNvSpPr>
                <a:spLocks/>
              </p:cNvSpPr>
              <p:nvPr/>
            </p:nvSpPr>
            <p:spPr bwMode="auto">
              <a:xfrm>
                <a:off x="3360" y="2160"/>
                <a:ext cx="432" cy="96"/>
              </a:xfrm>
              <a:custGeom>
                <a:avLst/>
                <a:gdLst>
                  <a:gd name="T0" fmla="*/ 0 w 240"/>
                  <a:gd name="T1" fmla="*/ 96 h 96"/>
                  <a:gd name="T2" fmla="*/ 778 w 240"/>
                  <a:gd name="T3" fmla="*/ 0 h 96"/>
                  <a:gd name="T4" fmla="*/ 0 60000 65536"/>
                  <a:gd name="T5" fmla="*/ 0 60000 65536"/>
                  <a:gd name="T6" fmla="*/ 0 w 240"/>
                  <a:gd name="T7" fmla="*/ 0 h 96"/>
                  <a:gd name="T8" fmla="*/ 240 w 240"/>
                  <a:gd name="T9" fmla="*/ 96 h 9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0" h="96">
                    <a:moveTo>
                      <a:pt x="0" y="96"/>
                    </a:moveTo>
                    <a:cubicBezTo>
                      <a:pt x="100" y="56"/>
                      <a:pt x="200" y="16"/>
                      <a:pt x="24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175" name="Freeform 37"/>
              <p:cNvSpPr>
                <a:spLocks/>
              </p:cNvSpPr>
              <p:nvPr/>
            </p:nvSpPr>
            <p:spPr bwMode="auto">
              <a:xfrm>
                <a:off x="2928" y="2208"/>
                <a:ext cx="384" cy="96"/>
              </a:xfrm>
              <a:custGeom>
                <a:avLst/>
                <a:gdLst>
                  <a:gd name="T0" fmla="*/ 0 w 240"/>
                  <a:gd name="T1" fmla="*/ 0 h 144"/>
                  <a:gd name="T2" fmla="*/ 614 w 240"/>
                  <a:gd name="T3" fmla="*/ 64 h 144"/>
                  <a:gd name="T4" fmla="*/ 0 60000 65536"/>
                  <a:gd name="T5" fmla="*/ 0 60000 65536"/>
                  <a:gd name="T6" fmla="*/ 0 w 240"/>
                  <a:gd name="T7" fmla="*/ 0 h 144"/>
                  <a:gd name="T8" fmla="*/ 240 w 240"/>
                  <a:gd name="T9" fmla="*/ 144 h 14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0" h="144">
                    <a:moveTo>
                      <a:pt x="0" y="0"/>
                    </a:moveTo>
                    <a:cubicBezTo>
                      <a:pt x="100" y="60"/>
                      <a:pt x="200" y="120"/>
                      <a:pt x="240" y="14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176" name="Freeform 38"/>
              <p:cNvSpPr>
                <a:spLocks/>
              </p:cNvSpPr>
              <p:nvPr/>
            </p:nvSpPr>
            <p:spPr bwMode="auto">
              <a:xfrm>
                <a:off x="4752" y="2160"/>
                <a:ext cx="720" cy="144"/>
              </a:xfrm>
              <a:custGeom>
                <a:avLst/>
                <a:gdLst>
                  <a:gd name="T0" fmla="*/ 0 w 240"/>
                  <a:gd name="T1" fmla="*/ 0 h 144"/>
                  <a:gd name="T2" fmla="*/ 2160 w 240"/>
                  <a:gd name="T3" fmla="*/ 144 h 144"/>
                  <a:gd name="T4" fmla="*/ 0 60000 65536"/>
                  <a:gd name="T5" fmla="*/ 0 60000 65536"/>
                  <a:gd name="T6" fmla="*/ 0 w 240"/>
                  <a:gd name="T7" fmla="*/ 0 h 144"/>
                  <a:gd name="T8" fmla="*/ 240 w 240"/>
                  <a:gd name="T9" fmla="*/ 144 h 14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0" h="144">
                    <a:moveTo>
                      <a:pt x="0" y="0"/>
                    </a:moveTo>
                    <a:cubicBezTo>
                      <a:pt x="100" y="60"/>
                      <a:pt x="200" y="120"/>
                      <a:pt x="240" y="14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6" name="Group 53"/>
          <p:cNvGrpSpPr>
            <a:grpSpLocks/>
          </p:cNvGrpSpPr>
          <p:nvPr/>
        </p:nvGrpSpPr>
        <p:grpSpPr bwMode="auto">
          <a:xfrm>
            <a:off x="609600" y="3733800"/>
            <a:ext cx="8001000" cy="457200"/>
            <a:chOff x="432" y="2688"/>
            <a:chExt cx="5040" cy="288"/>
          </a:xfrm>
        </p:grpSpPr>
        <p:grpSp>
          <p:nvGrpSpPr>
            <p:cNvPr id="6155" name="Group 28"/>
            <p:cNvGrpSpPr>
              <a:grpSpLocks/>
            </p:cNvGrpSpPr>
            <p:nvPr/>
          </p:nvGrpSpPr>
          <p:grpSpPr bwMode="auto">
            <a:xfrm>
              <a:off x="432" y="2688"/>
              <a:ext cx="5040" cy="0"/>
              <a:chOff x="480" y="2688"/>
              <a:chExt cx="5040" cy="0"/>
            </a:xfrm>
          </p:grpSpPr>
          <p:sp>
            <p:nvSpPr>
              <p:cNvPr id="6165" name="Line 23"/>
              <p:cNvSpPr>
                <a:spLocks noChangeShapeType="1"/>
              </p:cNvSpPr>
              <p:nvPr/>
            </p:nvSpPr>
            <p:spPr bwMode="auto">
              <a:xfrm>
                <a:off x="480" y="2688"/>
                <a:ext cx="16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 type="oval" w="med" len="med"/>
                <a:tailEnd type="oval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166" name="Line 24"/>
              <p:cNvSpPr>
                <a:spLocks noChangeShapeType="1"/>
              </p:cNvSpPr>
              <p:nvPr/>
            </p:nvSpPr>
            <p:spPr bwMode="auto">
              <a:xfrm>
                <a:off x="2160" y="2688"/>
                <a:ext cx="16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 type="oval" w="med" len="med"/>
                <a:tailEnd type="oval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167" name="Line 25"/>
              <p:cNvSpPr>
                <a:spLocks noChangeShapeType="1"/>
              </p:cNvSpPr>
              <p:nvPr/>
            </p:nvSpPr>
            <p:spPr bwMode="auto">
              <a:xfrm>
                <a:off x="3840" y="2688"/>
                <a:ext cx="16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 type="oval" w="med" len="med"/>
                <a:tailEnd type="oval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6156" name="Text Box 40"/>
            <p:cNvSpPr txBox="1">
              <a:spLocks noChangeArrowheads="1"/>
            </p:cNvSpPr>
            <p:nvPr/>
          </p:nvSpPr>
          <p:spPr bwMode="auto">
            <a:xfrm>
              <a:off x="720" y="2688"/>
              <a:ext cx="13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1109B7"/>
                  </a:solidFill>
                  <a:latin typeface="Arial" charset="0"/>
                </a:rPr>
                <a:t>? học sinh</a:t>
              </a:r>
            </a:p>
          </p:txBody>
        </p:sp>
        <p:sp>
          <p:nvSpPr>
            <p:cNvPr id="6157" name="Text Box 41"/>
            <p:cNvSpPr txBox="1">
              <a:spLocks noChangeArrowheads="1"/>
            </p:cNvSpPr>
            <p:nvPr/>
          </p:nvSpPr>
          <p:spPr bwMode="auto">
            <a:xfrm>
              <a:off x="2400" y="2688"/>
              <a:ext cx="14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1109B7"/>
                  </a:solidFill>
                  <a:latin typeface="Arial" charset="0"/>
                </a:rPr>
                <a:t>? học sinh</a:t>
              </a:r>
            </a:p>
          </p:txBody>
        </p:sp>
        <p:sp>
          <p:nvSpPr>
            <p:cNvPr id="6158" name="Text Box 42"/>
            <p:cNvSpPr txBox="1">
              <a:spLocks noChangeArrowheads="1"/>
            </p:cNvSpPr>
            <p:nvPr/>
          </p:nvSpPr>
          <p:spPr bwMode="auto">
            <a:xfrm>
              <a:off x="4176" y="2688"/>
              <a:ext cx="12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1109B7"/>
                  </a:solidFill>
                  <a:latin typeface="Arial" charset="0"/>
                </a:rPr>
                <a:t>? học sinh</a:t>
              </a:r>
            </a:p>
          </p:txBody>
        </p:sp>
        <p:sp>
          <p:nvSpPr>
            <p:cNvPr id="6159" name="Freeform 43"/>
            <p:cNvSpPr>
              <a:spLocks/>
            </p:cNvSpPr>
            <p:nvPr/>
          </p:nvSpPr>
          <p:spPr bwMode="auto">
            <a:xfrm>
              <a:off x="432" y="2688"/>
              <a:ext cx="336" cy="144"/>
            </a:xfrm>
            <a:custGeom>
              <a:avLst/>
              <a:gdLst>
                <a:gd name="T0" fmla="*/ 0 w 240"/>
                <a:gd name="T1" fmla="*/ 0 h 192"/>
                <a:gd name="T2" fmla="*/ 470 w 240"/>
                <a:gd name="T3" fmla="*/ 108 h 192"/>
                <a:gd name="T4" fmla="*/ 0 60000 65536"/>
                <a:gd name="T5" fmla="*/ 0 60000 65536"/>
                <a:gd name="T6" fmla="*/ 0 w 240"/>
                <a:gd name="T7" fmla="*/ 0 h 192"/>
                <a:gd name="T8" fmla="*/ 240 w 240"/>
                <a:gd name="T9" fmla="*/ 192 h 19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0" h="192">
                  <a:moveTo>
                    <a:pt x="0" y="0"/>
                  </a:moveTo>
                  <a:cubicBezTo>
                    <a:pt x="100" y="80"/>
                    <a:pt x="200" y="160"/>
                    <a:pt x="240" y="1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60" name="Freeform 44"/>
            <p:cNvSpPr>
              <a:spLocks/>
            </p:cNvSpPr>
            <p:nvPr/>
          </p:nvSpPr>
          <p:spPr bwMode="auto">
            <a:xfrm>
              <a:off x="3840" y="2736"/>
              <a:ext cx="336" cy="96"/>
            </a:xfrm>
            <a:custGeom>
              <a:avLst/>
              <a:gdLst>
                <a:gd name="T0" fmla="*/ 0 w 240"/>
                <a:gd name="T1" fmla="*/ 0 h 192"/>
                <a:gd name="T2" fmla="*/ 470 w 240"/>
                <a:gd name="T3" fmla="*/ 48 h 192"/>
                <a:gd name="T4" fmla="*/ 0 60000 65536"/>
                <a:gd name="T5" fmla="*/ 0 60000 65536"/>
                <a:gd name="T6" fmla="*/ 0 w 240"/>
                <a:gd name="T7" fmla="*/ 0 h 192"/>
                <a:gd name="T8" fmla="*/ 240 w 240"/>
                <a:gd name="T9" fmla="*/ 192 h 19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0" h="192">
                  <a:moveTo>
                    <a:pt x="0" y="0"/>
                  </a:moveTo>
                  <a:cubicBezTo>
                    <a:pt x="100" y="80"/>
                    <a:pt x="200" y="160"/>
                    <a:pt x="240" y="1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61" name="Freeform 45"/>
            <p:cNvSpPr>
              <a:spLocks/>
            </p:cNvSpPr>
            <p:nvPr/>
          </p:nvSpPr>
          <p:spPr bwMode="auto">
            <a:xfrm>
              <a:off x="2112" y="2688"/>
              <a:ext cx="288" cy="144"/>
            </a:xfrm>
            <a:custGeom>
              <a:avLst/>
              <a:gdLst>
                <a:gd name="T0" fmla="*/ 0 w 240"/>
                <a:gd name="T1" fmla="*/ 0 h 192"/>
                <a:gd name="T2" fmla="*/ 346 w 240"/>
                <a:gd name="T3" fmla="*/ 108 h 192"/>
                <a:gd name="T4" fmla="*/ 0 60000 65536"/>
                <a:gd name="T5" fmla="*/ 0 60000 65536"/>
                <a:gd name="T6" fmla="*/ 0 w 240"/>
                <a:gd name="T7" fmla="*/ 0 h 192"/>
                <a:gd name="T8" fmla="*/ 240 w 240"/>
                <a:gd name="T9" fmla="*/ 192 h 19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0" h="192">
                  <a:moveTo>
                    <a:pt x="0" y="0"/>
                  </a:moveTo>
                  <a:cubicBezTo>
                    <a:pt x="100" y="80"/>
                    <a:pt x="200" y="160"/>
                    <a:pt x="240" y="1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62" name="Freeform 46"/>
            <p:cNvSpPr>
              <a:spLocks/>
            </p:cNvSpPr>
            <p:nvPr/>
          </p:nvSpPr>
          <p:spPr bwMode="auto">
            <a:xfrm>
              <a:off x="1632" y="2688"/>
              <a:ext cx="480" cy="144"/>
            </a:xfrm>
            <a:custGeom>
              <a:avLst/>
              <a:gdLst>
                <a:gd name="T0" fmla="*/ 369 w 624"/>
                <a:gd name="T1" fmla="*/ 0 h 288"/>
                <a:gd name="T2" fmla="*/ 0 w 624"/>
                <a:gd name="T3" fmla="*/ 72 h 288"/>
                <a:gd name="T4" fmla="*/ 0 60000 65536"/>
                <a:gd name="T5" fmla="*/ 0 60000 65536"/>
                <a:gd name="T6" fmla="*/ 0 w 624"/>
                <a:gd name="T7" fmla="*/ 0 h 288"/>
                <a:gd name="T8" fmla="*/ 624 w 624"/>
                <a:gd name="T9" fmla="*/ 288 h 28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24" h="288">
                  <a:moveTo>
                    <a:pt x="624" y="0"/>
                  </a:moveTo>
                  <a:cubicBezTo>
                    <a:pt x="368" y="116"/>
                    <a:pt x="112" y="232"/>
                    <a:pt x="0" y="28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63" name="Freeform 47"/>
            <p:cNvSpPr>
              <a:spLocks/>
            </p:cNvSpPr>
            <p:nvPr/>
          </p:nvSpPr>
          <p:spPr bwMode="auto">
            <a:xfrm>
              <a:off x="3312" y="2688"/>
              <a:ext cx="480" cy="144"/>
            </a:xfrm>
            <a:custGeom>
              <a:avLst/>
              <a:gdLst>
                <a:gd name="T0" fmla="*/ 369 w 624"/>
                <a:gd name="T1" fmla="*/ 0 h 288"/>
                <a:gd name="T2" fmla="*/ 0 w 624"/>
                <a:gd name="T3" fmla="*/ 72 h 288"/>
                <a:gd name="T4" fmla="*/ 0 60000 65536"/>
                <a:gd name="T5" fmla="*/ 0 60000 65536"/>
                <a:gd name="T6" fmla="*/ 0 w 624"/>
                <a:gd name="T7" fmla="*/ 0 h 288"/>
                <a:gd name="T8" fmla="*/ 624 w 624"/>
                <a:gd name="T9" fmla="*/ 288 h 28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24" h="288">
                  <a:moveTo>
                    <a:pt x="624" y="0"/>
                  </a:moveTo>
                  <a:cubicBezTo>
                    <a:pt x="368" y="116"/>
                    <a:pt x="112" y="232"/>
                    <a:pt x="0" y="28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64" name="Freeform 48"/>
            <p:cNvSpPr>
              <a:spLocks/>
            </p:cNvSpPr>
            <p:nvPr/>
          </p:nvSpPr>
          <p:spPr bwMode="auto">
            <a:xfrm>
              <a:off x="5088" y="2736"/>
              <a:ext cx="384" cy="96"/>
            </a:xfrm>
            <a:custGeom>
              <a:avLst/>
              <a:gdLst>
                <a:gd name="T0" fmla="*/ 236 w 624"/>
                <a:gd name="T1" fmla="*/ 0 h 288"/>
                <a:gd name="T2" fmla="*/ 0 w 624"/>
                <a:gd name="T3" fmla="*/ 32 h 288"/>
                <a:gd name="T4" fmla="*/ 0 60000 65536"/>
                <a:gd name="T5" fmla="*/ 0 60000 65536"/>
                <a:gd name="T6" fmla="*/ 0 w 624"/>
                <a:gd name="T7" fmla="*/ 0 h 288"/>
                <a:gd name="T8" fmla="*/ 624 w 624"/>
                <a:gd name="T9" fmla="*/ 288 h 28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24" h="288">
                  <a:moveTo>
                    <a:pt x="624" y="0"/>
                  </a:moveTo>
                  <a:cubicBezTo>
                    <a:pt x="368" y="116"/>
                    <a:pt x="112" y="232"/>
                    <a:pt x="0" y="28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2582" name="Text Box 54"/>
          <p:cNvSpPr txBox="1">
            <a:spLocks noChangeArrowheads="1"/>
          </p:cNvSpPr>
          <p:nvPr/>
        </p:nvSpPr>
        <p:spPr bwMode="auto">
          <a:xfrm>
            <a:off x="533400" y="42672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solidFill>
                  <a:srgbClr val="800000"/>
                </a:solidFill>
                <a:latin typeface="Arial" charset="0"/>
              </a:rPr>
              <a:t>Bài giải</a:t>
            </a:r>
          </a:p>
        </p:txBody>
      </p:sp>
      <p:sp>
        <p:nvSpPr>
          <p:cNvPr id="22583" name="Text Box 55"/>
          <p:cNvSpPr txBox="1">
            <a:spLocks noChangeArrowheads="1"/>
          </p:cNvSpPr>
          <p:nvPr/>
        </p:nvSpPr>
        <p:spPr bwMode="auto">
          <a:xfrm>
            <a:off x="2438400" y="4876800"/>
            <a:ext cx="586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22585" name="Text Box 57"/>
          <p:cNvSpPr txBox="1">
            <a:spLocks noChangeArrowheads="1"/>
          </p:cNvSpPr>
          <p:nvPr/>
        </p:nvSpPr>
        <p:spPr bwMode="auto">
          <a:xfrm>
            <a:off x="2853396" y="4495799"/>
            <a:ext cx="4454907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err="1">
                <a:solidFill>
                  <a:srgbClr val="800000"/>
                </a:solidFill>
                <a:latin typeface="Arial" charset="0"/>
              </a:rPr>
              <a:t>Tổng</a:t>
            </a:r>
            <a:r>
              <a:rPr lang="en-US" sz="20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800000"/>
                </a:solidFill>
                <a:latin typeface="Arial" charset="0"/>
              </a:rPr>
              <a:t>số</a:t>
            </a:r>
            <a:r>
              <a:rPr lang="en-US" sz="20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800000"/>
                </a:solidFill>
                <a:latin typeface="Arial" charset="0"/>
              </a:rPr>
              <a:t>học</a:t>
            </a:r>
            <a:r>
              <a:rPr lang="en-US" sz="20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800000"/>
                </a:solidFill>
                <a:latin typeface="Arial" charset="0"/>
              </a:rPr>
              <a:t>sinh</a:t>
            </a:r>
            <a:r>
              <a:rPr lang="en-US" sz="20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800000"/>
                </a:solidFill>
                <a:latin typeface="Arial" charset="0"/>
              </a:rPr>
              <a:t>của</a:t>
            </a:r>
            <a:r>
              <a:rPr lang="en-US" sz="2000" dirty="0">
                <a:solidFill>
                  <a:srgbClr val="800000"/>
                </a:solidFill>
                <a:latin typeface="Arial" charset="0"/>
              </a:rPr>
              <a:t> 3 </a:t>
            </a:r>
            <a:r>
              <a:rPr lang="en-US" sz="2000" dirty="0" err="1">
                <a:solidFill>
                  <a:srgbClr val="800000"/>
                </a:solidFill>
                <a:latin typeface="Arial" charset="0"/>
              </a:rPr>
              <a:t>lớp</a:t>
            </a:r>
            <a:r>
              <a:rPr lang="en-US" sz="2000" dirty="0">
                <a:solidFill>
                  <a:srgbClr val="800000"/>
                </a:solidFill>
                <a:latin typeface="Arial" charset="0"/>
              </a:rPr>
              <a:t>  </a:t>
            </a:r>
            <a:r>
              <a:rPr lang="en-US" sz="2000" dirty="0" err="1">
                <a:solidFill>
                  <a:srgbClr val="800000"/>
                </a:solidFill>
                <a:latin typeface="Arial" charset="0"/>
              </a:rPr>
              <a:t>là</a:t>
            </a:r>
            <a:r>
              <a:rPr lang="en-US" sz="2000" dirty="0">
                <a:solidFill>
                  <a:srgbClr val="800000"/>
                </a:solidFill>
                <a:latin typeface="Arial" charset="0"/>
              </a:rPr>
              <a:t>:</a:t>
            </a:r>
          </a:p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800000"/>
                </a:solidFill>
                <a:latin typeface="Arial" charset="0"/>
              </a:rPr>
              <a:t>25 + 27 +32 = 84 </a:t>
            </a:r>
            <a:r>
              <a:rPr lang="en-US" sz="2000" dirty="0" smtClean="0">
                <a:solidFill>
                  <a:srgbClr val="800000"/>
                </a:solidFill>
                <a:latin typeface="Arial" charset="0"/>
              </a:rPr>
              <a:t>(</a:t>
            </a:r>
            <a:r>
              <a:rPr lang="en-US" sz="2000" dirty="0" err="1" smtClean="0">
                <a:solidFill>
                  <a:srgbClr val="800000"/>
                </a:solidFill>
                <a:latin typeface="Arial" charset="0"/>
              </a:rPr>
              <a:t>học</a:t>
            </a:r>
            <a:r>
              <a:rPr lang="en-US" sz="2000" dirty="0" smtClean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800000"/>
                </a:solidFill>
                <a:latin typeface="Arial" charset="0"/>
              </a:rPr>
              <a:t>sinh</a:t>
            </a:r>
            <a:r>
              <a:rPr lang="en-US" sz="2000" dirty="0">
                <a:solidFill>
                  <a:srgbClr val="800000"/>
                </a:solidFill>
                <a:latin typeface="Arial" charset="0"/>
              </a:rPr>
              <a:t>)</a:t>
            </a:r>
          </a:p>
          <a:p>
            <a:pPr algn="ctr">
              <a:spcBef>
                <a:spcPct val="50000"/>
              </a:spcBef>
            </a:pPr>
            <a:r>
              <a:rPr lang="en-US" sz="2000" dirty="0" err="1">
                <a:solidFill>
                  <a:srgbClr val="800000"/>
                </a:solidFill>
                <a:latin typeface="Arial" charset="0"/>
              </a:rPr>
              <a:t>Trung</a:t>
            </a:r>
            <a:r>
              <a:rPr lang="en-US" sz="20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800000"/>
                </a:solidFill>
                <a:latin typeface="Arial" charset="0"/>
              </a:rPr>
              <a:t>bình</a:t>
            </a:r>
            <a:r>
              <a:rPr lang="en-US" sz="20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800000"/>
                </a:solidFill>
                <a:latin typeface="Arial" charset="0"/>
              </a:rPr>
              <a:t>mỗi</a:t>
            </a:r>
            <a:r>
              <a:rPr lang="en-US" sz="20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800000"/>
                </a:solidFill>
                <a:latin typeface="Arial" charset="0"/>
              </a:rPr>
              <a:t>lớp</a:t>
            </a:r>
            <a:r>
              <a:rPr lang="en-US" sz="20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000" dirty="0" err="1" smtClean="0">
                <a:solidFill>
                  <a:srgbClr val="800000"/>
                </a:solidFill>
                <a:latin typeface="Arial" charset="0"/>
              </a:rPr>
              <a:t>có</a:t>
            </a:r>
            <a:r>
              <a:rPr lang="en-US" sz="2000" dirty="0" smtClean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000" dirty="0" err="1" smtClean="0">
                <a:solidFill>
                  <a:srgbClr val="800000"/>
                </a:solidFill>
                <a:latin typeface="Arial" charset="0"/>
              </a:rPr>
              <a:t>số</a:t>
            </a:r>
            <a:r>
              <a:rPr lang="en-US" sz="2000" dirty="0" smtClean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000" dirty="0" err="1" smtClean="0">
                <a:solidFill>
                  <a:srgbClr val="800000"/>
                </a:solidFill>
                <a:latin typeface="Arial" charset="0"/>
              </a:rPr>
              <a:t>học</a:t>
            </a:r>
            <a:r>
              <a:rPr lang="en-US" sz="2000" dirty="0" smtClean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000" dirty="0" err="1" smtClean="0">
                <a:solidFill>
                  <a:srgbClr val="800000"/>
                </a:solidFill>
                <a:latin typeface="Arial" charset="0"/>
              </a:rPr>
              <a:t>sinh</a:t>
            </a:r>
            <a:r>
              <a:rPr lang="en-US" sz="2000" dirty="0" smtClean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000" dirty="0" err="1" smtClean="0">
                <a:solidFill>
                  <a:srgbClr val="800000"/>
                </a:solidFill>
                <a:latin typeface="Arial" charset="0"/>
              </a:rPr>
              <a:t>là</a:t>
            </a:r>
            <a:r>
              <a:rPr lang="en-US" sz="2000" dirty="0" smtClean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000" dirty="0">
                <a:solidFill>
                  <a:srgbClr val="800000"/>
                </a:solidFill>
                <a:latin typeface="Arial" charset="0"/>
              </a:rPr>
              <a:t>:</a:t>
            </a:r>
          </a:p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800000"/>
                </a:solidFill>
                <a:latin typeface="Arial" charset="0"/>
              </a:rPr>
              <a:t>84 : 3 = 28 </a:t>
            </a:r>
            <a:r>
              <a:rPr lang="en-US" sz="2000" dirty="0" smtClean="0">
                <a:solidFill>
                  <a:srgbClr val="800000"/>
                </a:solidFill>
                <a:latin typeface="Arial" charset="0"/>
              </a:rPr>
              <a:t>(</a:t>
            </a:r>
            <a:r>
              <a:rPr lang="en-US" sz="2000" dirty="0" err="1" smtClean="0">
                <a:solidFill>
                  <a:srgbClr val="800000"/>
                </a:solidFill>
                <a:latin typeface="Arial" charset="0"/>
              </a:rPr>
              <a:t>học</a:t>
            </a:r>
            <a:r>
              <a:rPr lang="en-US" sz="2000" dirty="0" smtClean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800000"/>
                </a:solidFill>
                <a:latin typeface="Arial" charset="0"/>
              </a:rPr>
              <a:t>sinh</a:t>
            </a:r>
            <a:r>
              <a:rPr lang="en-US" sz="2000" dirty="0">
                <a:solidFill>
                  <a:srgbClr val="800000"/>
                </a:solidFill>
                <a:latin typeface="Arial" charset="0"/>
              </a:rPr>
              <a:t> )</a:t>
            </a:r>
          </a:p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800000"/>
                </a:solidFill>
                <a:latin typeface="Arial" charset="0"/>
              </a:rPr>
              <a:t>             </a:t>
            </a:r>
            <a:r>
              <a:rPr lang="en-US" sz="2000" dirty="0" smtClean="0">
                <a:solidFill>
                  <a:srgbClr val="800000"/>
                </a:solidFill>
                <a:latin typeface="Arial" charset="0"/>
              </a:rPr>
              <a:t>    </a:t>
            </a:r>
            <a:r>
              <a:rPr lang="en-US" sz="2000" dirty="0" err="1" smtClean="0">
                <a:solidFill>
                  <a:srgbClr val="800000"/>
                </a:solidFill>
                <a:latin typeface="Arial" charset="0"/>
              </a:rPr>
              <a:t>Đáp</a:t>
            </a:r>
            <a:r>
              <a:rPr lang="en-US" sz="2000" dirty="0" smtClean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800000"/>
                </a:solidFill>
                <a:latin typeface="Arial" charset="0"/>
              </a:rPr>
              <a:t>số</a:t>
            </a:r>
            <a:r>
              <a:rPr lang="en-US" sz="2000" dirty="0">
                <a:solidFill>
                  <a:srgbClr val="800000"/>
                </a:solidFill>
                <a:latin typeface="Arial" charset="0"/>
              </a:rPr>
              <a:t> : 28 </a:t>
            </a:r>
            <a:r>
              <a:rPr lang="en-US" sz="2000" dirty="0" err="1">
                <a:solidFill>
                  <a:srgbClr val="800000"/>
                </a:solidFill>
                <a:latin typeface="Arial" charset="0"/>
              </a:rPr>
              <a:t>học</a:t>
            </a:r>
            <a:r>
              <a:rPr lang="en-US" sz="20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800000"/>
                </a:solidFill>
                <a:latin typeface="Arial" charset="0"/>
              </a:rPr>
              <a:t>sinh</a:t>
            </a:r>
            <a:endParaRPr lang="en-US" sz="2000" dirty="0">
              <a:solidFill>
                <a:srgbClr val="800000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en-US" sz="2000" dirty="0">
              <a:solidFill>
                <a:srgbClr val="800000"/>
              </a:solidFill>
              <a:latin typeface="Arial" charset="0"/>
            </a:endParaRPr>
          </a:p>
        </p:txBody>
      </p:sp>
      <p:pic>
        <p:nvPicPr>
          <p:cNvPr id="39" name="图片 3">
            <a:extLst>
              <a:ext uri="{FF2B5EF4-FFF2-40B4-BE49-F238E27FC236}">
                <a16:creationId xmlns="" xmlns:a16="http://schemas.microsoft.com/office/drawing/2014/main" id="{FB184BBA-1886-4F2E-A652-FCBEA641C1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777" y="144463"/>
            <a:ext cx="1062045" cy="6856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2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25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7" grpId="0" autoUpdateAnimBg="0"/>
      <p:bldP spid="22582" grpId="0" autoUpdateAnimBg="0"/>
      <p:bldP spid="22583" grpId="0" autoUpdateAnimBg="0"/>
      <p:bldP spid="22585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u="sng" dirty="0" err="1" smtClean="0">
                <a:solidFill>
                  <a:srgbClr val="800000"/>
                </a:solidFill>
                <a:latin typeface="Arial" charset="0"/>
              </a:rPr>
              <a:t>Nhận</a:t>
            </a:r>
            <a:r>
              <a:rPr lang="en-US" sz="2800" b="1" u="sng" dirty="0" smtClean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800" b="1" u="sng" dirty="0" err="1" smtClean="0">
                <a:solidFill>
                  <a:srgbClr val="800000"/>
                </a:solidFill>
                <a:latin typeface="Arial" charset="0"/>
              </a:rPr>
              <a:t>xét</a:t>
            </a:r>
            <a:r>
              <a:rPr lang="en-US" sz="2800" b="1" u="sng" dirty="0" smtClean="0">
                <a:solidFill>
                  <a:srgbClr val="800000"/>
                </a:solidFill>
                <a:latin typeface="Arial" charset="0"/>
              </a:rPr>
              <a:t>:</a:t>
            </a:r>
          </a:p>
        </p:txBody>
      </p:sp>
      <p:grpSp>
        <p:nvGrpSpPr>
          <p:cNvPr id="2" name="Group 100"/>
          <p:cNvGrpSpPr>
            <a:grpSpLocks/>
          </p:cNvGrpSpPr>
          <p:nvPr/>
        </p:nvGrpSpPr>
        <p:grpSpPr bwMode="auto">
          <a:xfrm>
            <a:off x="838200" y="2286000"/>
            <a:ext cx="7924800" cy="1666875"/>
            <a:chOff x="528" y="1440"/>
            <a:chExt cx="4992" cy="1050"/>
          </a:xfrm>
        </p:grpSpPr>
        <p:sp>
          <p:nvSpPr>
            <p:cNvPr id="7177" name="Text Box 92"/>
            <p:cNvSpPr txBox="1">
              <a:spLocks noChangeArrowheads="1"/>
            </p:cNvSpPr>
            <p:nvPr/>
          </p:nvSpPr>
          <p:spPr bwMode="auto">
            <a:xfrm>
              <a:off x="528" y="1440"/>
              <a:ext cx="4944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 smtClean="0">
                  <a:solidFill>
                    <a:srgbClr val="800000"/>
                  </a:solidFill>
                  <a:latin typeface="Arial" charset="0"/>
                  <a:sym typeface="Wingdings" pitchFamily="2" charset="2"/>
                </a:rPr>
                <a:t> </a:t>
              </a:r>
              <a:r>
                <a:rPr lang="en-US" sz="2800" dirty="0" err="1" smtClean="0">
                  <a:solidFill>
                    <a:srgbClr val="800000"/>
                  </a:solidFill>
                  <a:latin typeface="Arial" charset="0"/>
                </a:rPr>
                <a:t>Số</a:t>
              </a:r>
              <a:r>
                <a:rPr lang="en-US" sz="2800" dirty="0" smtClean="0">
                  <a:solidFill>
                    <a:srgbClr val="800000"/>
                  </a:solidFill>
                  <a:latin typeface="Arial" charset="0"/>
                </a:rPr>
                <a:t> </a:t>
              </a:r>
              <a:r>
                <a:rPr lang="en-US" sz="2800" dirty="0">
                  <a:solidFill>
                    <a:srgbClr val="800000"/>
                  </a:solidFill>
                  <a:latin typeface="Arial" charset="0"/>
                </a:rPr>
                <a:t>28 </a:t>
              </a:r>
              <a:r>
                <a:rPr lang="en-US" sz="2800" dirty="0" err="1">
                  <a:solidFill>
                    <a:srgbClr val="800000"/>
                  </a:solidFill>
                  <a:latin typeface="Arial" charset="0"/>
                </a:rPr>
                <a:t>là</a:t>
              </a:r>
              <a:r>
                <a:rPr lang="en-US" sz="2800" dirty="0">
                  <a:solidFill>
                    <a:srgbClr val="800000"/>
                  </a:solidFill>
                  <a:latin typeface="Arial" charset="0"/>
                </a:rPr>
                <a:t> </a:t>
              </a:r>
              <a:r>
                <a:rPr lang="en-US" sz="2800" dirty="0" err="1">
                  <a:solidFill>
                    <a:srgbClr val="800000"/>
                  </a:solidFill>
                  <a:latin typeface="Arial" charset="0"/>
                </a:rPr>
                <a:t>số</a:t>
              </a:r>
              <a:r>
                <a:rPr lang="en-US" sz="2800" dirty="0">
                  <a:solidFill>
                    <a:srgbClr val="800000"/>
                  </a:solidFill>
                  <a:latin typeface="Arial" charset="0"/>
                </a:rPr>
                <a:t> </a:t>
              </a:r>
              <a:r>
                <a:rPr lang="en-US" sz="2800" dirty="0" err="1">
                  <a:solidFill>
                    <a:srgbClr val="800000"/>
                  </a:solidFill>
                  <a:latin typeface="Arial" charset="0"/>
                </a:rPr>
                <a:t>trung</a:t>
              </a:r>
              <a:r>
                <a:rPr lang="en-US" sz="2800" dirty="0">
                  <a:solidFill>
                    <a:srgbClr val="800000"/>
                  </a:solidFill>
                  <a:latin typeface="Arial" charset="0"/>
                </a:rPr>
                <a:t> </a:t>
              </a:r>
              <a:r>
                <a:rPr lang="en-US" sz="2800" dirty="0" err="1">
                  <a:solidFill>
                    <a:srgbClr val="800000"/>
                  </a:solidFill>
                  <a:latin typeface="Arial" charset="0"/>
                </a:rPr>
                <a:t>bình</a:t>
              </a:r>
              <a:r>
                <a:rPr lang="en-US" sz="2800" dirty="0">
                  <a:solidFill>
                    <a:srgbClr val="800000"/>
                  </a:solidFill>
                  <a:latin typeface="Arial" charset="0"/>
                </a:rPr>
                <a:t> </a:t>
              </a:r>
              <a:r>
                <a:rPr lang="en-US" sz="2800" dirty="0" err="1">
                  <a:solidFill>
                    <a:srgbClr val="800000"/>
                  </a:solidFill>
                  <a:latin typeface="Arial" charset="0"/>
                </a:rPr>
                <a:t>cộng</a:t>
              </a:r>
              <a:r>
                <a:rPr lang="en-US" sz="2800" dirty="0">
                  <a:solidFill>
                    <a:srgbClr val="800000"/>
                  </a:solidFill>
                  <a:latin typeface="Arial" charset="0"/>
                </a:rPr>
                <a:t> </a:t>
              </a:r>
              <a:r>
                <a:rPr lang="en-US" sz="2800" dirty="0" err="1">
                  <a:solidFill>
                    <a:srgbClr val="800000"/>
                  </a:solidFill>
                  <a:latin typeface="Arial" charset="0"/>
                </a:rPr>
                <a:t>của</a:t>
              </a:r>
              <a:r>
                <a:rPr lang="en-US" sz="2800" dirty="0">
                  <a:solidFill>
                    <a:srgbClr val="800000"/>
                  </a:solidFill>
                  <a:latin typeface="Arial" charset="0"/>
                </a:rPr>
                <a:t> </a:t>
              </a:r>
              <a:r>
                <a:rPr lang="en-US" sz="2800" dirty="0" err="1">
                  <a:solidFill>
                    <a:srgbClr val="800000"/>
                  </a:solidFill>
                  <a:latin typeface="Arial" charset="0"/>
                </a:rPr>
                <a:t>ba</a:t>
              </a:r>
              <a:r>
                <a:rPr lang="en-US" sz="2800" dirty="0">
                  <a:solidFill>
                    <a:srgbClr val="800000"/>
                  </a:solidFill>
                  <a:latin typeface="Arial" charset="0"/>
                </a:rPr>
                <a:t> </a:t>
              </a:r>
              <a:r>
                <a:rPr lang="en-US" sz="2800" dirty="0" err="1">
                  <a:solidFill>
                    <a:srgbClr val="800000"/>
                  </a:solidFill>
                  <a:latin typeface="Arial" charset="0"/>
                </a:rPr>
                <a:t>số</a:t>
              </a:r>
              <a:r>
                <a:rPr lang="en-US" sz="2800" dirty="0">
                  <a:solidFill>
                    <a:srgbClr val="800000"/>
                  </a:solidFill>
                  <a:latin typeface="Arial" charset="0"/>
                </a:rPr>
                <a:t> </a:t>
              </a:r>
              <a:r>
                <a:rPr lang="en-US" sz="2800" dirty="0" err="1">
                  <a:solidFill>
                    <a:srgbClr val="800000"/>
                  </a:solidFill>
                  <a:latin typeface="Arial" charset="0"/>
                </a:rPr>
                <a:t>số</a:t>
              </a:r>
              <a:r>
                <a:rPr lang="en-US" sz="2800" dirty="0">
                  <a:solidFill>
                    <a:srgbClr val="800000"/>
                  </a:solidFill>
                  <a:latin typeface="Arial" charset="0"/>
                </a:rPr>
                <a:t> 25; 27 </a:t>
              </a:r>
              <a:r>
                <a:rPr lang="en-US" sz="2800" dirty="0" err="1">
                  <a:solidFill>
                    <a:srgbClr val="800000"/>
                  </a:solidFill>
                  <a:latin typeface="Arial" charset="0"/>
                </a:rPr>
                <a:t>và</a:t>
              </a:r>
              <a:r>
                <a:rPr lang="en-US" sz="2800" dirty="0">
                  <a:solidFill>
                    <a:srgbClr val="800000"/>
                  </a:solidFill>
                  <a:latin typeface="Arial" charset="0"/>
                </a:rPr>
                <a:t> 32 </a:t>
              </a:r>
            </a:p>
          </p:txBody>
        </p:sp>
        <p:sp>
          <p:nvSpPr>
            <p:cNvPr id="7178" name="Text Box 94"/>
            <p:cNvSpPr txBox="1">
              <a:spLocks noChangeArrowheads="1"/>
            </p:cNvSpPr>
            <p:nvPr/>
          </p:nvSpPr>
          <p:spPr bwMode="auto">
            <a:xfrm>
              <a:off x="528" y="2160"/>
              <a:ext cx="499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800000"/>
                  </a:solidFill>
                  <a:latin typeface="Arial" charset="0"/>
                  <a:sym typeface="Wingdings" pitchFamily="2" charset="2"/>
                </a:rPr>
                <a:t></a:t>
              </a:r>
              <a:r>
                <a:rPr lang="en-US" sz="2800" dirty="0">
                  <a:solidFill>
                    <a:srgbClr val="800000"/>
                  </a:solidFill>
                  <a:latin typeface="Arial" charset="0"/>
                </a:rPr>
                <a:t> Ta </a:t>
              </a:r>
              <a:r>
                <a:rPr lang="en-US" sz="2800" dirty="0" err="1">
                  <a:solidFill>
                    <a:srgbClr val="800000"/>
                  </a:solidFill>
                  <a:latin typeface="Arial" charset="0"/>
                </a:rPr>
                <a:t>viết</a:t>
              </a:r>
              <a:r>
                <a:rPr lang="en-US" sz="2800" dirty="0">
                  <a:solidFill>
                    <a:srgbClr val="800000"/>
                  </a:solidFill>
                  <a:latin typeface="Arial" charset="0"/>
                </a:rPr>
                <a:t>: </a:t>
              </a:r>
              <a:r>
                <a:rPr lang="en-US" sz="2800" dirty="0" smtClean="0">
                  <a:solidFill>
                    <a:srgbClr val="800000"/>
                  </a:solidFill>
                  <a:latin typeface="Arial" charset="0"/>
                </a:rPr>
                <a:t>(25 </a:t>
              </a:r>
              <a:r>
                <a:rPr lang="en-US" sz="2800" dirty="0">
                  <a:solidFill>
                    <a:srgbClr val="800000"/>
                  </a:solidFill>
                  <a:latin typeface="Arial" charset="0"/>
                </a:rPr>
                <a:t>+ 27 + </a:t>
              </a:r>
              <a:r>
                <a:rPr lang="en-US" sz="2800" dirty="0" smtClean="0">
                  <a:solidFill>
                    <a:srgbClr val="800000"/>
                  </a:solidFill>
                  <a:latin typeface="Arial" charset="0"/>
                </a:rPr>
                <a:t>32) </a:t>
              </a:r>
              <a:r>
                <a:rPr lang="en-US" sz="2800" dirty="0">
                  <a:solidFill>
                    <a:srgbClr val="800000"/>
                  </a:solidFill>
                  <a:latin typeface="Arial" charset="0"/>
                </a:rPr>
                <a:t>: 3 = 28</a:t>
              </a:r>
            </a:p>
          </p:txBody>
        </p:sp>
      </p:grpSp>
      <p:sp>
        <p:nvSpPr>
          <p:cNvPr id="7173" name="Text Box 97"/>
          <p:cNvSpPr txBox="1">
            <a:spLocks noChangeArrowheads="1"/>
          </p:cNvSpPr>
          <p:nvPr/>
        </p:nvSpPr>
        <p:spPr bwMode="auto">
          <a:xfrm>
            <a:off x="1371600" y="2667000"/>
            <a:ext cx="6781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latin typeface="Arial" charset="0"/>
            </a:endParaRPr>
          </a:p>
        </p:txBody>
      </p:sp>
      <p:sp>
        <p:nvSpPr>
          <p:cNvPr id="7176" name="Text Box 99"/>
          <p:cNvSpPr txBox="1">
            <a:spLocks noChangeArrowheads="1"/>
          </p:cNvSpPr>
          <p:nvPr/>
        </p:nvSpPr>
        <p:spPr bwMode="auto">
          <a:xfrm>
            <a:off x="937553" y="1354347"/>
            <a:ext cx="762000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latin typeface="Arial" charset="0"/>
              </a:rPr>
              <a:t>28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là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số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trung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bình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cộng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của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những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số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nào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?</a:t>
            </a:r>
          </a:p>
        </p:txBody>
      </p:sp>
      <p:pic>
        <p:nvPicPr>
          <p:cNvPr id="11" name="图片 3">
            <a:extLst>
              <a:ext uri="{FF2B5EF4-FFF2-40B4-BE49-F238E27FC236}">
                <a16:creationId xmlns="" xmlns:a16="http://schemas.microsoft.com/office/drawing/2014/main" id="{FB184BBA-1886-4F2E-A652-FCBEA641C1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777" y="144463"/>
            <a:ext cx="1062045" cy="6856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AutoShape 9"/>
          <p:cNvSpPr>
            <a:spLocks noChangeArrowheads="1"/>
          </p:cNvSpPr>
          <p:nvPr/>
        </p:nvSpPr>
        <p:spPr bwMode="auto">
          <a:xfrm>
            <a:off x="251520" y="762000"/>
            <a:ext cx="8585302" cy="5907360"/>
          </a:xfrm>
          <a:prstGeom prst="cloudCallout">
            <a:avLst>
              <a:gd name="adj1" fmla="val -19875"/>
              <a:gd name="adj2" fmla="val 88574"/>
            </a:avLst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000" b="1" dirty="0" err="1">
                <a:solidFill>
                  <a:srgbClr val="800000"/>
                </a:solidFill>
                <a:latin typeface="Arial" charset="0"/>
              </a:rPr>
              <a:t>Muốn</a:t>
            </a:r>
            <a:r>
              <a:rPr lang="en-US" sz="4000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800000"/>
                </a:solidFill>
                <a:latin typeface="Arial" charset="0"/>
              </a:rPr>
              <a:t>tìm</a:t>
            </a:r>
            <a:r>
              <a:rPr lang="en-US" sz="4000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800000"/>
                </a:solidFill>
                <a:latin typeface="Arial" charset="0"/>
              </a:rPr>
              <a:t>trung</a:t>
            </a:r>
            <a:r>
              <a:rPr lang="en-US" sz="4000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800000"/>
                </a:solidFill>
                <a:latin typeface="Arial" charset="0"/>
              </a:rPr>
              <a:t>bình</a:t>
            </a:r>
            <a:r>
              <a:rPr lang="en-US" sz="4000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800000"/>
                </a:solidFill>
                <a:latin typeface="Arial" charset="0"/>
              </a:rPr>
              <a:t>cộng</a:t>
            </a:r>
            <a:r>
              <a:rPr lang="en-US" sz="4000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800000"/>
                </a:solidFill>
                <a:latin typeface="Arial" charset="0"/>
              </a:rPr>
              <a:t>của</a:t>
            </a:r>
            <a:r>
              <a:rPr lang="en-US" sz="4000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800000"/>
                </a:solidFill>
                <a:latin typeface="Arial" charset="0"/>
              </a:rPr>
              <a:t>nhiếu</a:t>
            </a:r>
            <a:r>
              <a:rPr lang="en-US" sz="4000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800000"/>
                </a:solidFill>
                <a:latin typeface="Arial" charset="0"/>
              </a:rPr>
              <a:t>số</a:t>
            </a:r>
            <a:r>
              <a:rPr lang="en-US" sz="4000" b="1" dirty="0">
                <a:solidFill>
                  <a:srgbClr val="800000"/>
                </a:solidFill>
                <a:latin typeface="Arial" charset="0"/>
              </a:rPr>
              <a:t>, ta </a:t>
            </a:r>
            <a:r>
              <a:rPr lang="en-US" sz="4000" b="1" dirty="0" err="1">
                <a:solidFill>
                  <a:srgbClr val="800000"/>
                </a:solidFill>
                <a:latin typeface="Arial" charset="0"/>
              </a:rPr>
              <a:t>tính</a:t>
            </a:r>
            <a:r>
              <a:rPr lang="en-US" sz="4000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800000"/>
                </a:solidFill>
                <a:latin typeface="Arial" charset="0"/>
              </a:rPr>
              <a:t>tổng</a:t>
            </a:r>
            <a:r>
              <a:rPr lang="en-US" sz="4000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800000"/>
                </a:solidFill>
                <a:latin typeface="Arial" charset="0"/>
              </a:rPr>
              <a:t>của</a:t>
            </a:r>
            <a:r>
              <a:rPr lang="en-US" sz="4000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800000"/>
                </a:solidFill>
                <a:latin typeface="Arial" charset="0"/>
              </a:rPr>
              <a:t>các</a:t>
            </a:r>
            <a:r>
              <a:rPr lang="en-US" sz="4000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800000"/>
                </a:solidFill>
                <a:latin typeface="Arial" charset="0"/>
              </a:rPr>
              <a:t>số</a:t>
            </a:r>
            <a:r>
              <a:rPr lang="en-US" sz="4000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800000"/>
                </a:solidFill>
                <a:latin typeface="Arial" charset="0"/>
              </a:rPr>
              <a:t>đó</a:t>
            </a:r>
            <a:r>
              <a:rPr lang="en-US" sz="4000" b="1" dirty="0">
                <a:solidFill>
                  <a:srgbClr val="800000"/>
                </a:solidFill>
                <a:latin typeface="Arial" charset="0"/>
              </a:rPr>
              <a:t>, </a:t>
            </a:r>
            <a:r>
              <a:rPr lang="en-US" sz="4000" b="1" dirty="0" err="1">
                <a:solidFill>
                  <a:srgbClr val="800000"/>
                </a:solidFill>
                <a:latin typeface="Arial" charset="0"/>
              </a:rPr>
              <a:t>rồi</a:t>
            </a:r>
            <a:r>
              <a:rPr lang="en-US" sz="4000" b="1" dirty="0">
                <a:solidFill>
                  <a:srgbClr val="800000"/>
                </a:solidFill>
                <a:latin typeface="Arial" charset="0"/>
              </a:rPr>
              <a:t> chia </a:t>
            </a:r>
            <a:r>
              <a:rPr lang="en-US" sz="4000" b="1" dirty="0" err="1">
                <a:solidFill>
                  <a:srgbClr val="800000"/>
                </a:solidFill>
                <a:latin typeface="Arial" charset="0"/>
              </a:rPr>
              <a:t>tổng</a:t>
            </a:r>
            <a:r>
              <a:rPr lang="en-US" sz="4000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800000"/>
                </a:solidFill>
                <a:latin typeface="Arial" charset="0"/>
              </a:rPr>
              <a:t>đó</a:t>
            </a:r>
            <a:r>
              <a:rPr lang="en-US" sz="4000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800000"/>
                </a:solidFill>
                <a:latin typeface="Arial" charset="0"/>
              </a:rPr>
              <a:t>cho</a:t>
            </a:r>
            <a:r>
              <a:rPr lang="en-US" sz="4000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800000"/>
                </a:solidFill>
                <a:latin typeface="Arial" charset="0"/>
              </a:rPr>
              <a:t>số</a:t>
            </a:r>
            <a:r>
              <a:rPr lang="en-US" sz="4000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800000"/>
                </a:solidFill>
                <a:latin typeface="Arial" charset="0"/>
              </a:rPr>
              <a:t>các</a:t>
            </a:r>
            <a:r>
              <a:rPr lang="en-US" sz="4000" b="1" dirty="0" smtClean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800000"/>
                </a:solidFill>
                <a:latin typeface="Arial" charset="0"/>
              </a:rPr>
              <a:t>số</a:t>
            </a:r>
            <a:r>
              <a:rPr lang="en-US" sz="4000" b="1" dirty="0" smtClean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800000"/>
                </a:solidFill>
                <a:latin typeface="Arial" charset="0"/>
              </a:rPr>
              <a:t>hạng</a:t>
            </a:r>
            <a:r>
              <a:rPr lang="en-US" sz="4000" b="1" dirty="0">
                <a:solidFill>
                  <a:srgbClr val="800000"/>
                </a:solidFill>
                <a:latin typeface="Arial" charset="0"/>
              </a:rPr>
              <a:t>.</a:t>
            </a:r>
          </a:p>
        </p:txBody>
      </p:sp>
      <p:pic>
        <p:nvPicPr>
          <p:cNvPr id="5" name="图片 3">
            <a:extLst>
              <a:ext uri="{FF2B5EF4-FFF2-40B4-BE49-F238E27FC236}">
                <a16:creationId xmlns="" xmlns:a16="http://schemas.microsoft.com/office/drawing/2014/main" id="{FB184BBA-1886-4F2E-A652-FCBEA641C1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777" y="144463"/>
            <a:ext cx="1062045" cy="685689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495300" y="811889"/>
            <a:ext cx="7620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800000"/>
                </a:solidFill>
                <a:latin typeface="Arial" charset="0"/>
              </a:rPr>
              <a:t>Tìm</a:t>
            </a:r>
            <a:r>
              <a:rPr lang="en-US" sz="32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800000"/>
                </a:solidFill>
                <a:latin typeface="Arial" charset="0"/>
              </a:rPr>
              <a:t>số</a:t>
            </a:r>
            <a:r>
              <a:rPr lang="en-US" sz="32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800000"/>
                </a:solidFill>
                <a:latin typeface="Arial" charset="0"/>
              </a:rPr>
              <a:t>trung</a:t>
            </a:r>
            <a:r>
              <a:rPr lang="en-US" sz="32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800000"/>
                </a:solidFill>
                <a:latin typeface="Arial" charset="0"/>
              </a:rPr>
              <a:t>bình</a:t>
            </a:r>
            <a:r>
              <a:rPr lang="en-US" sz="32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800000"/>
                </a:solidFill>
                <a:latin typeface="Arial" charset="0"/>
              </a:rPr>
              <a:t>cộng</a:t>
            </a:r>
            <a:r>
              <a:rPr lang="en-US" sz="32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800000"/>
                </a:solidFill>
                <a:latin typeface="Arial" charset="0"/>
              </a:rPr>
              <a:t>của</a:t>
            </a:r>
            <a:r>
              <a:rPr lang="en-US" sz="32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800000"/>
                </a:solidFill>
                <a:latin typeface="Arial" charset="0"/>
              </a:rPr>
              <a:t>các</a:t>
            </a:r>
            <a:r>
              <a:rPr lang="en-US" sz="32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800000"/>
                </a:solidFill>
                <a:latin typeface="Arial" charset="0"/>
              </a:rPr>
              <a:t>số</a:t>
            </a:r>
            <a:r>
              <a:rPr lang="en-US" sz="32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800000"/>
                </a:solidFill>
                <a:latin typeface="Arial" charset="0"/>
              </a:rPr>
              <a:t>sau</a:t>
            </a:r>
            <a:r>
              <a:rPr lang="en-US" sz="3200" dirty="0">
                <a:solidFill>
                  <a:srgbClr val="800000"/>
                </a:solidFill>
                <a:latin typeface="Arial" charset="0"/>
              </a:rPr>
              <a:t>:</a:t>
            </a:r>
          </a:p>
        </p:txBody>
      </p:sp>
      <p:sp>
        <p:nvSpPr>
          <p:cNvPr id="9232" name="Text Box 8"/>
          <p:cNvSpPr txBox="1">
            <a:spLocks noChangeArrowheads="1"/>
          </p:cNvSpPr>
          <p:nvPr/>
        </p:nvSpPr>
        <p:spPr bwMode="auto">
          <a:xfrm>
            <a:off x="471965" y="245918"/>
            <a:ext cx="1905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 dirty="0" err="1">
                <a:solidFill>
                  <a:srgbClr val="800000"/>
                </a:solidFill>
                <a:latin typeface="Arial" charset="0"/>
              </a:rPr>
              <a:t>Bài</a:t>
            </a:r>
            <a:r>
              <a:rPr lang="en-US" b="1" u="sng" dirty="0">
                <a:solidFill>
                  <a:srgbClr val="800000"/>
                </a:solidFill>
                <a:latin typeface="Arial" charset="0"/>
              </a:rPr>
              <a:t> 1</a:t>
            </a: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838200" y="1472291"/>
            <a:ext cx="796904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n-US" dirty="0">
                <a:solidFill>
                  <a:srgbClr val="800000"/>
                </a:solidFill>
                <a:latin typeface="Arial" charset="0"/>
              </a:rPr>
              <a:t>42 </a:t>
            </a:r>
            <a:r>
              <a:rPr lang="en-US" dirty="0" err="1">
                <a:solidFill>
                  <a:srgbClr val="800000"/>
                </a:solidFill>
                <a:latin typeface="Arial" charset="0"/>
              </a:rPr>
              <a:t>và</a:t>
            </a:r>
            <a:r>
              <a:rPr lang="en-US" dirty="0">
                <a:solidFill>
                  <a:srgbClr val="800000"/>
                </a:solidFill>
                <a:latin typeface="Arial" charset="0"/>
              </a:rPr>
              <a:t> 52                              b)36; 42; </a:t>
            </a:r>
            <a:r>
              <a:rPr lang="en-US" dirty="0" err="1">
                <a:solidFill>
                  <a:srgbClr val="800000"/>
                </a:solidFill>
                <a:latin typeface="Arial" charset="0"/>
              </a:rPr>
              <a:t>và</a:t>
            </a:r>
            <a:r>
              <a:rPr lang="en-US" dirty="0">
                <a:solidFill>
                  <a:srgbClr val="800000"/>
                </a:solidFill>
                <a:latin typeface="Arial" charset="0"/>
              </a:rPr>
              <a:t> 57.</a:t>
            </a:r>
          </a:p>
          <a:p>
            <a:pPr marL="342900" indent="-342900">
              <a:spcBef>
                <a:spcPct val="50000"/>
              </a:spcBef>
            </a:pPr>
            <a:r>
              <a:rPr lang="en-US" dirty="0">
                <a:solidFill>
                  <a:srgbClr val="800000"/>
                </a:solidFill>
                <a:latin typeface="Arial" charset="0"/>
              </a:rPr>
              <a:t>c) 34; 43; 52 </a:t>
            </a:r>
            <a:r>
              <a:rPr lang="en-US" dirty="0" err="1">
                <a:solidFill>
                  <a:srgbClr val="800000"/>
                </a:solidFill>
                <a:latin typeface="Arial" charset="0"/>
              </a:rPr>
              <a:t>và</a:t>
            </a:r>
            <a:r>
              <a:rPr lang="en-US" dirty="0">
                <a:solidFill>
                  <a:srgbClr val="800000"/>
                </a:solidFill>
                <a:latin typeface="Arial" charset="0"/>
              </a:rPr>
              <a:t> 39                 d) 20; 35; 37; 65 </a:t>
            </a:r>
            <a:r>
              <a:rPr lang="en-US" dirty="0" err="1">
                <a:solidFill>
                  <a:srgbClr val="800000"/>
                </a:solidFill>
                <a:latin typeface="Arial" charset="0"/>
              </a:rPr>
              <a:t>và</a:t>
            </a:r>
            <a:r>
              <a:rPr lang="en-US" dirty="0">
                <a:solidFill>
                  <a:srgbClr val="800000"/>
                </a:solidFill>
                <a:latin typeface="Arial" charset="0"/>
              </a:rPr>
              <a:t> 73 </a:t>
            </a: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157194" y="2480063"/>
            <a:ext cx="1371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 dirty="0" err="1">
                <a:solidFill>
                  <a:srgbClr val="00B050"/>
                </a:solidFill>
                <a:latin typeface="Arial" charset="0"/>
              </a:rPr>
              <a:t>Bài</a:t>
            </a:r>
            <a:r>
              <a:rPr lang="en-US" sz="2000" b="1" u="sng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sz="2000" b="1" u="sng" dirty="0" err="1">
                <a:solidFill>
                  <a:srgbClr val="00B050"/>
                </a:solidFill>
                <a:latin typeface="Arial" charset="0"/>
              </a:rPr>
              <a:t>làm</a:t>
            </a:r>
            <a:r>
              <a:rPr lang="en-US" sz="2000" b="1" dirty="0">
                <a:solidFill>
                  <a:srgbClr val="00B050"/>
                </a:solidFill>
                <a:latin typeface="Arial" charset="0"/>
              </a:rPr>
              <a:t>:</a:t>
            </a:r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130278" y="2954897"/>
            <a:ext cx="835004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AutoNum type="alphaLcParenR"/>
            </a:pPr>
            <a:r>
              <a:rPr lang="en-US" b="1" dirty="0" err="1" smtClean="0">
                <a:solidFill>
                  <a:srgbClr val="006600"/>
                </a:solidFill>
                <a:latin typeface="Arial" charset="0"/>
              </a:rPr>
              <a:t>Trung</a:t>
            </a:r>
            <a:r>
              <a:rPr lang="en-US" b="1" dirty="0" smtClean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" charset="0"/>
              </a:rPr>
              <a:t>bình</a:t>
            </a:r>
            <a:r>
              <a:rPr lang="en-US" b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" charset="0"/>
              </a:rPr>
              <a:t>cộng</a:t>
            </a:r>
            <a:r>
              <a:rPr lang="en-US" b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" charset="0"/>
              </a:rPr>
              <a:t>của</a:t>
            </a:r>
            <a:r>
              <a:rPr lang="en-US" b="1" dirty="0">
                <a:solidFill>
                  <a:srgbClr val="006600"/>
                </a:solidFill>
                <a:latin typeface="Arial" charset="0"/>
              </a:rPr>
              <a:t> 42 </a:t>
            </a:r>
            <a:r>
              <a:rPr lang="en-US" b="1" dirty="0" err="1">
                <a:solidFill>
                  <a:srgbClr val="006600"/>
                </a:solidFill>
                <a:latin typeface="Arial" charset="0"/>
              </a:rPr>
              <a:t>và</a:t>
            </a:r>
            <a:r>
              <a:rPr lang="en-US" b="1" dirty="0">
                <a:solidFill>
                  <a:srgbClr val="006600"/>
                </a:solidFill>
                <a:latin typeface="Arial" charset="0"/>
              </a:rPr>
              <a:t> 52 </a:t>
            </a:r>
            <a:r>
              <a:rPr lang="en-US" b="1" dirty="0" err="1">
                <a:solidFill>
                  <a:srgbClr val="006600"/>
                </a:solidFill>
                <a:latin typeface="Arial" charset="0"/>
              </a:rPr>
              <a:t>là</a:t>
            </a:r>
            <a:r>
              <a:rPr lang="en-US" b="1" dirty="0">
                <a:solidFill>
                  <a:srgbClr val="006600"/>
                </a:solidFill>
                <a:latin typeface="Arial" charset="0"/>
              </a:rPr>
              <a:t>: </a:t>
            </a:r>
            <a:endParaRPr lang="en-US" b="1" dirty="0" smtClean="0">
              <a:solidFill>
                <a:srgbClr val="006600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006600"/>
                </a:solidFill>
                <a:latin typeface="Arial" charset="0"/>
              </a:rPr>
              <a:t>                (42 </a:t>
            </a:r>
            <a:r>
              <a:rPr lang="en-US" b="1" dirty="0">
                <a:solidFill>
                  <a:srgbClr val="006600"/>
                </a:solidFill>
                <a:latin typeface="Arial" charset="0"/>
              </a:rPr>
              <a:t>+ </a:t>
            </a:r>
            <a:r>
              <a:rPr lang="en-US" b="1" dirty="0" smtClean="0">
                <a:solidFill>
                  <a:srgbClr val="006600"/>
                </a:solidFill>
                <a:latin typeface="Arial" charset="0"/>
              </a:rPr>
              <a:t>52) </a:t>
            </a:r>
            <a:r>
              <a:rPr lang="en-US" b="1" dirty="0">
                <a:solidFill>
                  <a:srgbClr val="006600"/>
                </a:solidFill>
                <a:latin typeface="Arial" charset="0"/>
              </a:rPr>
              <a:t>: 2 = 46</a:t>
            </a: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141718" y="3970560"/>
            <a:ext cx="908754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6600"/>
                </a:solidFill>
                <a:latin typeface="Arial" charset="0"/>
              </a:rPr>
              <a:t>b) </a:t>
            </a:r>
            <a:r>
              <a:rPr lang="en-US" b="1" dirty="0" err="1">
                <a:solidFill>
                  <a:srgbClr val="006600"/>
                </a:solidFill>
                <a:latin typeface="Arial" charset="0"/>
              </a:rPr>
              <a:t>Trung</a:t>
            </a:r>
            <a:r>
              <a:rPr lang="en-US" b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" charset="0"/>
              </a:rPr>
              <a:t>bình</a:t>
            </a:r>
            <a:r>
              <a:rPr lang="en-US" b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" charset="0"/>
              </a:rPr>
              <a:t>cộng</a:t>
            </a:r>
            <a:r>
              <a:rPr lang="en-US" b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" charset="0"/>
              </a:rPr>
              <a:t>của</a:t>
            </a:r>
            <a:r>
              <a:rPr lang="en-US" b="1" dirty="0">
                <a:solidFill>
                  <a:srgbClr val="006600"/>
                </a:solidFill>
                <a:latin typeface="Arial" charset="0"/>
              </a:rPr>
              <a:t> 36; 42 </a:t>
            </a:r>
            <a:r>
              <a:rPr lang="en-US" b="1" dirty="0" err="1">
                <a:solidFill>
                  <a:srgbClr val="006600"/>
                </a:solidFill>
                <a:latin typeface="Arial" charset="0"/>
              </a:rPr>
              <a:t>và</a:t>
            </a:r>
            <a:r>
              <a:rPr lang="en-US" b="1" dirty="0">
                <a:solidFill>
                  <a:srgbClr val="006600"/>
                </a:solidFill>
                <a:latin typeface="Arial" charset="0"/>
              </a:rPr>
              <a:t> 57 </a:t>
            </a:r>
            <a:r>
              <a:rPr lang="en-US" b="1" dirty="0" err="1">
                <a:solidFill>
                  <a:srgbClr val="006600"/>
                </a:solidFill>
                <a:latin typeface="Arial" charset="0"/>
              </a:rPr>
              <a:t>là</a:t>
            </a:r>
            <a:r>
              <a:rPr lang="en-US" b="1" dirty="0">
                <a:solidFill>
                  <a:srgbClr val="006600"/>
                </a:solidFill>
                <a:latin typeface="Arial" charset="0"/>
              </a:rPr>
              <a:t>: </a:t>
            </a:r>
            <a:endParaRPr lang="en-US" b="1" dirty="0" smtClean="0">
              <a:solidFill>
                <a:srgbClr val="006600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006600"/>
                </a:solidFill>
                <a:latin typeface="Arial" charset="0"/>
              </a:rPr>
              <a:t>                  (36 + 42 + 57) </a:t>
            </a:r>
            <a:r>
              <a:rPr lang="en-US" b="1" dirty="0">
                <a:solidFill>
                  <a:srgbClr val="006600"/>
                </a:solidFill>
                <a:latin typeface="Arial" charset="0"/>
              </a:rPr>
              <a:t>: 3 = 45</a:t>
            </a: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141718" y="4901115"/>
            <a:ext cx="9448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6600"/>
                </a:solidFill>
                <a:latin typeface="Arial" charset="0"/>
              </a:rPr>
              <a:t>c) </a:t>
            </a:r>
            <a:r>
              <a:rPr lang="en-US" b="1" dirty="0" err="1">
                <a:solidFill>
                  <a:srgbClr val="006600"/>
                </a:solidFill>
                <a:latin typeface="Arial" charset="0"/>
              </a:rPr>
              <a:t>Trung</a:t>
            </a:r>
            <a:r>
              <a:rPr lang="en-US" b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" charset="0"/>
              </a:rPr>
              <a:t>bình</a:t>
            </a:r>
            <a:r>
              <a:rPr lang="en-US" b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" charset="0"/>
              </a:rPr>
              <a:t>cộng</a:t>
            </a:r>
            <a:r>
              <a:rPr lang="en-US" b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" charset="0"/>
              </a:rPr>
              <a:t>của</a:t>
            </a:r>
            <a:r>
              <a:rPr lang="en-US" b="1" dirty="0">
                <a:solidFill>
                  <a:srgbClr val="006600"/>
                </a:solidFill>
                <a:latin typeface="Arial" charset="0"/>
              </a:rPr>
              <a:t> 34; 43; 52 </a:t>
            </a:r>
            <a:r>
              <a:rPr lang="en-US" b="1" dirty="0" err="1">
                <a:solidFill>
                  <a:srgbClr val="006600"/>
                </a:solidFill>
                <a:latin typeface="Arial" charset="0"/>
              </a:rPr>
              <a:t>và</a:t>
            </a:r>
            <a:r>
              <a:rPr lang="en-US" b="1" dirty="0">
                <a:solidFill>
                  <a:srgbClr val="006600"/>
                </a:solidFill>
                <a:latin typeface="Arial" charset="0"/>
              </a:rPr>
              <a:t> 39 </a:t>
            </a:r>
            <a:r>
              <a:rPr lang="en-US" b="1" dirty="0" err="1">
                <a:solidFill>
                  <a:srgbClr val="006600"/>
                </a:solidFill>
                <a:latin typeface="Arial" charset="0"/>
              </a:rPr>
              <a:t>là</a:t>
            </a:r>
            <a:r>
              <a:rPr lang="en-US" b="1" dirty="0">
                <a:solidFill>
                  <a:srgbClr val="006600"/>
                </a:solidFill>
                <a:latin typeface="Arial" charset="0"/>
              </a:rPr>
              <a:t>: </a:t>
            </a:r>
            <a:endParaRPr lang="en-US" b="1" dirty="0" smtClean="0">
              <a:solidFill>
                <a:srgbClr val="006600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006600"/>
                </a:solidFill>
                <a:latin typeface="Arial" charset="0"/>
              </a:rPr>
              <a:t>                  (34 + 43 + 52 + 39) </a:t>
            </a:r>
            <a:r>
              <a:rPr lang="en-US" b="1" dirty="0">
                <a:solidFill>
                  <a:srgbClr val="006600"/>
                </a:solidFill>
                <a:latin typeface="Arial" charset="0"/>
              </a:rPr>
              <a:t>: 4 = 42</a:t>
            </a:r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141718" y="5842337"/>
            <a:ext cx="9753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6600"/>
                </a:solidFill>
                <a:latin typeface="Arial" charset="0"/>
              </a:rPr>
              <a:t>d) </a:t>
            </a:r>
            <a:r>
              <a:rPr lang="en-US" b="1" dirty="0" err="1">
                <a:solidFill>
                  <a:srgbClr val="006600"/>
                </a:solidFill>
                <a:latin typeface="Arial" charset="0"/>
              </a:rPr>
              <a:t>Trung</a:t>
            </a:r>
            <a:r>
              <a:rPr lang="en-US" b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" charset="0"/>
              </a:rPr>
              <a:t>bình</a:t>
            </a:r>
            <a:r>
              <a:rPr lang="en-US" b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" charset="0"/>
              </a:rPr>
              <a:t>cộng</a:t>
            </a:r>
            <a:r>
              <a:rPr lang="en-US" b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" charset="0"/>
              </a:rPr>
              <a:t>của</a:t>
            </a:r>
            <a:r>
              <a:rPr lang="en-US" b="1" dirty="0">
                <a:solidFill>
                  <a:srgbClr val="006600"/>
                </a:solidFill>
                <a:latin typeface="Arial" charset="0"/>
              </a:rPr>
              <a:t> 20; 35; 37; 65; 73 </a:t>
            </a:r>
            <a:r>
              <a:rPr lang="en-US" b="1" dirty="0" err="1">
                <a:solidFill>
                  <a:srgbClr val="006600"/>
                </a:solidFill>
                <a:latin typeface="Arial" charset="0"/>
              </a:rPr>
              <a:t>là</a:t>
            </a:r>
            <a:r>
              <a:rPr lang="en-US" b="1" dirty="0" smtClean="0">
                <a:solidFill>
                  <a:srgbClr val="006600"/>
                </a:solidFill>
                <a:latin typeface="Arial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006600"/>
                </a:solidFill>
                <a:latin typeface="Arial" charset="0"/>
              </a:rPr>
              <a:t>               (20 </a:t>
            </a:r>
            <a:r>
              <a:rPr lang="en-US" b="1" dirty="0">
                <a:solidFill>
                  <a:srgbClr val="006600"/>
                </a:solidFill>
                <a:latin typeface="Arial" charset="0"/>
              </a:rPr>
              <a:t>+ </a:t>
            </a:r>
            <a:r>
              <a:rPr lang="en-US" b="1" dirty="0" smtClean="0">
                <a:solidFill>
                  <a:srgbClr val="006600"/>
                </a:solidFill>
                <a:latin typeface="Arial" charset="0"/>
              </a:rPr>
              <a:t>35 + 37 + 65 + 73) </a:t>
            </a:r>
            <a:r>
              <a:rPr lang="en-US" b="1" dirty="0">
                <a:solidFill>
                  <a:srgbClr val="006600"/>
                </a:solidFill>
                <a:latin typeface="Arial" charset="0"/>
              </a:rPr>
              <a:t>: 5 = 46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352" y="221394"/>
            <a:ext cx="1066892" cy="682811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5" grpId="0" autoUpdateAnimBg="0"/>
      <p:bldP spid="31756" grpId="0" autoUpdateAnimBg="0"/>
      <p:bldP spid="31757" grpId="0" autoUpdateAnimBg="0"/>
      <p:bldP spid="31758" grpId="0" autoUpdateAnimBg="0"/>
      <p:bldP spid="31759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72&quot;/&gt;&lt;/object&gt;&lt;object type=&quot;3&quot; unique_id=&quot;10004&quot;&gt;&lt;property id=&quot;20148&quot; value=&quot;5&quot;/&gt;&lt;property id=&quot;20300&quot; value=&quot;Slide 2 - &amp;quot;Tìm số  trung bình cộng&amp;quot;&quot;/&gt;&lt;property id=&quot;20307&quot; value=&quot;274&quot;/&gt;&lt;/object&gt;&lt;object type=&quot;3&quot; unique_id=&quot;10005&quot;&gt;&lt;property id=&quot;20148&quot; value=&quot;5&quot;/&gt;&lt;property id=&quot;20300&quot; value=&quot;Slide 3&quot;/&gt;&lt;property id=&quot;20307&quot; value=&quot;257&quot;/&gt;&lt;/object&gt;&lt;object type=&quot;3&quot; unique_id=&quot;10006&quot;&gt;&lt;property id=&quot;20148&quot; value=&quot;5&quot;/&gt;&lt;property id=&quot;20300&quot; value=&quot;Slide 4&quot;/&gt;&lt;property id=&quot;20307&quot; value=&quot;276&quot;/&gt;&lt;/object&gt;&lt;object type=&quot;3&quot; unique_id=&quot;10007&quot;&gt;&lt;property id=&quot;20148&quot; value=&quot;5&quot;/&gt;&lt;property id=&quot;20300&quot; value=&quot;Slide 5 - &amp;quot;  Lấy tổng số lít dầu chia cho 2 được số lít dầu rót đều vào mỗi can: ( 6 + 4) : 2 = 5 ( l)   &amp;quot;&quot;/&gt;&lt;property id=&quot;20307&quot; value=&quot;270&quot;/&gt;&lt;/object&gt;&lt;object type=&quot;3&quot; unique_id=&quot;10008&quot;&gt;&lt;property id=&quot;20148&quot; value=&quot;5&quot;/&gt;&lt;property id=&quot;20300&quot; value=&quot;Slide 6 - &amp;quot;Bài toán 2:&amp;quot;&quot;/&gt;&lt;property id=&quot;20307&quot; value=&quot;258&quot;/&gt;&lt;/object&gt;&lt;object type=&quot;3&quot; unique_id=&quot;10009&quot;&gt;&lt;property id=&quot;20148&quot; value=&quot;5&quot;/&gt;&lt;property id=&quot;20300&quot; value=&quot;Slide 7 - &amp;quot;Nhận xét:&amp;quot;&quot;/&gt;&lt;property id=&quot;20307&quot; value=&quot;259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8&quot;/&gt;&lt;/object&gt;&lt;object type=&quot;3&quot; unique_id=&quot;10014&quot;&gt;&lt;property id=&quot;20148&quot; value=&quot;5&quot;/&gt;&lt;property id=&quot;20300&quot; value=&quot;Slide 12&quot;/&gt;&lt;property id=&quot;20307&quot; value=&quot;278&quot;/&gt;&lt;/object&gt;&lt;object type=&quot;3&quot; unique_id=&quot;10015&quot;&gt;&lt;property id=&quot;20148&quot; value=&quot;5&quot;/&gt;&lt;property id=&quot;20300&quot; value=&quot;Slide 14&quot;/&gt;&lt;property id=&quot;20307&quot; value=&quot;280&quot;/&gt;&lt;/object&gt;&lt;object type=&quot;3&quot; unique_id=&quot;10121&quot;&gt;&lt;property id=&quot;20148&quot; value=&quot;5&quot;/&gt;&lt;property id=&quot;20300&quot; value=&quot;Slide 13&quot;/&gt;&lt;property id=&quot;20307&quot; value=&quot;281&quot;/&gt;&lt;/object&gt;&lt;/object&gt;&lt;object type=&quot;8&quot; unique_id=&quot;10030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-0927-4">
  <a:themeElements>
    <a:clrScheme name="自定义 12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22813"/>
      </a:accent1>
      <a:accent2>
        <a:srgbClr val="422813"/>
      </a:accent2>
      <a:accent3>
        <a:srgbClr val="422813"/>
      </a:accent3>
      <a:accent4>
        <a:srgbClr val="422813"/>
      </a:accent4>
      <a:accent5>
        <a:srgbClr val="422813"/>
      </a:accent5>
      <a:accent6>
        <a:srgbClr val="422813"/>
      </a:accent6>
      <a:hlink>
        <a:srgbClr val="422813"/>
      </a:hlink>
      <a:folHlink>
        <a:srgbClr val="422813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2-0927-4">
  <a:themeElements>
    <a:clrScheme name="自定义 12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22813"/>
      </a:accent1>
      <a:accent2>
        <a:srgbClr val="422813"/>
      </a:accent2>
      <a:accent3>
        <a:srgbClr val="422813"/>
      </a:accent3>
      <a:accent4>
        <a:srgbClr val="422813"/>
      </a:accent4>
      <a:accent5>
        <a:srgbClr val="422813"/>
      </a:accent5>
      <a:accent6>
        <a:srgbClr val="422813"/>
      </a:accent6>
      <a:hlink>
        <a:srgbClr val="422813"/>
      </a:hlink>
      <a:folHlink>
        <a:srgbClr val="422813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711</TotalTime>
  <Words>894</Words>
  <Application>Microsoft Office PowerPoint</Application>
  <PresentationFormat>On-screen Show (4:3)</PresentationFormat>
  <Paragraphs>100</Paragraphs>
  <Slides>14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Office Theme</vt:lpstr>
      <vt:lpstr>2-0927-4</vt:lpstr>
      <vt:lpstr>1_2-0927-4</vt:lpstr>
      <vt:lpstr>PowerPoint Presentation</vt:lpstr>
      <vt:lpstr>Tìm số  trung bình cộng</vt:lpstr>
      <vt:lpstr>PowerPoint Presentation</vt:lpstr>
      <vt:lpstr>PowerPoint Presentation</vt:lpstr>
      <vt:lpstr>  Lấy tổng số lít dầu chia cho 2 được số lít dầu rót đều vào mỗi can: ( 6 + 4) : 2 = 5 ( l)   </vt:lpstr>
      <vt:lpstr>Bài toán 2:</vt:lpstr>
      <vt:lpstr>Nhận xét: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Knight of light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Tìm số  trung bình cộng</dc:title>
  <dc:creator>minhphúc</dc:creator>
  <cp:lastModifiedBy>MTC</cp:lastModifiedBy>
  <cp:revision>40</cp:revision>
  <dcterms:created xsi:type="dcterms:W3CDTF">2004-10-09T05:32:58Z</dcterms:created>
  <dcterms:modified xsi:type="dcterms:W3CDTF">2021-10-04T10:06:29Z</dcterms:modified>
</cp:coreProperties>
</file>