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75" r:id="rId2"/>
    <p:sldId id="272" r:id="rId3"/>
    <p:sldId id="280" r:id="rId4"/>
    <p:sldId id="283" r:id="rId5"/>
    <p:sldId id="259" r:id="rId6"/>
    <p:sldId id="276" r:id="rId7"/>
    <p:sldId id="277" r:id="rId8"/>
    <p:sldId id="263" r:id="rId9"/>
    <p:sldId id="260" r:id="rId10"/>
    <p:sldId id="279" r:id="rId11"/>
    <p:sldId id="288" r:id="rId12"/>
    <p:sldId id="262" r:id="rId13"/>
    <p:sldId id="265" r:id="rId14"/>
    <p:sldId id="286" r:id="rId15"/>
    <p:sldId id="287" r:id="rId16"/>
    <p:sldId id="284" r:id="rId17"/>
    <p:sldId id="264" r:id="rId18"/>
    <p:sldId id="285" r:id="rId19"/>
    <p:sldId id="261" r:id="rId20"/>
    <p:sldId id="267" r:id="rId21"/>
    <p:sldId id="266" r:id="rId22"/>
  </p:sldIdLst>
  <p:sldSz cx="12192000" cy="6858000"/>
  <p:notesSz cx="6858000" cy="9144000"/>
  <p:embeddedFontLst>
    <p:embeddedFont>
      <p:font typeface="等线" panose="02010600030101010101" pitchFamily="2" charset="-122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UTM Cooper Black" panose="02040603050506020204" pitchFamily="18" charset="0"/>
      <p:regular r:id="rId31"/>
      <p:italic r:id="rId32"/>
    </p:embeddedFont>
    <p:embeddedFont>
      <p:font typeface="UVN Bai Sau Nang" panose="04030905020802020C03" pitchFamily="82" charset="0"/>
      <p:regular r:id="rId33"/>
    </p:embeddedFont>
  </p:embeddedFontLst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78F"/>
    <a:srgbClr val="42A4E6"/>
    <a:srgbClr val="1B83C3"/>
    <a:srgbClr val="146190"/>
    <a:srgbClr val="0B3651"/>
    <a:srgbClr val="444242"/>
    <a:srgbClr val="EF874B"/>
    <a:srgbClr val="3AA933"/>
    <a:srgbClr val="3BA934"/>
    <a:srgbClr val="A2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12" autoAdjust="0"/>
  </p:normalViewPr>
  <p:slideViewPr>
    <p:cSldViewPr snapToGrid="0">
      <p:cViewPr varScale="1">
        <p:scale>
          <a:sx n="63" d="100"/>
          <a:sy n="6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F0C0-3E1D-420B-8B3E-A330B133B56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2ECE-E74C-4854-9A8F-D75032BF8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96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892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10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662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50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93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2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32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27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88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05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04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09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29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34.jpg"/><Relationship Id="rId4" Type="http://schemas.openxmlformats.org/officeDocument/2006/relationships/image" Target="../media/image3.emf"/><Relationship Id="rId9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752BDAA-B3EC-45DC-AE18-1EA2F4D4D7D2}"/>
              </a:ext>
            </a:extLst>
          </p:cNvPr>
          <p:cNvSpPr txBox="1"/>
          <p:nvPr/>
        </p:nvSpPr>
        <p:spPr>
          <a:xfrm>
            <a:off x="5150805" y="2854313"/>
            <a:ext cx="55563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>
                <a:ln>
                  <a:noFill/>
                </a:ln>
                <a:solidFill>
                  <a:srgbClr val="5FB9C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KHỞI</a:t>
            </a:r>
            <a:r>
              <a:rPr kumimoji="0" lang="en-US" altLang="zh-CN" sz="6600" b="1" i="0" u="none" strike="noStrike" kern="1200" cap="none" spc="0" normalizeH="0" noProof="0">
                <a:ln>
                  <a:noFill/>
                </a:ln>
                <a:solidFill>
                  <a:srgbClr val="5FB9C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 ĐỘNG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5FB9C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UTM Cooper Black" panose="02040603050506020204" pitchFamily="18" charset="0"/>
              <a:ea typeface="方正喵呜体" panose="02010600010101010101" pitchFamily="2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640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15442" y="0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Thế kỉ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385860" y="95594"/>
            <a:ext cx="744504" cy="7436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830996"/>
            <a:ext cx="12192000" cy="6027003"/>
            <a:chOff x="319314" y="830997"/>
            <a:chExt cx="11553372" cy="5874602"/>
          </a:xfrm>
        </p:grpSpPr>
        <p:sp>
          <p:nvSpPr>
            <p:cNvPr id="2" name="Flowchart: Off-page Connector 1"/>
            <p:cNvSpPr/>
            <p:nvPr/>
          </p:nvSpPr>
          <p:spPr>
            <a:xfrm flipV="1">
              <a:off x="319314" y="830997"/>
              <a:ext cx="11553372" cy="5874602"/>
            </a:xfrm>
            <a:prstGeom prst="flowChartOffpageConnector">
              <a:avLst/>
            </a:pr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Off-page Connector 4"/>
            <p:cNvSpPr/>
            <p:nvPr/>
          </p:nvSpPr>
          <p:spPr>
            <a:xfrm flipV="1">
              <a:off x="435430" y="934852"/>
              <a:ext cx="11321142" cy="5654633"/>
            </a:xfrm>
            <a:prstGeom prst="flowChartOffpageConnector">
              <a:avLst/>
            </a:prstGeom>
            <a:noFill/>
            <a:ln w="76200">
              <a:solidFill>
                <a:srgbClr val="4631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96208" y="1395627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5400" b="1" dirty="0"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661244" y="2626513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 đến năm 100 là thế kỉ một (thế kỉ 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396204" y="3335117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101 đến năm 200 là thế kỉ hai (thế kỉ II)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334937" y="3948818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201 đến năm 300 là thế kỉ ba (thế kỉ III)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1291771" y="4627272"/>
            <a:ext cx="10580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…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9313" y="5118540"/>
            <a:ext cx="1155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6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1901 đến năm 2000 là thế kỉ hai mươi (thế kỉ XX)</a:t>
            </a:r>
            <a:endParaRPr lang="zh-CN" altLang="en-US" sz="36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122534" y="5877458"/>
            <a:ext cx="1155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2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2001 đến năm 2</a:t>
            </a:r>
            <a:r>
              <a:rPr lang="en-US" altLang="zh-CN" sz="32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2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00 là thế kỉ hai mươi mốt (thế kỉ XXI)</a:t>
            </a:r>
            <a:endParaRPr lang="zh-CN" altLang="en-US" sz="32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035" y="1395627"/>
            <a:ext cx="918124" cy="5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6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2DEC03-5ABE-40B0-81ED-1087A45E2EA9}"/>
              </a:ext>
            </a:extLst>
          </p:cNvPr>
          <p:cNvSpPr txBox="1"/>
          <p:nvPr/>
        </p:nvSpPr>
        <p:spPr>
          <a:xfrm>
            <a:off x="4343757" y="1161325"/>
            <a:ext cx="350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Ghi số tự nhiên">
            <a:extLst>
              <a:ext uri="{FF2B5EF4-FFF2-40B4-BE49-F238E27FC236}">
                <a16:creationId xmlns:a16="http://schemas.microsoft.com/office/drawing/2014/main" id="{C974A7AD-B779-41F2-A57F-B10131CC1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92" y="2005550"/>
            <a:ext cx="9787214" cy="30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08840"/>
      </p:ext>
    </p:extLst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8A67A953-7482-45F7-8EC9-5133283FFE0B}"/>
              </a:ext>
            </a:extLst>
          </p:cNvPr>
          <p:cNvSpPr txBox="1"/>
          <p:nvPr/>
        </p:nvSpPr>
        <p:spPr>
          <a:xfrm>
            <a:off x="1839909" y="1991561"/>
            <a:ext cx="4288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2021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mấy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5400" b="1" dirty="0">
              <a:ln w="22225">
                <a:noFill/>
              </a:ln>
              <a:solidFill>
                <a:srgbClr val="1C88D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9255F32-92C2-43CA-86DE-C298DDB1DA0A}"/>
              </a:ext>
            </a:extLst>
          </p:cNvPr>
          <p:cNvSpPr txBox="1"/>
          <p:nvPr/>
        </p:nvSpPr>
        <p:spPr>
          <a:xfrm>
            <a:off x="2032474" y="1990786"/>
            <a:ext cx="3896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2021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XXI.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24560" y="-44845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Thế kỉ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2194978" y="50749"/>
            <a:ext cx="744504" cy="74366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861654" y="3748980"/>
            <a:ext cx="1540194" cy="1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375650" y="-364859"/>
            <a:ext cx="10114157" cy="80415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23FD817-C6AD-4B34-8D07-373B96CF0B73}"/>
              </a:ext>
            </a:extLst>
          </p:cNvPr>
          <p:cNvGrpSpPr/>
          <p:nvPr/>
        </p:nvGrpSpPr>
        <p:grpSpPr>
          <a:xfrm rot="610480">
            <a:off x="6573600" y="208337"/>
            <a:ext cx="5626926" cy="3501548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502B82F-6B51-437D-A88B-E28562F0B121}"/>
                </a:ext>
              </a:extLst>
            </p:cNvPr>
            <p:cNvSpPr txBox="1"/>
            <p:nvPr/>
          </p:nvSpPr>
          <p:spPr>
            <a:xfrm rot="186639">
              <a:off x="3645479" y="1488959"/>
              <a:ext cx="5304772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5FB9CB"/>
                  </a:solidFill>
                  <a:latin typeface="Times New Roman" panose="020206030504050203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5039" y="1516843"/>
            <a:ext cx="490695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0"/>
                <a:solidFill>
                  <a:srgbClr val="AC44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kĩ đề, suy nghĩ và làm bài thật tốt em nhé!</a:t>
            </a:r>
            <a:endParaRPr lang="en-US" sz="6000" b="1" cap="none" spc="0">
              <a:ln w="0"/>
              <a:solidFill>
                <a:srgbClr val="AC442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-60721" y="-49930"/>
            <a:ext cx="2205740" cy="22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751506-5754-4252-B22D-32303CC9ED2D}"/>
              </a:ext>
            </a:extLst>
          </p:cNvPr>
          <p:cNvSpPr/>
          <p:nvPr/>
        </p:nvSpPr>
        <p:spPr>
          <a:xfrm>
            <a:off x="507017" y="1"/>
            <a:ext cx="11544414" cy="6852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" y="5089928"/>
            <a:ext cx="800072" cy="14687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100450E-D2D8-43B6-AB98-7C175B30C607}"/>
              </a:ext>
            </a:extLst>
          </p:cNvPr>
          <p:cNvSpPr txBox="1"/>
          <p:nvPr/>
        </p:nvSpPr>
        <p:spPr>
          <a:xfrm rot="1169000">
            <a:off x="9203275" y="773235"/>
            <a:ext cx="3138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 err="1">
                <a:ln w="22225">
                  <a:noFill/>
                </a:ln>
                <a:solidFill>
                  <a:srgbClr val="46313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5400" b="1" dirty="0">
                <a:ln w="22225">
                  <a:noFill/>
                </a:ln>
                <a:solidFill>
                  <a:srgbClr val="46313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1</a:t>
            </a:r>
            <a:endParaRPr lang="zh-CN" altLang="en-US" sz="5400" b="1" dirty="0">
              <a:ln w="22225">
                <a:noFill/>
              </a:ln>
              <a:solidFill>
                <a:srgbClr val="463131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807" y="0"/>
            <a:ext cx="959010" cy="6018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706C7B5-824D-409F-9866-3B58749FD788}"/>
              </a:ext>
            </a:extLst>
          </p:cNvPr>
          <p:cNvGrpSpPr/>
          <p:nvPr/>
        </p:nvGrpSpPr>
        <p:grpSpPr>
          <a:xfrm rot="1134518">
            <a:off x="9615617" y="1353516"/>
            <a:ext cx="1895578" cy="163542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49" y="331604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C659CD8D-7413-4616-B389-2D19BFC3B480}"/>
              </a:ext>
            </a:extLst>
          </p:cNvPr>
          <p:cNvGrpSpPr/>
          <p:nvPr/>
        </p:nvGrpSpPr>
        <p:grpSpPr>
          <a:xfrm rot="21193181">
            <a:off x="11266343" y="824744"/>
            <a:ext cx="954259" cy="651770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066333" y="406701"/>
            <a:ext cx="6321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vào chỗ chấm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5352" y="1374968"/>
            <a:ext cx="3695242" cy="29474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	   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= …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60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cap="none" spc="0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600" b="1" cap="none" spc="0" dirty="0">
              <a:ln w="0"/>
              <a:solidFill>
                <a:srgbClr val="0B36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96" y="4645704"/>
            <a:ext cx="2209800" cy="22122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sz="36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blipFill>
                <a:blip r:embed="rId6"/>
                <a:stretch>
                  <a:fillRect r="-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76EE17E-EB86-4F98-82B6-F82FABDA10D9}"/>
              </a:ext>
            </a:extLst>
          </p:cNvPr>
          <p:cNvSpPr txBox="1"/>
          <p:nvPr/>
        </p:nvSpPr>
        <p:spPr>
          <a:xfrm>
            <a:off x="4528426" y="1399116"/>
            <a:ext cx="2646878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...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D4040-01DA-4870-86B2-A32C56761126}"/>
                  </a:ext>
                </a:extLst>
              </p:cNvPr>
              <p:cNvSpPr txBox="1"/>
              <p:nvPr/>
            </p:nvSpPr>
            <p:spPr>
              <a:xfrm>
                <a:off x="6693637" y="1314025"/>
                <a:ext cx="4709944" cy="1949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1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D4040-01DA-4870-86B2-A32C56761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637" y="1314025"/>
                <a:ext cx="4709944" cy="1949188"/>
              </a:xfrm>
              <a:prstGeom prst="rect">
                <a:avLst/>
              </a:prstGeom>
              <a:blipFill>
                <a:blip r:embed="rId7"/>
                <a:stretch>
                  <a:fillRect r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B1284DFB-BCC1-49CE-B6CA-0422F2C205AE}"/>
              </a:ext>
            </a:extLst>
          </p:cNvPr>
          <p:cNvSpPr/>
          <p:nvPr/>
        </p:nvSpPr>
        <p:spPr>
          <a:xfrm>
            <a:off x="298735" y="3392936"/>
            <a:ext cx="4118435" cy="29474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cap="none" spc="0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	 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100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cap="none" spc="0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600" b="1" cap="none" spc="0" dirty="0">
              <a:ln w="0"/>
              <a:solidFill>
                <a:srgbClr val="0B36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233394-032F-4812-9EA1-A4A4D31DF028}"/>
              </a:ext>
            </a:extLst>
          </p:cNvPr>
          <p:cNvSpPr txBox="1"/>
          <p:nvPr/>
        </p:nvSpPr>
        <p:spPr>
          <a:xfrm>
            <a:off x="4575877" y="3457081"/>
            <a:ext cx="2836033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...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86EC7A7-1635-4E39-BBB8-E551EEDBF8E9}"/>
                  </a:ext>
                </a:extLst>
              </p:cNvPr>
              <p:cNvSpPr txBox="1"/>
              <p:nvPr/>
            </p:nvSpPr>
            <p:spPr>
              <a:xfrm>
                <a:off x="7635685" y="3168144"/>
                <a:ext cx="3204723" cy="2787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86EC7A7-1635-4E39-BBB8-E551EEDBF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85" y="3168144"/>
                <a:ext cx="3204723" cy="2787301"/>
              </a:xfrm>
              <a:prstGeom prst="rect">
                <a:avLst/>
              </a:prstGeom>
              <a:blipFill>
                <a:blip r:embed="rId8"/>
                <a:stretch>
                  <a:fillRect r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31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751506-5754-4252-B22D-32303CC9ED2D}"/>
              </a:ext>
            </a:extLst>
          </p:cNvPr>
          <p:cNvSpPr/>
          <p:nvPr/>
        </p:nvSpPr>
        <p:spPr>
          <a:xfrm>
            <a:off x="507017" y="1"/>
            <a:ext cx="11544414" cy="6852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" y="5089928"/>
            <a:ext cx="800072" cy="14687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100450E-D2D8-43B6-AB98-7C175B30C607}"/>
              </a:ext>
            </a:extLst>
          </p:cNvPr>
          <p:cNvSpPr txBox="1"/>
          <p:nvPr/>
        </p:nvSpPr>
        <p:spPr>
          <a:xfrm rot="1169000">
            <a:off x="9203275" y="773235"/>
            <a:ext cx="3138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 err="1">
                <a:ln w="22225">
                  <a:noFill/>
                </a:ln>
                <a:solidFill>
                  <a:srgbClr val="46313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5400" b="1" dirty="0">
                <a:ln w="22225">
                  <a:noFill/>
                </a:ln>
                <a:solidFill>
                  <a:srgbClr val="46313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1</a:t>
            </a:r>
            <a:endParaRPr lang="zh-CN" altLang="en-US" sz="5400" b="1" dirty="0">
              <a:ln w="22225">
                <a:noFill/>
              </a:ln>
              <a:solidFill>
                <a:srgbClr val="463131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807" y="0"/>
            <a:ext cx="959010" cy="6018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706C7B5-824D-409F-9866-3B58749FD788}"/>
              </a:ext>
            </a:extLst>
          </p:cNvPr>
          <p:cNvGrpSpPr/>
          <p:nvPr/>
        </p:nvGrpSpPr>
        <p:grpSpPr>
          <a:xfrm rot="1134518">
            <a:off x="9615617" y="1353516"/>
            <a:ext cx="1895578" cy="163542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49" y="331604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C659CD8D-7413-4616-B389-2D19BFC3B480}"/>
              </a:ext>
            </a:extLst>
          </p:cNvPr>
          <p:cNvGrpSpPr/>
          <p:nvPr/>
        </p:nvGrpSpPr>
        <p:grpSpPr>
          <a:xfrm rot="21193181">
            <a:off x="11266343" y="824744"/>
            <a:ext cx="954259" cy="651770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066333" y="406701"/>
            <a:ext cx="6321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vào chỗ chấm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9165" y="1374968"/>
            <a:ext cx="3467616" cy="29474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	   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60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cap="none" spc="0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600" b="1" cap="none" spc="0" dirty="0">
              <a:ln w="0"/>
              <a:solidFill>
                <a:srgbClr val="0B36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96" y="4645704"/>
            <a:ext cx="2209800" cy="22122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cap="none" spc="0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cap="none" spc="0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 </a:t>
                </a:r>
                <a:r>
                  <a:rPr lang="en-US" sz="3600" b="1" dirty="0" err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3600" b="1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sz="3600" b="1" cap="none" spc="0" dirty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312" y="6925039"/>
                <a:ext cx="5089855" cy="4878580"/>
              </a:xfrm>
              <a:prstGeom prst="rect">
                <a:avLst/>
              </a:prstGeom>
              <a:blipFill>
                <a:blip r:embed="rId6"/>
                <a:stretch>
                  <a:fillRect r="-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76EE17E-EB86-4F98-82B6-F82FABDA10D9}"/>
              </a:ext>
            </a:extLst>
          </p:cNvPr>
          <p:cNvSpPr txBox="1"/>
          <p:nvPr/>
        </p:nvSpPr>
        <p:spPr>
          <a:xfrm>
            <a:off x="4528426" y="1399116"/>
            <a:ext cx="282641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D4040-01DA-4870-86B2-A32C56761126}"/>
                  </a:ext>
                </a:extLst>
              </p:cNvPr>
              <p:cNvSpPr txBox="1"/>
              <p:nvPr/>
            </p:nvSpPr>
            <p:spPr>
              <a:xfrm>
                <a:off x="6693637" y="1314025"/>
                <a:ext cx="4709944" cy="1949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1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68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D4040-01DA-4870-86B2-A32C56761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637" y="1314025"/>
                <a:ext cx="4709944" cy="1949188"/>
              </a:xfrm>
              <a:prstGeom prst="rect">
                <a:avLst/>
              </a:prstGeom>
              <a:blipFill>
                <a:blip r:embed="rId7"/>
                <a:stretch>
                  <a:fillRect r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B1284DFB-BCC1-49CE-B6CA-0422F2C205AE}"/>
              </a:ext>
            </a:extLst>
          </p:cNvPr>
          <p:cNvSpPr/>
          <p:nvPr/>
        </p:nvSpPr>
        <p:spPr>
          <a:xfrm>
            <a:off x="478271" y="3392936"/>
            <a:ext cx="3759362" cy="29474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cap="none" spc="0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	 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100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cap="none" spc="0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0"/>
                <a:solidFill>
                  <a:srgbClr val="0B36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600" b="1" cap="none" spc="0" dirty="0">
              <a:ln w="0"/>
              <a:solidFill>
                <a:srgbClr val="0B36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233394-032F-4812-9EA1-A4A4D31DF028}"/>
              </a:ext>
            </a:extLst>
          </p:cNvPr>
          <p:cNvSpPr txBox="1"/>
          <p:nvPr/>
        </p:nvSpPr>
        <p:spPr>
          <a:xfrm>
            <a:off x="4575877" y="3457081"/>
            <a:ext cx="3015569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86EC7A7-1635-4E39-BBB8-E551EEDBF8E9}"/>
                  </a:ext>
                </a:extLst>
              </p:cNvPr>
              <p:cNvSpPr txBox="1"/>
              <p:nvPr/>
            </p:nvSpPr>
            <p:spPr>
              <a:xfrm>
                <a:off x="7705415" y="3168144"/>
                <a:ext cx="3065263" cy="2787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kỉ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86EC7A7-1635-4E39-BBB8-E551EEDBF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415" y="3168144"/>
                <a:ext cx="3065263" cy="2787301"/>
              </a:xfrm>
              <a:prstGeom prst="rect">
                <a:avLst/>
              </a:prstGeom>
              <a:blipFill>
                <a:blip r:embed="rId8"/>
                <a:stretch>
                  <a:fillRect r="-3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5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4E24D80-9A2F-4F44-AE81-CFAF85898F7F}"/>
              </a:ext>
            </a:extLst>
          </p:cNvPr>
          <p:cNvSpPr txBox="1"/>
          <p:nvPr/>
        </p:nvSpPr>
        <p:spPr>
          <a:xfrm rot="16200000">
            <a:off x="4969469" y="-304799"/>
            <a:ext cx="2123658" cy="74675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 defTabSz="91440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84989" y="-468067"/>
            <a:ext cx="3511656" cy="35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2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A4DA312-255D-44F7-B2EE-15774381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27" y="3676034"/>
            <a:ext cx="3708878" cy="27705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0AAB934-7D8F-4249-B0B9-EE90E984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3419">
            <a:off x="949343" y="3979987"/>
            <a:ext cx="3868639" cy="275266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87B3180-F339-4360-9618-854E3C7CFC29}"/>
              </a:ext>
            </a:extLst>
          </p:cNvPr>
          <p:cNvSpPr txBox="1"/>
          <p:nvPr/>
        </p:nvSpPr>
        <p:spPr>
          <a:xfrm>
            <a:off x="693682" y="248370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 2</a:t>
            </a:r>
            <a:endParaRPr lang="zh-CN" altLang="en-US" sz="4400" b="1" dirty="0">
              <a:ln w="254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BD2D483-6112-4A38-A7EB-19EBDF06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54" y="271810"/>
            <a:ext cx="778774" cy="4887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A809B3F-86D9-49B9-9829-A0E72FE74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BBB79BF-4A61-4A2B-BC9D-12EDFFA3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894" y="186946"/>
            <a:ext cx="1049247" cy="6584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32B0DF0-96E6-40CE-A876-978D181EC4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192" y="4200438"/>
            <a:ext cx="484255" cy="342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761386" y="-26082"/>
            <a:ext cx="1463988" cy="1462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49" y="1290795"/>
            <a:ext cx="12002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 Hồ sinh năm 1890. Bác Hồ sinh vào thế kỉ nào?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8975" y="1965967"/>
            <a:ext cx="11759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Bác Hồ sinh năm 1890. Bác Hồ sinh vào thế kỉ XIX.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4835" y="1332494"/>
            <a:ext cx="117650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Cách mạng tháng Tám thành công vào năm 1945. </a:t>
            </a:r>
          </a:p>
          <a:p>
            <a:pPr algn="ctr"/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đó thuộc thế kỉ nào?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7027" y="2474058"/>
            <a:ext cx="11479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Cách mạng tháng Tám thành công vào năm 1945. </a:t>
            </a:r>
          </a:p>
          <a:p>
            <a:pPr algn="ctr"/>
            <a:r>
              <a:rPr lang="en-US" sz="4000" b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đó thuộc thế kỉ XX.</a:t>
            </a:r>
            <a:endParaRPr lang="en-US" sz="4000" b="1" cap="none" spc="0">
              <a:ln w="0"/>
              <a:solidFill>
                <a:srgbClr val="0B365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9" b="34783"/>
          <a:stretch/>
        </p:blipFill>
        <p:spPr>
          <a:xfrm rot="21198067">
            <a:off x="1460424" y="4277115"/>
            <a:ext cx="3001664" cy="2054711"/>
          </a:xfrm>
          <a:prstGeom prst="rect">
            <a:avLst/>
          </a:prstGeom>
        </p:spPr>
      </p:pic>
      <p:pic>
        <p:nvPicPr>
          <p:cNvPr id="35" name="图片 25">
            <a:extLst>
              <a:ext uri="{FF2B5EF4-FFF2-40B4-BE49-F238E27FC236}">
                <a16:creationId xmlns:a16="http://schemas.microsoft.com/office/drawing/2014/main" id="{BB1C85B0-1096-4EAE-83B8-463A5BD09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041" y="5380301"/>
            <a:ext cx="1512463" cy="949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63" y="3797497"/>
            <a:ext cx="3351200" cy="223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图片 24">
            <a:extLst>
              <a:ext uri="{FF2B5EF4-FFF2-40B4-BE49-F238E27FC236}">
                <a16:creationId xmlns:a16="http://schemas.microsoft.com/office/drawing/2014/main" id="{90E396A2-F1A3-403A-8A8D-42C242F27C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9546" y="5666194"/>
            <a:ext cx="1273311" cy="9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3" grpId="0"/>
      <p:bldP spid="3" grpId="1"/>
      <p:bldP spid="32" grpId="0"/>
      <p:bldP spid="32" grpId="1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4E24D80-9A2F-4F44-AE81-CFAF85898F7F}"/>
              </a:ext>
            </a:extLst>
          </p:cNvPr>
          <p:cNvSpPr txBox="1"/>
          <p:nvPr/>
        </p:nvSpPr>
        <p:spPr>
          <a:xfrm rot="16200000">
            <a:off x="5486882" y="-1482866"/>
            <a:ext cx="1631216" cy="96919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84989" y="-468067"/>
            <a:ext cx="3511656" cy="35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2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4E24D80-9A2F-4F44-AE81-CFAF85898F7F}"/>
              </a:ext>
            </a:extLst>
          </p:cNvPr>
          <p:cNvSpPr txBox="1"/>
          <p:nvPr/>
        </p:nvSpPr>
        <p:spPr>
          <a:xfrm rot="16200000">
            <a:off x="5459567" y="779618"/>
            <a:ext cx="1015663" cy="25337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>
                <a:ln w="22225"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sp>
        <p:nvSpPr>
          <p:cNvPr id="18" name="文本框 24">
            <a:extLst>
              <a:ext uri="{FF2B5EF4-FFF2-40B4-BE49-F238E27FC236}">
                <a16:creationId xmlns:a16="http://schemas.microsoft.com/office/drawing/2014/main" id="{535CEDCB-30AD-49FC-A03B-73EC17893E67}"/>
              </a:ext>
            </a:extLst>
          </p:cNvPr>
          <p:cNvSpPr txBox="1"/>
          <p:nvPr/>
        </p:nvSpPr>
        <p:spPr>
          <a:xfrm>
            <a:off x="3967790" y="2413284"/>
            <a:ext cx="5447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0B3651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146190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1B83C3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4800" b="1">
              <a:solidFill>
                <a:srgbClr val="1B83C3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00000"/>
              </a:lnSpc>
              <a:defRPr/>
            </a:pPr>
            <a:endParaRPr lang="en-US" altLang="zh-CN" sz="4800" b="1">
              <a:solidFill>
                <a:srgbClr val="0B3651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84989" y="-468067"/>
            <a:ext cx="3511656" cy="35116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17957" y="2336853"/>
            <a:ext cx="860202" cy="8602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43170" y="3085599"/>
            <a:ext cx="860202" cy="8602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51332" y="3834345"/>
            <a:ext cx="860202" cy="8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5719" y="5314667"/>
            <a:ext cx="62489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 15 giờ em thường làm gì?</a:t>
            </a:r>
            <a:endParaRPr lang="en-US" sz="3600" b="1" cap="none" spc="0">
              <a:ln w="0"/>
              <a:solidFill>
                <a:srgbClr val="E81C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328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hoặc 15 giờ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 rot="16200000">
              <a:off x="4041340" y="2841700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406923" y="3266067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2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7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8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9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0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1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2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3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4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5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9845037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8" grpId="0" animBg="1"/>
      <p:bldP spid="29" grpId="0" animBg="1"/>
      <p:bldP spid="30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3023408" y="-219017"/>
            <a:ext cx="10114157" cy="8041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4" y="1589060"/>
            <a:ext cx="6233507" cy="62335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BC79E7-211D-47E8-8406-EC83B2CA42AF}"/>
              </a:ext>
            </a:extLst>
          </p:cNvPr>
          <p:cNvSpPr txBox="1"/>
          <p:nvPr/>
        </p:nvSpPr>
        <p:spPr>
          <a:xfrm rot="19995989">
            <a:off x="681772" y="1173558"/>
            <a:ext cx="4330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CỦNG CỐ</a:t>
            </a:r>
            <a:endParaRPr lang="zh-CN" alt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842442-198C-4765-A3F3-50FEE06C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V="1">
            <a:off x="552374" y="1954697"/>
            <a:ext cx="987676" cy="109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H="1">
            <a:off x="4061291" y="-61490"/>
            <a:ext cx="987676" cy="10942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1619" y="1589060"/>
            <a:ext cx="5368520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Xem lại bài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D160E0F-6050-458E-ADC7-219278658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031" y="2162826"/>
            <a:ext cx="778774" cy="4887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EFC6539-613A-455A-A7A0-294934BB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sp>
        <p:nvSpPr>
          <p:cNvPr id="19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1618" y="2494101"/>
            <a:ext cx="6452825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 ghi nhớ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1301" y="3520044"/>
            <a:ext cx="645282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Chuẩn bị bài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Luyện tập </a:t>
            </a:r>
            <a:r>
              <a:rPr lang="en-US" altLang="zh-CN" sz="2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(SGK/ 26)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88741" y="1688405"/>
            <a:ext cx="767388" cy="766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260" y="2505954"/>
            <a:ext cx="767388" cy="7665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564" y="3526891"/>
            <a:ext cx="767388" cy="7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863940" y="341424"/>
            <a:ext cx="11501568" cy="680037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FD2F9B-9A2C-4736-880E-7002AB38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715" y="2612180"/>
            <a:ext cx="7147080" cy="373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DDD9A7E-3BBD-43F6-8FE8-61164FD1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25" y="820406"/>
            <a:ext cx="778774" cy="488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04BD44-C7C1-40B1-B806-A330AD1A2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BF177E-73C7-48A6-8FA5-5419A14F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047" y="5415255"/>
            <a:ext cx="1755013" cy="1101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4FEC38-5FFA-4773-AA65-D10DE2A68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390" y="5563891"/>
            <a:ext cx="2062230" cy="12941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796BD4E-982C-4898-ADF0-C7D6293F8029}"/>
              </a:ext>
            </a:extLst>
          </p:cNvPr>
          <p:cNvGrpSpPr/>
          <p:nvPr/>
        </p:nvGrpSpPr>
        <p:grpSpPr>
          <a:xfrm>
            <a:off x="7434136" y="760335"/>
            <a:ext cx="1089931" cy="1662867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676A9548-AEC3-4264-857E-B2A9035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17D1A87D-1F96-4782-809F-5D264B2C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EB479C86-3563-42C3-80E5-2202571B1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C68F1133-6E97-4EBB-9E9C-A1E6E6ED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40514C69-1799-4771-80CF-25E178C0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AA834033-D515-4AB8-B1AC-97177F52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F2283CB-309E-4DA7-A9E9-1B18A872C733}"/>
              </a:ext>
            </a:extLst>
          </p:cNvPr>
          <p:cNvSpPr txBox="1"/>
          <p:nvPr/>
        </p:nvSpPr>
        <p:spPr>
          <a:xfrm>
            <a:off x="4469328" y="2430601"/>
            <a:ext cx="6778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>
                <a:solidFill>
                  <a:srgbClr val="5FB9CB"/>
                </a:solidFill>
                <a:latin typeface="UTM Cooper Black" panose="020406030505060202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Tạm biệt! 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>
                <a:solidFill>
                  <a:srgbClr val="5FB9CB"/>
                </a:solidFill>
                <a:latin typeface="UTM Cooper Black" panose="020406030505060202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Chúc các em học tốt!</a:t>
            </a:r>
            <a:endParaRPr lang="zh-CN" altLang="en-US" sz="4800" dirty="0">
              <a:solidFill>
                <a:srgbClr val="5FB9CB"/>
              </a:solidFill>
              <a:latin typeface="UTM Cooper Black" panose="0204060305050602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C65C459-9199-4298-A044-9D7EDA28C431}"/>
              </a:ext>
            </a:extLst>
          </p:cNvPr>
          <p:cNvGrpSpPr/>
          <p:nvPr/>
        </p:nvGrpSpPr>
        <p:grpSpPr>
          <a:xfrm rot="406819" flipH="1">
            <a:off x="5248657" y="2231592"/>
            <a:ext cx="1114444" cy="761177"/>
            <a:chOff x="9015984" y="2528554"/>
            <a:chExt cx="2157344" cy="1473489"/>
          </a:xfrm>
        </p:grpSpPr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id="{7EA3E342-6EBA-4035-AD9A-1F2BF138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id="{01878E18-0990-4E4D-BB13-21954E9A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id="{925B0D9A-F701-487F-B723-C2A22FE5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id="{E293F15A-7A04-406D-8215-3E5ADCD9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B7D69293-C065-49C6-9DC4-990926A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5">
              <a:extLst>
                <a:ext uri="{FF2B5EF4-FFF2-40B4-BE49-F238E27FC236}">
                  <a16:creationId xmlns:a16="http://schemas.microsoft.com/office/drawing/2014/main" id="{6B669043-8CD0-47D9-B642-69E9A17D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6">
              <a:extLst>
                <a:ext uri="{FF2B5EF4-FFF2-40B4-BE49-F238E27FC236}">
                  <a16:creationId xmlns:a16="http://schemas.microsoft.com/office/drawing/2014/main" id="{9C69694C-10CC-4BAC-94E0-0E5FCAE7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7">
              <a:extLst>
                <a:ext uri="{FF2B5EF4-FFF2-40B4-BE49-F238E27FC236}">
                  <a16:creationId xmlns:a16="http://schemas.microsoft.com/office/drawing/2014/main" id="{B7196265-DE61-4B2F-828B-A25B8456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8">
              <a:extLst>
                <a:ext uri="{FF2B5EF4-FFF2-40B4-BE49-F238E27FC236}">
                  <a16:creationId xmlns:a16="http://schemas.microsoft.com/office/drawing/2014/main" id="{E796D356-FCB3-4807-9439-77D08831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9">
              <a:extLst>
                <a:ext uri="{FF2B5EF4-FFF2-40B4-BE49-F238E27FC236}">
                  <a16:creationId xmlns:a16="http://schemas.microsoft.com/office/drawing/2014/main" id="{8D369413-983C-464C-A391-A59C6528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98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6172" y="5319651"/>
            <a:ext cx="6901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 8 giờ rưỡi em thường làm gì?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376475" y="4769735"/>
            <a:ext cx="3874403" cy="17366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oặc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8" name="Right Arrow 27"/>
            <p:cNvSpPr/>
            <p:nvPr/>
          </p:nvSpPr>
          <p:spPr>
            <a:xfrm rot="5400000" flipV="1">
              <a:off x="4053198" y="3627472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10050620">
              <a:off x="3877017" y="334925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2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522656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5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721257" y="2316130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7337" y="5319651"/>
            <a:ext cx="83384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 mấy phút nữa thì</a:t>
            </a:r>
            <a:r>
              <a:rPr lang="en-US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 13 giờ?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65350" y="4555578"/>
            <a:ext cx="4248307" cy="153233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9" name="Right Arrow 28"/>
            <p:cNvSpPr/>
            <p:nvPr/>
          </p:nvSpPr>
          <p:spPr>
            <a:xfrm rot="14305034" flipV="1">
              <a:off x="3856822" y="2944078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17811555">
              <a:off x="4230917" y="302188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650554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6" grpId="0" animBg="1"/>
      <p:bldP spid="25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43" y="438681"/>
            <a:ext cx="7605569" cy="6186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-50722" y="2156216"/>
            <a:ext cx="5713104" cy="47017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753" y="2354533"/>
            <a:ext cx="918124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F10767F-17A8-4157-8A43-655B02057866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D62558A9-48AE-456C-A972-4D0FAB54874D}"/>
              </a:ext>
            </a:extLst>
          </p:cNvPr>
          <p:cNvSpPr txBox="1"/>
          <p:nvPr/>
        </p:nvSpPr>
        <p:spPr>
          <a:xfrm>
            <a:off x="5589130" y="3366973"/>
            <a:ext cx="473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GIÂY,</a:t>
            </a:r>
            <a:r>
              <a:rPr kumimoji="0" lang="en-US" altLang="zh-CN" sz="4800" b="1" i="0" u="none" strike="noStrike" kern="1200" cap="none" spc="0" normalizeH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 THẾ KỈ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B3651"/>
              </a:solidFill>
              <a:effectLst/>
              <a:uLnTx/>
              <a:uFillTx/>
              <a:latin typeface="UTM Cooper Black" panose="02040603050506020204" pitchFamily="18" charset="0"/>
              <a:ea typeface="方正喵呜体" panose="0201060001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B4FC7EB-4CEB-4B62-80C6-74E745EDDC19}"/>
              </a:ext>
            </a:extLst>
          </p:cNvPr>
          <p:cNvSpPr txBox="1"/>
          <p:nvPr/>
        </p:nvSpPr>
        <p:spPr>
          <a:xfrm>
            <a:off x="6741418" y="2197420"/>
            <a:ext cx="2585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>
                <a:ln w="22225">
                  <a:noFill/>
                </a:ln>
                <a:solidFill>
                  <a:srgbClr val="444242"/>
                </a:solidFill>
                <a:latin typeface="UVN Bai Sau Nang" panose="04030905020802020C03" pitchFamily="82" charset="0"/>
                <a:ea typeface="方正喵呜体" panose="02010600010101010101" pitchFamily="2" charset="-122"/>
              </a:rPr>
              <a:t>TOÁN</a:t>
            </a:r>
            <a:endParaRPr kumimoji="0" lang="zh-CN" altLang="en-US" sz="7200" b="1" i="0" u="none" strike="noStrike" kern="1200" cap="none" spc="0" normalizeH="0" baseline="0" noProof="0" dirty="0">
              <a:ln w="22225">
                <a:noFill/>
              </a:ln>
              <a:solidFill>
                <a:srgbClr val="444242"/>
              </a:solidFill>
              <a:effectLst/>
              <a:uLnTx/>
              <a:uFillTx/>
              <a:latin typeface="UVN Bai Sau Nang" panose="04030905020802020C03" pitchFamily="82" charset="0"/>
              <a:ea typeface="方正喵呜体" panose="02010600010101010101" pitchFamily="2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B919A15-6CBD-446C-B72E-3F1AD8E694D3}"/>
              </a:ext>
            </a:extLst>
          </p:cNvPr>
          <p:cNvGrpSpPr/>
          <p:nvPr/>
        </p:nvGrpSpPr>
        <p:grpSpPr>
          <a:xfrm rot="1327020">
            <a:off x="5566982" y="2380515"/>
            <a:ext cx="466106" cy="2034468"/>
            <a:chOff x="392752" y="3324665"/>
            <a:chExt cx="637039" cy="2780557"/>
          </a:xfrm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91">
              <a:extLst>
                <a:ext uri="{FF2B5EF4-FFF2-40B4-BE49-F238E27FC236}">
                  <a16:creationId xmlns:a16="http://schemas.microsoft.com/office/drawing/2014/main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E61C2012-0B88-4F45-9994-2A60F45D64C4}"/>
              </a:ext>
            </a:extLst>
          </p:cNvPr>
          <p:cNvGrpSpPr/>
          <p:nvPr/>
        </p:nvGrpSpPr>
        <p:grpSpPr>
          <a:xfrm>
            <a:off x="7637074" y="1043741"/>
            <a:ext cx="2448550" cy="987720"/>
            <a:chOff x="4322882" y="5260680"/>
            <a:chExt cx="2448550" cy="987720"/>
          </a:xfrm>
        </p:grpSpPr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7060683" y="4197970"/>
            <a:ext cx="1817266" cy="18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6923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27083 -0.1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79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06041 -1.85185E-6 C 0.0875 -1.85185E-6 0.12096 0.04746 0.12096 0.08611 L 0.12096 0.1724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86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17461 0.022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11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5494 -0.008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-4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0" y="1204758"/>
            <a:ext cx="5474366" cy="519881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4305034" flipV="1">
            <a:off x="2190104" y="3080056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giờ đi từ một số đến số </a:t>
            </a:r>
          </a:p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liền hết 1 giờ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4043" y="320250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phút đi từ một vạch đến vạch tiếp liền hết 1 phút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93823" y="4695314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= 60 phút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2161" y="-126379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9847906">
            <a:off x="3052879" y="3313488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8818431">
            <a:off x="3009061" y="3184334"/>
            <a:ext cx="918038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4638957" flipV="1">
            <a:off x="2283400" y="3004798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11575" y="3511118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6" grpId="0"/>
      <p:bldP spid="17" grpId="0"/>
      <p:bldP spid="18" grpId="0" animBg="1"/>
      <p:bldP spid="19" grpId="0"/>
      <p:bldP spid="25" grpId="1" animBg="1"/>
      <p:bldP spid="27" grpId="2" animBg="1"/>
      <p:bldP spid="27" grpId="3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4600" y="1204758"/>
            <a:ext cx="5474366" cy="5198810"/>
            <a:chOff x="394600" y="1204758"/>
            <a:chExt cx="5474366" cy="51988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0" y="1204758"/>
              <a:ext cx="5474366" cy="519881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14305034" flipV="1">
              <a:off x="2190104" y="3080056"/>
              <a:ext cx="1253151" cy="379669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giây đi từ 1 vạch đến vạch tiếp liền hết 1 giây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75420" y="3524143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(60 </a:t>
            </a:r>
            <a:r>
              <a:rPr lang="en-US" sz="3200" b="1" dirty="0" err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b="1" dirty="0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ight Arrow 21"/>
          <p:cNvSpPr/>
          <p:nvPr/>
        </p:nvSpPr>
        <p:spPr>
          <a:xfrm rot="15800296" flipV="1">
            <a:off x="2308041" y="3059663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93823" y="4957706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= 60 giây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92161" y="-126379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6200000" flipV="1">
            <a:off x="2397879" y="3047569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9105" y="3517964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22" grpId="0" animBg="1"/>
      <p:bldP spid="22" grpId="1" animBg="1"/>
      <p:bldP spid="23" grpId="0" animBg="1"/>
      <p:bldP spid="24" grpId="0"/>
      <p:bldP spid="26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38" y="940207"/>
            <a:ext cx="7238123" cy="529060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FC25CA9-7FC0-439D-A934-F6498AF994A7}"/>
              </a:ext>
            </a:extLst>
          </p:cNvPr>
          <p:cNvGrpSpPr/>
          <p:nvPr/>
        </p:nvGrpSpPr>
        <p:grpSpPr>
          <a:xfrm rot="21193181">
            <a:off x="8779652" y="3221186"/>
            <a:ext cx="2649037" cy="180932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:a16="http://schemas.microsoft.com/office/drawing/2014/main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:a16="http://schemas.microsoft.com/office/drawing/2014/main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:a16="http://schemas.microsoft.com/office/drawing/2014/main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:a16="http://schemas.microsoft.com/office/drawing/2014/main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:a16="http://schemas.microsoft.com/office/drawing/2014/main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:a16="http://schemas.microsoft.com/office/drawing/2014/main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:a16="http://schemas.microsoft.com/office/drawing/2014/main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:a16="http://schemas.microsoft.com/office/drawing/2014/main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12" y="903465"/>
            <a:ext cx="965054" cy="4887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1171384" y="1887324"/>
            <a:ext cx="3032616" cy="393536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02FE07E-37DC-46BD-AA22-7BF0E692A8D3}"/>
              </a:ext>
            </a:extLst>
          </p:cNvPr>
          <p:cNvSpPr txBox="1"/>
          <p:nvPr/>
        </p:nvSpPr>
        <p:spPr>
          <a:xfrm>
            <a:off x="3995720" y="1515256"/>
            <a:ext cx="3722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ln w="22225">
                  <a:noFill/>
                </a:ln>
                <a:solidFill>
                  <a:srgbClr val="E52B1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lang="zh-CN" altLang="en-US" sz="5400" b="1" dirty="0">
              <a:ln w="22225">
                <a:noFill/>
              </a:ln>
              <a:solidFill>
                <a:srgbClr val="E52B1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35CEDCB-30AD-49FC-A03B-73EC17893E67}"/>
              </a:ext>
            </a:extLst>
          </p:cNvPr>
          <p:cNvSpPr txBox="1"/>
          <p:nvPr/>
        </p:nvSpPr>
        <p:spPr>
          <a:xfrm>
            <a:off x="3572036" y="2723253"/>
            <a:ext cx="4955366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algn="ctr" defTabSz="914400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3ACE747-FD0C-4C79-8375-80607427225E}"/>
              </a:ext>
            </a:extLst>
          </p:cNvPr>
          <p:cNvGrpSpPr/>
          <p:nvPr/>
        </p:nvGrpSpPr>
        <p:grpSpPr>
          <a:xfrm>
            <a:off x="7880878" y="1823018"/>
            <a:ext cx="1059102" cy="1022996"/>
            <a:chOff x="10101876" y="4297860"/>
            <a:chExt cx="1826037" cy="1763786"/>
          </a:xfrm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A7CA4E92-3BCC-46E1-9FDE-274AFDA08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0888D668-A6D6-4C9D-BBFB-14B7D3A8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id="{7BAA2D91-5130-4F2F-97E6-8BA59D3B9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id="{9BFA10D4-A365-486B-93C4-BDEEBEB94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777C6CB8-140C-4E7C-8276-BA554A6A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id="{1B1B7BF0-21A1-45A5-8888-96C02039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853639" y="329885"/>
            <a:ext cx="1754174" cy="175417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816708" y="136338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3107782" y="271872"/>
            <a:ext cx="744504" cy="7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05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4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220728" y="1612565"/>
            <a:ext cx="531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vi-VN" altLang="zh-CN" sz="4400" b="1">
                <a:solidFill>
                  <a:srgbClr val="F2B8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4400" b="1">
                <a:solidFill>
                  <a:srgbClr val="F2B8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vị đo thời gian lớn hơn năm là gì?</a:t>
            </a:r>
            <a:endParaRPr lang="zh-CN" altLang="en-US" sz="4400" b="1" dirty="0">
              <a:solidFill>
                <a:srgbClr val="F2B8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10787055" y="5450713"/>
            <a:ext cx="1016967" cy="1126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10159108" y="2226164"/>
            <a:ext cx="1158581" cy="1767603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37890" y="3056651"/>
            <a:ext cx="531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0080C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</a:t>
            </a:r>
            <a:endParaRPr lang="zh-CN" altLang="en-US" sz="5400" b="1" dirty="0">
              <a:solidFill>
                <a:srgbClr val="0080C2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033594" y="4026556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5400" b="1" dirty="0"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2404323" y="4853368"/>
            <a:ext cx="1754174" cy="17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4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</TotalTime>
  <Words>886</Words>
  <Application>Microsoft Office PowerPoint</Application>
  <PresentationFormat>Widescreen</PresentationFormat>
  <Paragraphs>169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UTM Cooper Black</vt:lpstr>
      <vt:lpstr>Cambria Math</vt:lpstr>
      <vt:lpstr>等线</vt:lpstr>
      <vt:lpstr>Times New Roman</vt:lpstr>
      <vt:lpstr>Calibri</vt:lpstr>
      <vt:lpstr>Arial</vt:lpstr>
      <vt:lpstr>UVN Bai Sau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keywords>ThyTho</cp:keywords>
  <cp:lastModifiedBy>Dao Thi Bich Ngan GV</cp:lastModifiedBy>
  <cp:revision>75</cp:revision>
  <dcterms:created xsi:type="dcterms:W3CDTF">2017-08-18T03:02:00Z</dcterms:created>
  <dcterms:modified xsi:type="dcterms:W3CDTF">2021-09-25T05:35:05Z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