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71" r:id="rId7"/>
    <p:sldId id="272" r:id="rId8"/>
    <p:sldId id="274" r:id="rId9"/>
    <p:sldId id="267" r:id="rId10"/>
    <p:sldId id="268" r:id="rId11"/>
    <p:sldId id="269" r:id="rId12"/>
    <p:sldId id="273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038B3-ED6A-4024-90AF-9F54198D821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8CE67-2C26-423D-82B3-0EB094E55D7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0C74-B8EB-4FD1-AEBD-03FD0A2CBF5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F7648-535A-4BF1-9447-28E874EE0B2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34DB-8BA1-4365-BE98-AE216A22C38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DEABA-0B23-47C4-BAD9-E1ACE28E9F9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E4264-F930-47E4-B7C0-688EDC7C8CF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0491D-EAFB-492F-9CE0-43005B85035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3BB6B-2252-4120-91E7-1D9CAD3562D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6590C-76B9-4B1F-8AC0-47ABE30A364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4909F-1023-4B91-B106-C73CF3F0001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F45F-0309-4435-A3E0-7A23963F958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4CCF9-1D91-432D-BE3B-0441871B75E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0D9C50A8-FEE8-4C43-B812-C1A64109D9B1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CC00CC"/>
                </a:solidFill>
              </a:rPr>
              <a:t/>
            </a:r>
            <a:br>
              <a:rPr lang="en-US" sz="2800" smtClean="0">
                <a:solidFill>
                  <a:srgbClr val="CC00CC"/>
                </a:solidFill>
              </a:rPr>
            </a:br>
            <a:r>
              <a:rPr lang="en-US" sz="2800" smtClean="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889125" y="4532313"/>
            <a:ext cx="1006475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066800" y="3733800"/>
            <a:ext cx="3276600" cy="1447800"/>
          </a:xfrm>
          <a:prstGeom prst="rect">
            <a:avLst/>
          </a:prstGeom>
          <a:solidFill>
            <a:srgbClr val="CCFFCC"/>
          </a:solidFill>
          <a:ln w="28575">
            <a:solidFill>
              <a:srgbClr val="993366"/>
            </a:solidFill>
            <a:miter lim="800000"/>
          </a:ln>
        </p:spPr>
        <p:txBody>
          <a:bodyPr wrap="none" anchor="ctr"/>
          <a:lstStyle/>
          <a:p>
            <a:r>
              <a:rPr lang="en-US" sz="2800"/>
              <a:t>   </a:t>
            </a:r>
            <a:r>
              <a:rPr lang="en-US" sz="2800">
                <a:solidFill>
                  <a:srgbClr val="0000FF"/>
                </a:solidFill>
              </a:rPr>
              <a:t>7yến =………kg</a:t>
            </a:r>
          </a:p>
          <a:p>
            <a:r>
              <a:rPr lang="en-US" sz="2800">
                <a:solidFill>
                  <a:srgbClr val="0000FF"/>
                </a:solidFill>
              </a:rPr>
              <a:t>       4tạ  =………kg</a:t>
            </a:r>
            <a:r>
              <a:rPr lang="en-US" sz="2800"/>
              <a:t> 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724400" y="3733800"/>
            <a:ext cx="3429000" cy="1447800"/>
          </a:xfrm>
          <a:prstGeom prst="rect">
            <a:avLst/>
          </a:prstGeom>
          <a:solidFill>
            <a:srgbClr val="CCFFCC"/>
          </a:solidFill>
          <a:ln w="28575">
            <a:solidFill>
              <a:srgbClr val="993366"/>
            </a:solidFill>
            <a:miter lim="800000"/>
          </a:ln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 sz="2800">
                <a:solidFill>
                  <a:srgbClr val="0000FF"/>
                </a:solidFill>
              </a:rPr>
              <a:t>9tấn    =………kg</a:t>
            </a:r>
          </a:p>
          <a:p>
            <a:r>
              <a:rPr lang="en-US" sz="2800">
                <a:solidFill>
                  <a:srgbClr val="0000FF"/>
                </a:solidFill>
              </a:rPr>
              <a:t>3yến6kg =………kg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971800" y="3962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819400" y="4419600"/>
            <a:ext cx="8382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629400" y="3962400"/>
            <a:ext cx="9906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9000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934200" y="43434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-9594610">
            <a:off x="838200" y="1371600"/>
            <a:ext cx="2590800" cy="1668463"/>
          </a:xfrm>
          <a:prstGeom prst="cloudCallout">
            <a:avLst>
              <a:gd name="adj1" fmla="val -79162"/>
              <a:gd name="adj2" fmla="val -21454"/>
            </a:avLst>
          </a:prstGeom>
          <a:solidFill>
            <a:srgbClr val="CC99FF"/>
          </a:solidFill>
          <a:ln w="28575">
            <a:solidFill>
              <a:srgbClr val="FF00FF"/>
            </a:solidFill>
            <a:round/>
          </a:ln>
        </p:spPr>
        <p:txBody>
          <a:bodyPr rot="10800000"/>
          <a:lstStyle/>
          <a:p>
            <a:endParaRPr lang="en-US" sz="2400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914400" y="1981200"/>
            <a:ext cx="2590800" cy="954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81000" y="381000"/>
            <a:ext cx="8382000" cy="60960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3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allAtOnce" animBg="1"/>
      <p:bldP spid="5126" grpId="0" animBg="1"/>
      <p:bldP spid="5131" grpId="0" animBg="1"/>
      <p:bldP spid="51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4800" y="3810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16" name="Group 4"/>
          <p:cNvGrpSpPr/>
          <p:nvPr/>
        </p:nvGrpSpPr>
        <p:grpSpPr bwMode="auto">
          <a:xfrm rot="5638156">
            <a:off x="7334250" y="4781550"/>
            <a:ext cx="762000" cy="1562100"/>
            <a:chOff x="0" y="0"/>
            <a:chExt cx="366" cy="1032"/>
          </a:xfrm>
        </p:grpSpPr>
        <p:pic>
          <p:nvPicPr>
            <p:cNvPr id="13390" name="Picture 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91" name="Picture 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92" name="Picture 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7" name="Group 8"/>
          <p:cNvGrpSpPr/>
          <p:nvPr/>
        </p:nvGrpSpPr>
        <p:grpSpPr bwMode="auto">
          <a:xfrm rot="2412225">
            <a:off x="2667000" y="3810000"/>
            <a:ext cx="581025" cy="1638300"/>
            <a:chOff x="0" y="0"/>
            <a:chExt cx="366" cy="1032"/>
          </a:xfrm>
        </p:grpSpPr>
        <p:pic>
          <p:nvPicPr>
            <p:cNvPr id="13387" name="Picture 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8" name="Picture 1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9" name="Picture 1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8" name="Group 12"/>
          <p:cNvGrpSpPr/>
          <p:nvPr/>
        </p:nvGrpSpPr>
        <p:grpSpPr bwMode="auto">
          <a:xfrm rot="2069481">
            <a:off x="5710238" y="4957763"/>
            <a:ext cx="581025" cy="1638300"/>
            <a:chOff x="0" y="0"/>
            <a:chExt cx="366" cy="1032"/>
          </a:xfrm>
        </p:grpSpPr>
        <p:pic>
          <p:nvPicPr>
            <p:cNvPr id="13384" name="Picture 1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5" name="Picture 1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6" name="Picture 1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9" name="Group 16"/>
          <p:cNvGrpSpPr/>
          <p:nvPr/>
        </p:nvGrpSpPr>
        <p:grpSpPr bwMode="auto">
          <a:xfrm flipH="1">
            <a:off x="838200" y="2133600"/>
            <a:ext cx="1214438" cy="2286000"/>
            <a:chOff x="0" y="0"/>
            <a:chExt cx="366" cy="1032"/>
          </a:xfrm>
        </p:grpSpPr>
        <p:pic>
          <p:nvPicPr>
            <p:cNvPr id="13381" name="Picture 17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2" name="Picture 18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3" name="Picture 19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0" name="Group 20"/>
          <p:cNvGrpSpPr/>
          <p:nvPr/>
        </p:nvGrpSpPr>
        <p:grpSpPr bwMode="auto">
          <a:xfrm>
            <a:off x="6172200" y="2057400"/>
            <a:ext cx="609600" cy="1638300"/>
            <a:chOff x="0" y="0"/>
            <a:chExt cx="366" cy="1032"/>
          </a:xfrm>
        </p:grpSpPr>
        <p:pic>
          <p:nvPicPr>
            <p:cNvPr id="13378" name="Picture 2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9" name="Picture 2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0" name="Picture 2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1" name="Group 24"/>
          <p:cNvGrpSpPr/>
          <p:nvPr/>
        </p:nvGrpSpPr>
        <p:grpSpPr bwMode="auto">
          <a:xfrm>
            <a:off x="685800" y="4343400"/>
            <a:ext cx="609600" cy="1638300"/>
            <a:chOff x="0" y="0"/>
            <a:chExt cx="366" cy="1032"/>
          </a:xfrm>
        </p:grpSpPr>
        <p:pic>
          <p:nvPicPr>
            <p:cNvPr id="13375" name="Picture 2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6" name="Picture 2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7" name="Picture 2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2" name="Group 28"/>
          <p:cNvGrpSpPr/>
          <p:nvPr/>
        </p:nvGrpSpPr>
        <p:grpSpPr bwMode="auto">
          <a:xfrm>
            <a:off x="7772400" y="1752600"/>
            <a:ext cx="609600" cy="1638300"/>
            <a:chOff x="0" y="0"/>
            <a:chExt cx="366" cy="1032"/>
          </a:xfrm>
        </p:grpSpPr>
        <p:pic>
          <p:nvPicPr>
            <p:cNvPr id="13372" name="Picture 2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3" name="Picture 3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4" name="Picture 3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3" name="Group 32"/>
          <p:cNvGrpSpPr/>
          <p:nvPr/>
        </p:nvGrpSpPr>
        <p:grpSpPr bwMode="auto">
          <a:xfrm rot="8269861">
            <a:off x="3581400" y="4572000"/>
            <a:ext cx="609600" cy="1638300"/>
            <a:chOff x="0" y="0"/>
            <a:chExt cx="366" cy="1032"/>
          </a:xfrm>
        </p:grpSpPr>
        <p:pic>
          <p:nvPicPr>
            <p:cNvPr id="13369" name="Picture 3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0" name="Picture 3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1" name="Picture 3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4" name="Group 36"/>
          <p:cNvGrpSpPr/>
          <p:nvPr/>
        </p:nvGrpSpPr>
        <p:grpSpPr bwMode="auto">
          <a:xfrm>
            <a:off x="2286000" y="1905000"/>
            <a:ext cx="609600" cy="1638300"/>
            <a:chOff x="0" y="0"/>
            <a:chExt cx="366" cy="1032"/>
          </a:xfrm>
        </p:grpSpPr>
        <p:pic>
          <p:nvPicPr>
            <p:cNvPr id="13366" name="Picture 37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7" name="Picture 38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8" name="Picture 39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5" name="Group 40"/>
          <p:cNvGrpSpPr/>
          <p:nvPr/>
        </p:nvGrpSpPr>
        <p:grpSpPr bwMode="auto">
          <a:xfrm rot="2490124">
            <a:off x="6553200" y="3276600"/>
            <a:ext cx="609600" cy="1638300"/>
            <a:chOff x="0" y="0"/>
            <a:chExt cx="366" cy="1032"/>
          </a:xfrm>
        </p:grpSpPr>
        <p:pic>
          <p:nvPicPr>
            <p:cNvPr id="13363" name="Picture 4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4" name="Picture 4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5" name="Picture 4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6" name="Group 44"/>
          <p:cNvGrpSpPr/>
          <p:nvPr/>
        </p:nvGrpSpPr>
        <p:grpSpPr bwMode="auto">
          <a:xfrm>
            <a:off x="4495800" y="3429000"/>
            <a:ext cx="609600" cy="1638300"/>
            <a:chOff x="0" y="0"/>
            <a:chExt cx="366" cy="1032"/>
          </a:xfrm>
        </p:grpSpPr>
        <p:pic>
          <p:nvPicPr>
            <p:cNvPr id="13360" name="Picture 4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1" name="Picture 4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2" name="Picture 4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7" name="Group 48"/>
          <p:cNvGrpSpPr/>
          <p:nvPr/>
        </p:nvGrpSpPr>
        <p:grpSpPr bwMode="auto">
          <a:xfrm rot="4931989">
            <a:off x="1047750" y="4667250"/>
            <a:ext cx="609600" cy="1638300"/>
            <a:chOff x="0" y="0"/>
            <a:chExt cx="366" cy="1032"/>
          </a:xfrm>
        </p:grpSpPr>
        <p:pic>
          <p:nvPicPr>
            <p:cNvPr id="13357" name="Picture 4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8" name="Picture 5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9" name="Picture 5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8" name="Group 52"/>
          <p:cNvGrpSpPr/>
          <p:nvPr/>
        </p:nvGrpSpPr>
        <p:grpSpPr bwMode="auto">
          <a:xfrm rot="5400000">
            <a:off x="4414837" y="1376363"/>
            <a:ext cx="581025" cy="1638300"/>
            <a:chOff x="0" y="0"/>
            <a:chExt cx="366" cy="1032"/>
          </a:xfrm>
        </p:grpSpPr>
        <p:pic>
          <p:nvPicPr>
            <p:cNvPr id="13354" name="Picture 5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5" name="Picture 5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6" name="Picture 5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29" name="AutoShape 56"/>
          <p:cNvSpPr>
            <a:spLocks noChangeArrowheads="1"/>
          </p:cNvSpPr>
          <p:nvPr/>
        </p:nvSpPr>
        <p:spPr bwMode="auto">
          <a:xfrm rot="-5400000">
            <a:off x="6248400" y="2971800"/>
            <a:ext cx="609600" cy="1371600"/>
          </a:xfrm>
          <a:prstGeom prst="moon">
            <a:avLst>
              <a:gd name="adj" fmla="val 62759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</a:ln>
        </p:spPr>
        <p:txBody>
          <a:bodyPr vert="eaVert" wrap="none" anchor="ctr"/>
          <a:lstStyle/>
          <a:p>
            <a:r>
              <a:rPr lang="en-US" sz="2400"/>
              <a:t>3</a:t>
            </a:r>
          </a:p>
        </p:txBody>
      </p:sp>
      <p:sp>
        <p:nvSpPr>
          <p:cNvPr id="13330" name="AutoShape 57"/>
          <p:cNvSpPr>
            <a:spLocks noChangeArrowheads="1"/>
          </p:cNvSpPr>
          <p:nvPr/>
        </p:nvSpPr>
        <p:spPr bwMode="auto">
          <a:xfrm rot="-5400000">
            <a:off x="2247900" y="5067300"/>
            <a:ext cx="685800" cy="1371600"/>
          </a:xfrm>
          <a:prstGeom prst="moon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</a:ln>
        </p:spPr>
        <p:txBody>
          <a:bodyPr vert="eaVert" wrap="none" anchor="ctr"/>
          <a:lstStyle/>
          <a:p>
            <a:r>
              <a:rPr lang="en-US" sz="2400"/>
              <a:t>1</a:t>
            </a:r>
          </a:p>
        </p:txBody>
      </p:sp>
      <p:sp>
        <p:nvSpPr>
          <p:cNvPr id="13331" name="AutoShape 58"/>
          <p:cNvSpPr>
            <a:spLocks noChangeArrowheads="1"/>
          </p:cNvSpPr>
          <p:nvPr/>
        </p:nvSpPr>
        <p:spPr bwMode="auto">
          <a:xfrm rot="-5400000">
            <a:off x="952500" y="3009900"/>
            <a:ext cx="685800" cy="1371600"/>
          </a:xfrm>
          <a:prstGeom prst="moon">
            <a:avLst>
              <a:gd name="adj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</a:ln>
        </p:spPr>
        <p:txBody>
          <a:bodyPr vert="eaVert" wrap="none" anchor="ctr"/>
          <a:lstStyle/>
          <a:p>
            <a:r>
              <a:rPr lang="en-US" sz="2400"/>
              <a:t>2</a:t>
            </a:r>
          </a:p>
        </p:txBody>
      </p:sp>
      <p:sp>
        <p:nvSpPr>
          <p:cNvPr id="13332" name="AutoShape 59"/>
          <p:cNvSpPr>
            <a:spLocks noChangeArrowheads="1"/>
          </p:cNvSpPr>
          <p:nvPr/>
        </p:nvSpPr>
        <p:spPr bwMode="auto">
          <a:xfrm rot="-5863043">
            <a:off x="7581900" y="5143500"/>
            <a:ext cx="685800" cy="1371600"/>
          </a:xfrm>
          <a:prstGeom prst="moon">
            <a:avLst>
              <a:gd name="adj" fmla="val 61236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</a:ln>
        </p:spPr>
        <p:txBody>
          <a:bodyPr vert="eaVert" wrap="none" anchor="ctr"/>
          <a:lstStyle/>
          <a:p>
            <a:r>
              <a:rPr lang="en-US" sz="2400"/>
              <a:t>4</a:t>
            </a:r>
          </a:p>
        </p:txBody>
      </p:sp>
      <p:grpSp>
        <p:nvGrpSpPr>
          <p:cNvPr id="13333" name="Group 60"/>
          <p:cNvGrpSpPr/>
          <p:nvPr/>
        </p:nvGrpSpPr>
        <p:grpSpPr bwMode="auto">
          <a:xfrm rot="5400000">
            <a:off x="1824037" y="4424363"/>
            <a:ext cx="581025" cy="1638300"/>
            <a:chOff x="0" y="0"/>
            <a:chExt cx="366" cy="1032"/>
          </a:xfrm>
        </p:grpSpPr>
        <p:pic>
          <p:nvPicPr>
            <p:cNvPr id="13351" name="Picture 6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2" name="Picture 6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3" name="Picture 6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34" name="Picture 64" descr="atom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2743200"/>
            <a:ext cx="17526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AutoShape 16"/>
          <p:cNvSpPr>
            <a:spLocks noChangeArrowheads="1"/>
          </p:cNvSpPr>
          <p:nvPr/>
        </p:nvSpPr>
        <p:spPr bwMode="auto">
          <a:xfrm rot="1032724">
            <a:off x="6248400" y="28956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 rot="-1162449">
            <a:off x="7467600" y="49530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3" name="AutoShape 16"/>
          <p:cNvSpPr>
            <a:spLocks noChangeArrowheads="1"/>
          </p:cNvSpPr>
          <p:nvPr/>
        </p:nvSpPr>
        <p:spPr bwMode="auto">
          <a:xfrm rot="772996">
            <a:off x="2133600" y="51054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>
            <a:off x="914400" y="29718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14405" name="Rectangle 69"/>
          <p:cNvSpPr>
            <a:spLocks noChangeArrowheads="1"/>
          </p:cNvSpPr>
          <p:nvPr/>
        </p:nvSpPr>
        <p:spPr bwMode="auto">
          <a:xfrm>
            <a:off x="762000" y="533400"/>
            <a:ext cx="7620000" cy="2057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3200">
                <a:solidFill>
                  <a:srgbClr val="0000FF"/>
                </a:solidFill>
              </a:rPr>
              <a:t>ĐI TÌM KHO BÁU</a:t>
            </a:r>
          </a:p>
          <a:p>
            <a:r>
              <a:rPr lang="en-US" sz="2400"/>
              <a:t>                    </a:t>
            </a:r>
            <a:r>
              <a:rPr lang="en-US" sz="2800">
                <a:solidFill>
                  <a:srgbClr val="FF3399"/>
                </a:solidFill>
              </a:rPr>
              <a:t>Bạn chọn du thuyền nào? Bạn phải vượt </a:t>
            </a:r>
          </a:p>
          <a:p>
            <a:r>
              <a:rPr lang="en-US" sz="2800">
                <a:solidFill>
                  <a:srgbClr val="FF3399"/>
                </a:solidFill>
              </a:rPr>
              <a:t>              qua thử thách đấy. Chúc bạn thành công !!!</a:t>
            </a:r>
          </a:p>
        </p:txBody>
      </p:sp>
      <p:pic>
        <p:nvPicPr>
          <p:cNvPr id="14406" name="Picture 70" descr="KITT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57200"/>
            <a:ext cx="15859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07" name="AutoShape 71"/>
          <p:cNvSpPr>
            <a:spLocks noChangeArrowheads="1"/>
          </p:cNvSpPr>
          <p:nvPr/>
        </p:nvSpPr>
        <p:spPr bwMode="auto">
          <a:xfrm>
            <a:off x="1524000" y="3886200"/>
            <a:ext cx="5105400" cy="15240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FFCC00"/>
              </a:gs>
              <a:gs pos="100000">
                <a:srgbClr val="FFFFCC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>
                <a:solidFill>
                  <a:srgbClr val="996633"/>
                </a:solidFill>
              </a:rPr>
              <a:t>Nêu những đơn vị đo khối lượng</a:t>
            </a:r>
          </a:p>
          <a:p>
            <a:r>
              <a:rPr lang="en-US" sz="2800">
                <a:solidFill>
                  <a:srgbClr val="996633"/>
                </a:solidFill>
              </a:rPr>
              <a:t>lớn hơn kg ?</a:t>
            </a:r>
          </a:p>
        </p:txBody>
      </p:sp>
      <p:sp>
        <p:nvSpPr>
          <p:cNvPr id="14408" name="AutoShape 72"/>
          <p:cNvSpPr>
            <a:spLocks noChangeArrowheads="1"/>
          </p:cNvSpPr>
          <p:nvPr/>
        </p:nvSpPr>
        <p:spPr bwMode="auto">
          <a:xfrm rot="668573">
            <a:off x="533400" y="685800"/>
            <a:ext cx="3352800" cy="11430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EDB1EA">
                  <a:alpha val="10999"/>
                </a:srgbClr>
              </a:gs>
              <a:gs pos="100000">
                <a:srgbClr val="EDB1EA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>
                <a:solidFill>
                  <a:srgbClr val="008000"/>
                </a:solidFill>
              </a:rPr>
              <a:t>tấn, tạ, yến</a:t>
            </a:r>
          </a:p>
        </p:txBody>
      </p:sp>
      <p:sp>
        <p:nvSpPr>
          <p:cNvPr id="14409" name="AutoShape 73"/>
          <p:cNvSpPr>
            <a:spLocks noChangeArrowheads="1"/>
          </p:cNvSpPr>
          <p:nvPr/>
        </p:nvSpPr>
        <p:spPr bwMode="auto">
          <a:xfrm>
            <a:off x="1676400" y="4114800"/>
            <a:ext cx="5029200" cy="1524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EAA6F8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/>
              <a:t>Để đo khối lượng một con gà </a:t>
            </a:r>
          </a:p>
          <a:p>
            <a:r>
              <a:rPr lang="en-US" sz="2800"/>
              <a:t>người ta dùng đơn vị đo nào?</a:t>
            </a:r>
          </a:p>
        </p:txBody>
      </p:sp>
      <p:sp>
        <p:nvSpPr>
          <p:cNvPr id="14410" name="Oval 74"/>
          <p:cNvSpPr>
            <a:spLocks noChangeArrowheads="1"/>
          </p:cNvSpPr>
          <p:nvPr/>
        </p:nvSpPr>
        <p:spPr bwMode="auto">
          <a:xfrm>
            <a:off x="3886200" y="1066800"/>
            <a:ext cx="1295400" cy="990600"/>
          </a:xfrm>
          <a:prstGeom prst="ellipse">
            <a:avLst/>
          </a:prstGeom>
          <a:gradFill rotWithShape="1">
            <a:gsLst>
              <a:gs pos="0">
                <a:srgbClr val="FF99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/>
              <a:t>kg</a:t>
            </a:r>
          </a:p>
        </p:txBody>
      </p:sp>
      <p:sp>
        <p:nvSpPr>
          <p:cNvPr id="14411" name="AutoShape 75"/>
          <p:cNvSpPr>
            <a:spLocks noChangeArrowheads="1"/>
          </p:cNvSpPr>
          <p:nvPr/>
        </p:nvSpPr>
        <p:spPr bwMode="auto">
          <a:xfrm>
            <a:off x="1471764" y="4003705"/>
            <a:ext cx="4953000" cy="1600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BFF4AA"/>
              </a:gs>
              <a:gs pos="100000">
                <a:srgbClr val="33CC33"/>
              </a:gs>
            </a:gsLst>
            <a:lin ang="5400000" scaled="1"/>
          </a:gra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 dirty="0" err="1">
                <a:solidFill>
                  <a:srgbClr val="FF00FF"/>
                </a:solidFill>
              </a:rPr>
              <a:t>Nêu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những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đơn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vị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đo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khối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</a:p>
          <a:p>
            <a:r>
              <a:rPr lang="en-US" sz="2800" dirty="0" err="1">
                <a:solidFill>
                  <a:srgbClr val="FF00FF"/>
                </a:solidFill>
              </a:rPr>
              <a:t>lượng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</a:rPr>
              <a:t>bé</a:t>
            </a:r>
            <a:r>
              <a:rPr lang="en-US" sz="2800" dirty="0" smtClean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hơn</a:t>
            </a:r>
            <a:r>
              <a:rPr lang="en-US" sz="2800" dirty="0">
                <a:solidFill>
                  <a:srgbClr val="FF00FF"/>
                </a:solidFill>
              </a:rPr>
              <a:t> </a:t>
            </a:r>
            <a:r>
              <a:rPr lang="en-US" sz="2800" dirty="0" err="1">
                <a:solidFill>
                  <a:srgbClr val="FF00FF"/>
                </a:solidFill>
              </a:rPr>
              <a:t>ki</a:t>
            </a:r>
            <a:r>
              <a:rPr lang="en-US" sz="2800" dirty="0">
                <a:solidFill>
                  <a:srgbClr val="FF00FF"/>
                </a:solidFill>
              </a:rPr>
              <a:t>-</a:t>
            </a:r>
            <a:r>
              <a:rPr lang="en-US" sz="2800" dirty="0" err="1">
                <a:solidFill>
                  <a:srgbClr val="FF00FF"/>
                </a:solidFill>
              </a:rPr>
              <a:t>lô</a:t>
            </a:r>
            <a:r>
              <a:rPr lang="en-US" sz="2800" dirty="0">
                <a:solidFill>
                  <a:srgbClr val="FF00FF"/>
                </a:solidFill>
              </a:rPr>
              <a:t>-gam?</a:t>
            </a:r>
          </a:p>
        </p:txBody>
      </p:sp>
      <p:sp>
        <p:nvSpPr>
          <p:cNvPr id="14412" name="AutoShape 76"/>
          <p:cNvSpPr>
            <a:spLocks noChangeArrowheads="1"/>
          </p:cNvSpPr>
          <p:nvPr/>
        </p:nvSpPr>
        <p:spPr bwMode="auto">
          <a:xfrm rot="-583191">
            <a:off x="5334000" y="762000"/>
            <a:ext cx="3278188" cy="10668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33CC33"/>
              </a:gs>
              <a:gs pos="100000">
                <a:srgbClr val="BFF4AA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>
                <a:solidFill>
                  <a:srgbClr val="FF0000"/>
                </a:solidFill>
              </a:rPr>
              <a:t>hg, dag, g</a:t>
            </a:r>
          </a:p>
        </p:txBody>
      </p:sp>
      <p:sp>
        <p:nvSpPr>
          <p:cNvPr id="14413" name="AutoShape 77"/>
          <p:cNvSpPr>
            <a:spLocks noChangeArrowheads="1"/>
          </p:cNvSpPr>
          <p:nvPr/>
        </p:nvSpPr>
        <p:spPr bwMode="auto">
          <a:xfrm>
            <a:off x="1512193" y="3951116"/>
            <a:ext cx="4800600" cy="1676400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2800" dirty="0" err="1"/>
              <a:t>Nêu</a:t>
            </a:r>
            <a:r>
              <a:rPr lang="en-US" sz="2800" dirty="0"/>
              <a:t> </a:t>
            </a:r>
            <a:r>
              <a:rPr lang="en-US" sz="2800" dirty="0" err="1"/>
              <a:t>mối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giữa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đơn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 err="1"/>
              <a:t>vị</a:t>
            </a:r>
            <a:r>
              <a:rPr lang="en-US" sz="2800" dirty="0"/>
              <a:t> </a:t>
            </a:r>
            <a:r>
              <a:rPr lang="en-US" sz="2800" dirty="0" err="1"/>
              <a:t>đo</a:t>
            </a:r>
            <a:r>
              <a:rPr lang="en-US" sz="2800" dirty="0"/>
              <a:t> </a:t>
            </a:r>
            <a:r>
              <a:rPr lang="en-US" sz="2800" dirty="0" err="1"/>
              <a:t>khối</a:t>
            </a:r>
            <a:r>
              <a:rPr lang="en-US" sz="2800" dirty="0"/>
              <a:t> </a:t>
            </a:r>
            <a:r>
              <a:rPr lang="en-US" sz="2800" dirty="0" err="1"/>
              <a:t>lượng</a:t>
            </a:r>
            <a:r>
              <a:rPr lang="en-US" sz="2800" dirty="0"/>
              <a:t> </a:t>
            </a:r>
            <a:r>
              <a:rPr lang="en-US" sz="2800" dirty="0" err="1"/>
              <a:t>liền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.</a:t>
            </a:r>
          </a:p>
        </p:txBody>
      </p:sp>
      <p:sp>
        <p:nvSpPr>
          <p:cNvPr id="14414" name="Rectangle 78"/>
          <p:cNvSpPr>
            <a:spLocks noChangeArrowheads="1"/>
          </p:cNvSpPr>
          <p:nvPr/>
        </p:nvSpPr>
        <p:spPr bwMode="auto">
          <a:xfrm>
            <a:off x="1143000" y="2209800"/>
            <a:ext cx="6934200" cy="914400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/>
              <a:t>Mỗi đơn vị đo khối lượng đều gấp 10 lần</a:t>
            </a:r>
          </a:p>
          <a:p>
            <a:r>
              <a:rPr lang="en-US" sz="2800"/>
              <a:t>đơn vị bé hơn liền nó.</a:t>
            </a:r>
          </a:p>
        </p:txBody>
      </p:sp>
      <p:pic>
        <p:nvPicPr>
          <p:cNvPr id="13349" name="Picture 79" descr="KITT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3560" y="5086102"/>
            <a:ext cx="15859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16" name="AutoShape 80"/>
          <p:cNvSpPr>
            <a:spLocks noChangeArrowheads="1"/>
          </p:cNvSpPr>
          <p:nvPr/>
        </p:nvSpPr>
        <p:spPr bwMode="auto">
          <a:xfrm>
            <a:off x="3733800" y="3657600"/>
            <a:ext cx="4114800" cy="1676400"/>
          </a:xfrm>
          <a:prstGeom prst="cloudCallout">
            <a:avLst>
              <a:gd name="adj1" fmla="val -43750"/>
              <a:gd name="adj2" fmla="val 64583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en-US" sz="2800">
                <a:solidFill>
                  <a:srgbClr val="FF0000"/>
                </a:solidFill>
              </a:rPr>
              <a:t>Hoan hô!Các bạn</a:t>
            </a:r>
          </a:p>
          <a:p>
            <a:r>
              <a:rPr lang="en-US" sz="2800">
                <a:solidFill>
                  <a:srgbClr val="FF0000"/>
                </a:solidFill>
              </a:rPr>
              <a:t>rất giỏi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 animBg="1"/>
      <p:bldP spid="3" grpId="0" animBg="1"/>
      <p:bldP spid="4" grpId="0" animBg="1"/>
      <p:bldP spid="14405" grpId="0" build="allAtOnce" animBg="1"/>
      <p:bldP spid="14405" grpId="1" build="allAtOnce" animBg="1"/>
      <p:bldP spid="14407" grpId="0" animBg="1"/>
      <p:bldP spid="14407" grpId="1" animBg="1"/>
      <p:bldP spid="14408" grpId="0" animBg="1"/>
      <p:bldP spid="14409" grpId="0" animBg="1"/>
      <p:bldP spid="14409" grpId="1" animBg="1"/>
      <p:bldP spid="14410" grpId="0" animBg="1"/>
      <p:bldP spid="14411" grpId="0" animBg="1"/>
      <p:bldP spid="14411" grpId="1" animBg="1"/>
      <p:bldP spid="14412" grpId="0" animBg="1"/>
      <p:bldP spid="14413" grpId="0" animBg="1"/>
      <p:bldP spid="14413" grpId="1" animBg="1"/>
      <p:bldP spid="14414" grpId="0" animBg="1"/>
      <p:bldP spid="144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752600" y="381000"/>
            <a:ext cx="2667000" cy="2590800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2133600" y="914400"/>
            <a:ext cx="1828800" cy="13716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r>
              <a:rPr lang="en-US" sz="3600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26" name="AutoShape 16"/>
          <p:cNvSpPr>
            <a:spLocks noChangeArrowheads="1"/>
          </p:cNvSpPr>
          <p:nvPr/>
        </p:nvSpPr>
        <p:spPr bwMode="auto">
          <a:xfrm>
            <a:off x="2895600" y="3886200"/>
            <a:ext cx="3810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2209800" y="3200400"/>
            <a:ext cx="3810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819400" y="3124200"/>
            <a:ext cx="5715000" cy="954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Học thuộc bảng đơn vị đo khối lượng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438400" y="4191000"/>
            <a:ext cx="4876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400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429000" y="3810000"/>
            <a:ext cx="5257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Chuẩn bị bài sau</a:t>
            </a:r>
          </a:p>
        </p:txBody>
      </p:sp>
      <p:pic>
        <p:nvPicPr>
          <p:cNvPr id="14347" name="Picture 11" descr="AG00130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06989">
            <a:off x="381000" y="4648200"/>
            <a:ext cx="1981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2" descr="AG00130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154563">
            <a:off x="6858000" y="609600"/>
            <a:ext cx="1981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810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667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124200"/>
            <a:ext cx="13716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16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9812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17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828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4" name="Picture 18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066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5" name="Picture 19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733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7244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21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286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22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2004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3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8382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0" name="Picture 24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09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26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12" descr="Flowers blink Animatio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13" descr="Flowers blink Animatio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10" descr="Animated Nature - Flower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33136" y="4038601"/>
            <a:ext cx="1599407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2553" y="798830"/>
            <a:ext cx="8240447" cy="4131900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defRPr/>
            </a:pPr>
            <a:r>
              <a:rPr lang="en-US" sz="6600" b="1" noProof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</a:t>
            </a:r>
            <a:r>
              <a:rPr lang="en-GB" altLang="en-US" sz="6600" b="1" noProof="1" smtClean="0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 NGOAN, HỌC GIỎI</a:t>
            </a:r>
            <a:endParaRPr lang="vi-VN" altLang="en-US" sz="6600" b="1" noProof="1"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vi-VN" altLang="en-US" sz="6600" b="1" noProof="1"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1" name="Rectangle 43015"/>
          <p:cNvSpPr>
            <a:spLocks noChangeArrowheads="1" noChangeShapeType="1" noTextEdit="1"/>
          </p:cNvSpPr>
          <p:nvPr/>
        </p:nvSpPr>
        <p:spPr bwMode="auto">
          <a:xfrm>
            <a:off x="2828396" y="5235576"/>
            <a:ext cx="3401219" cy="873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1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CooperH"/>
              </a:rPr>
              <a:t>Good bye!</a:t>
            </a:r>
          </a:p>
        </p:txBody>
      </p:sp>
      <p:pic>
        <p:nvPicPr>
          <p:cNvPr id="54292" name="Picture 20" descr="20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553" y="2420938"/>
            <a:ext cx="2133864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0" descr="20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2420938"/>
            <a:ext cx="213386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CC00CC"/>
                </a:solidFill>
              </a:rPr>
              <a:t/>
            </a:r>
            <a:br>
              <a:rPr lang="en-US" sz="2800" smtClean="0">
                <a:solidFill>
                  <a:srgbClr val="CC00CC"/>
                </a:solidFill>
              </a:rPr>
            </a:br>
            <a:r>
              <a:rPr lang="en-US" sz="2800" smtClean="0">
                <a:solidFill>
                  <a:srgbClr val="CC00CC"/>
                </a:solidFill>
              </a:rPr>
              <a:t>Thứ năm ngày 30 tháng 9 năm 2021</a:t>
            </a:r>
            <a:br>
              <a:rPr lang="en-US" sz="2800" smtClean="0">
                <a:solidFill>
                  <a:srgbClr val="CC00CC"/>
                </a:solidFill>
              </a:rPr>
            </a:br>
            <a:r>
              <a:rPr lang="en-US" sz="2800" smtClean="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    Bảng đơn vị đo khối lượng</a:t>
            </a:r>
            <a:endParaRPr lang="en-US" b="1" smtClean="0">
              <a:solidFill>
                <a:srgbClr val="0000FF"/>
              </a:solidFill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295400" y="2057400"/>
            <a:ext cx="2362200" cy="2667000"/>
          </a:xfrm>
          <a:prstGeom prst="wedgeEllipseCallout">
            <a:avLst>
              <a:gd name="adj1" fmla="val 17810"/>
              <a:gd name="adj2" fmla="val 105833"/>
            </a:avLst>
          </a:prstGeom>
          <a:solidFill>
            <a:srgbClr val="FFFF99"/>
          </a:solidFill>
          <a:ln w="28575">
            <a:solidFill>
              <a:srgbClr val="993366"/>
            </a:solidFill>
            <a:miter lim="800000"/>
          </a:ln>
        </p:spPr>
        <p:txBody>
          <a:bodyPr/>
          <a:lstStyle/>
          <a:p>
            <a:r>
              <a:rPr lang="en-US" sz="2800" b="1">
                <a:solidFill>
                  <a:srgbClr val="993300"/>
                </a:solidFill>
              </a:rPr>
              <a:t>ÔN CÁC ĐƠN VỊ ĐO ĐÃ HỌC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810000" y="2057400"/>
            <a:ext cx="3733800" cy="2057400"/>
          </a:xfrm>
          <a:prstGeom prst="wedgeEllipseCallout">
            <a:avLst>
              <a:gd name="adj1" fmla="val -73343"/>
              <a:gd name="adj2" fmla="val 151699"/>
            </a:avLst>
          </a:prstGeom>
          <a:solidFill>
            <a:srgbClr val="66FF99"/>
          </a:solidFill>
          <a:ln w="28575">
            <a:solidFill>
              <a:srgbClr val="008000"/>
            </a:solidFill>
            <a:miter lim="800000"/>
          </a:ln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NHẬN BIẾT ĐỀ-CA-GAM HÉC-TÔ-GAM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257800" y="4191000"/>
            <a:ext cx="3276600" cy="2209800"/>
          </a:xfrm>
          <a:prstGeom prst="wedgeEllipseCallout">
            <a:avLst>
              <a:gd name="adj1" fmla="val -117685"/>
              <a:gd name="adj2" fmla="val 42241"/>
            </a:avLst>
          </a:prstGeom>
          <a:solidFill>
            <a:srgbClr val="CC99FF"/>
          </a:solidFill>
          <a:ln w="28575">
            <a:solidFill>
              <a:srgbClr val="FF00FF"/>
            </a:solidFill>
            <a:miter lim="800000"/>
          </a:ln>
        </p:spPr>
        <p:txBody>
          <a:bodyPr/>
          <a:lstStyle/>
          <a:p>
            <a:r>
              <a:rPr lang="en-US" sz="2800" b="1">
                <a:solidFill>
                  <a:srgbClr val="0000FF"/>
                </a:solidFill>
              </a:rPr>
              <a:t>LẬP</a:t>
            </a:r>
            <a:r>
              <a:rPr lang="en-US" sz="2400" b="1"/>
              <a:t> </a:t>
            </a:r>
            <a:r>
              <a:rPr lang="en-US" sz="2800" b="1">
                <a:solidFill>
                  <a:srgbClr val="0000FF"/>
                </a:solidFill>
              </a:rPr>
              <a:t>BẢNG ĐƠN VỊ ĐO KHỐI LƯỢNG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1676400" y="381000"/>
            <a:ext cx="6553200" cy="914400"/>
          </a:xfrm>
          <a:prstGeom prst="ellipse">
            <a:avLst/>
          </a:prstGeom>
          <a:solidFill>
            <a:srgbClr val="FFFF99"/>
          </a:solidFill>
          <a:ln w="28575">
            <a:solidFill>
              <a:srgbClr val="339966"/>
            </a:solidFill>
            <a:rou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993300"/>
                </a:solidFill>
              </a:rPr>
              <a:t>Ôn các đơn vị đo đã học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09600" y="1752600"/>
            <a:ext cx="2971800" cy="1143000"/>
          </a:xfrm>
          <a:prstGeom prst="flowChartExtra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tấn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447800" y="2667000"/>
            <a:ext cx="2971800" cy="1143000"/>
          </a:xfrm>
          <a:prstGeom prst="flowChartExtra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tạ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667000" y="3505200"/>
            <a:ext cx="2971800" cy="1143000"/>
          </a:xfrm>
          <a:prstGeom prst="flowChartExtra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yến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648200" y="3124200"/>
            <a:ext cx="2971800" cy="1143000"/>
          </a:xfrm>
          <a:prstGeom prst="flowChartExtract">
            <a:avLst/>
          </a:prstGeom>
          <a:solidFill>
            <a:srgbClr val="CC99FF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ki-lô-gam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5486400" y="2209800"/>
            <a:ext cx="2971800" cy="1143000"/>
          </a:xfrm>
          <a:prstGeom prst="flowChartExtract">
            <a:avLst/>
          </a:prstGeom>
          <a:solidFill>
            <a:srgbClr val="99CCFF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gam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1905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allAtOnce" animBg="1"/>
      <p:bldP spid="7172" grpId="0" animBg="1"/>
      <p:bldP spid="7173" grpId="0" animBg="1"/>
      <p:bldP spid="7174" grpId="0" animBg="1"/>
      <p:bldP spid="7175" grpId="0" animBg="1"/>
      <p:bldP spid="7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00FF"/>
                </a:solidFill>
              </a:rPr>
              <a:t>   </a:t>
            </a:r>
            <a:r>
              <a:rPr lang="en-US" sz="2400" smtClean="0">
                <a:solidFill>
                  <a:srgbClr val="0000FF"/>
                </a:solidFill>
              </a:rPr>
              <a:t>Để đo khối lượng các vật nặng hàng chục, hàng trăm gam,người ta còn dùng những đơn vị: 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00FF"/>
                </a:solidFill>
              </a:rPr>
              <a:t>                  </a:t>
            </a:r>
            <a:r>
              <a:rPr lang="en-US" sz="2400" smtClean="0">
                <a:solidFill>
                  <a:srgbClr val="FF0000"/>
                </a:solidFill>
              </a:rPr>
              <a:t>đề-ca-gam, héc-tô-gam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0000FF"/>
                </a:solidFill>
              </a:rPr>
              <a:t>   Đề-ca-gam viết tắt là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dag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0000FF"/>
                </a:solidFill>
              </a:rPr>
              <a:t>   Héc-tô-gam viết tắt là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hg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0000"/>
                </a:solidFill>
              </a:rPr>
              <a:t>                           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1371600" y="381000"/>
            <a:ext cx="6705600" cy="838200"/>
          </a:xfrm>
          <a:prstGeom prst="ellipse">
            <a:avLst/>
          </a:prstGeom>
          <a:solidFill>
            <a:srgbClr val="00FF99"/>
          </a:solidFill>
          <a:ln w="28575">
            <a:solidFill>
              <a:srgbClr val="008000"/>
            </a:solidFill>
            <a:round/>
          </a:ln>
        </p:spPr>
        <p:txBody>
          <a:bodyPr wrap="none" anchor="ctr"/>
          <a:lstStyle/>
          <a:p>
            <a:r>
              <a:rPr lang="en-US" sz="2400">
                <a:solidFill>
                  <a:srgbClr val="FF0000"/>
                </a:solidFill>
              </a:rPr>
              <a:t>Nhận biết về đề-ca-gam, héc-tô-gam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895600" y="4572000"/>
            <a:ext cx="2895600" cy="1524000"/>
          </a:xfrm>
          <a:prstGeom prst="rect">
            <a:avLst/>
          </a:prstGeom>
          <a:solidFill>
            <a:srgbClr val="CC99FF"/>
          </a:solidFill>
          <a:ln w="28575">
            <a:solidFill>
              <a:srgbClr val="FF0000"/>
            </a:solidFill>
            <a:miter lim="800000"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76600" y="4572000"/>
            <a:ext cx="19812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1dag = 10g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200400" y="5029200"/>
            <a:ext cx="24384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 1hg   = 10dag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76600" y="5486400"/>
            <a:ext cx="20574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1hg   = 100g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graphicFrame>
        <p:nvGraphicFramePr>
          <p:cNvPr id="9219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76400"/>
          <a:ext cx="8153400" cy="2362200"/>
        </p:xfrm>
        <a:graphic>
          <a:graphicData uri="http://schemas.openxmlformats.org/drawingml/2006/table">
            <a:tbl>
              <a:tblPr/>
              <a:tblGrid>
                <a:gridCol w="1143000"/>
                <a:gridCol w="1066800"/>
                <a:gridCol w="1050925"/>
                <a:gridCol w="1557338"/>
                <a:gridCol w="1111250"/>
                <a:gridCol w="1112837"/>
                <a:gridCol w="1111250"/>
              </a:tblGrid>
              <a:tr h="5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49" name="Oval 33"/>
          <p:cNvSpPr>
            <a:spLocks noChangeArrowheads="1"/>
          </p:cNvSpPr>
          <p:nvPr/>
        </p:nvSpPr>
        <p:spPr bwMode="auto">
          <a:xfrm>
            <a:off x="1219200" y="381000"/>
            <a:ext cx="6629400" cy="990600"/>
          </a:xfrm>
          <a:prstGeom prst="ellipse">
            <a:avLst/>
          </a:prstGeom>
          <a:solidFill>
            <a:srgbClr val="CC99FF"/>
          </a:solidFill>
          <a:ln w="28575">
            <a:solidFill>
              <a:srgbClr val="FF0000"/>
            </a:solidFill>
            <a:round/>
          </a:ln>
        </p:spPr>
        <p:txBody>
          <a:bodyPr wrap="none" anchor="ctr"/>
          <a:lstStyle/>
          <a:p>
            <a:r>
              <a:rPr lang="en-US" sz="2000">
                <a:solidFill>
                  <a:srgbClr val="0000FF"/>
                </a:solidFill>
              </a:rPr>
              <a:t>BẢNG ĐƠN VỊ ĐO KHỐI LƯỢNG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553200" y="3200400"/>
            <a:ext cx="990600" cy="338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2971800" y="3200400"/>
            <a:ext cx="838200" cy="338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1981200" y="3200400"/>
            <a:ext cx="762000" cy="338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914400" y="4267200"/>
            <a:ext cx="72390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>
                <a:srgbClr val="006600"/>
              </a:buClr>
              <a:buFont typeface="Wingdings" panose="05000000000000000000" pitchFamily="2" charset="2"/>
              <a:buChar char="v"/>
            </a:pPr>
            <a:r>
              <a:rPr lang="en-US" sz="1400"/>
              <a:t> </a:t>
            </a:r>
            <a:r>
              <a:rPr lang="en-US" sz="2000">
                <a:solidFill>
                  <a:srgbClr val="008000"/>
                </a:solidFill>
              </a:rPr>
              <a:t>Mỗi đơn vị đo khối lượng đều gấp 10 lần đơn vị bé hơn, liền nó.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3657600" y="1676400"/>
            <a:ext cx="17526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Ki-lô-gam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4191000" y="2209800"/>
            <a:ext cx="6858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kg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09600" y="1676400"/>
            <a:ext cx="31242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Lớn hơn ki-lô-gam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609600" y="2209800"/>
            <a:ext cx="6858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tấn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1752600" y="2209800"/>
            <a:ext cx="533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tạ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2743200" y="2209800"/>
            <a:ext cx="7620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yến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5410200" y="1676400"/>
            <a:ext cx="30480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Nhỏ hơn ki-lô-gam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5486400" y="2209800"/>
            <a:ext cx="7620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hg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6553200" y="2209800"/>
            <a:ext cx="8382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dag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7772400" y="2209800"/>
            <a:ext cx="6096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g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7772400" y="2743200"/>
            <a:ext cx="6096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1g</a:t>
            </a: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6477000" y="2743200"/>
            <a:ext cx="1447800" cy="8620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1dag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5410200" y="2743200"/>
            <a:ext cx="8382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1hg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4114800" y="2743200"/>
            <a:ext cx="8382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1kg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2667000" y="2743200"/>
            <a:ext cx="9906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1yến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1752600" y="2743200"/>
            <a:ext cx="6096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1tạ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609600" y="2743200"/>
            <a:ext cx="914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1tấn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6400800" y="3124200"/>
            <a:ext cx="11430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=10g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5181600" y="3124200"/>
            <a:ext cx="1524000" cy="8620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=10dag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FF00FF"/>
              </a:solidFill>
            </a:endParaRP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5181600" y="35052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=100g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3733800" y="31242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10hg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3733800" y="3505200"/>
            <a:ext cx="16002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1000g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2590800" y="3124200"/>
            <a:ext cx="13716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10kg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1524000" y="30480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 =10yến  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1524000" y="34290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 =100kg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457200" y="31242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=10tạ</a:t>
            </a:r>
          </a:p>
        </p:txBody>
      </p:sp>
      <p:sp>
        <p:nvSpPr>
          <p:cNvPr id="9280" name="Text Box 64"/>
          <p:cNvSpPr txBox="1">
            <a:spLocks noChangeArrowheads="1"/>
          </p:cNvSpPr>
          <p:nvPr/>
        </p:nvSpPr>
        <p:spPr bwMode="auto">
          <a:xfrm>
            <a:off x="457200" y="3505200"/>
            <a:ext cx="1295400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=1000kg</a:t>
            </a:r>
          </a:p>
        </p:txBody>
      </p:sp>
      <p:sp>
        <p:nvSpPr>
          <p:cNvPr id="8257" name="Rectangle 65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8258" name="Rectangle 66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2590800" y="228600"/>
            <a:ext cx="4267200" cy="1676400"/>
          </a:xfrm>
          <a:prstGeom prst="irregularSeal1">
            <a:avLst/>
          </a:prstGeom>
          <a:solidFill>
            <a:srgbClr val="CC99FF"/>
          </a:solidFill>
          <a:ln w="2857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r>
              <a:rPr lang="en-US" sz="2800" dirty="0" err="1">
                <a:solidFill>
                  <a:srgbClr val="0000FF"/>
                </a:solidFill>
              </a:rPr>
              <a:t>Luyện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tập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7526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1.Viết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7279" y="2274747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dag =       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57400" y="2819400"/>
            <a:ext cx="6858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8194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g =       dag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133600" y="2296180"/>
            <a:ext cx="68580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3429000"/>
            <a:ext cx="2628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dag =       dag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395222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hg =       dag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4400" y="2274747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hg =       dag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24400" y="282262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dag =     hg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53377" y="334262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kg =       hg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4400" y="386584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kg =           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90800" y="4648200"/>
            <a:ext cx="346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kg 300 g =             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2700" y="5171420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kg 30 g =            g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131454" y="3346727"/>
            <a:ext cx="6096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2057400" y="3962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715000" y="2224087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191250" y="2757487"/>
            <a:ext cx="4191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835740" y="3352800"/>
            <a:ext cx="71746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5791200" y="3824287"/>
            <a:ext cx="1066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7000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4648200" y="4630290"/>
            <a:ext cx="1143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2300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419600" y="5144293"/>
            <a:ext cx="1143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676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GB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733" y="2219980"/>
            <a:ext cx="2318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380g + 195g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372" y="2705301"/>
            <a:ext cx="3309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928dag – 274dag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62093" y="2182081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452hg x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00980" y="2674686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768hg : 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217486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575g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53584" y="2753380"/>
            <a:ext cx="13724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654 dag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34772" y="2174860"/>
            <a:ext cx="15520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1 356 hg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82180" y="2698080"/>
            <a:ext cx="1192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 hg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74883" y="228600"/>
            <a:ext cx="1126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1524000" y="228600"/>
            <a:ext cx="990600" cy="1447800"/>
          </a:xfrm>
          <a:prstGeom prst="rightArrowCallout">
            <a:avLst>
              <a:gd name="adj1" fmla="val 36538"/>
              <a:gd name="adj2" fmla="val 36538"/>
              <a:gd name="adj3" fmla="val 16667"/>
              <a:gd name="adj4" fmla="val 66667"/>
            </a:avLst>
          </a:prstGeom>
          <a:solidFill>
            <a:srgbClr val="CCFFCC"/>
          </a:solidFill>
          <a:ln w="28575">
            <a:solidFill>
              <a:srgbClr val="008000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676400" y="232707"/>
            <a:ext cx="8382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D60093"/>
                </a:solidFill>
              </a:rPr>
              <a:t>&gt;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1676400" y="613707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D60093"/>
                </a:solidFill>
              </a:rPr>
              <a:t>&lt;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600200" y="994707"/>
            <a:ext cx="6096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/>
              <a:t> </a:t>
            </a:r>
            <a:r>
              <a:rPr lang="en-US" sz="2800" b="1" dirty="0">
                <a:solidFill>
                  <a:srgbClr val="D60093"/>
                </a:solidFill>
              </a:rPr>
              <a:t>=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2516746" y="65127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D60093"/>
                </a:solidFill>
              </a:rPr>
              <a:t>?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1752600" y="19812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199" y="1981200"/>
            <a:ext cx="31242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0000FF"/>
                </a:solidFill>
              </a:rPr>
              <a:t>5dag  ………  50g                              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 50 g    </a:t>
            </a:r>
          </a:p>
          <a:p>
            <a:pPr algn="l"/>
            <a:r>
              <a:rPr lang="en-US" sz="2400" dirty="0" smtClean="0">
                <a:solidFill>
                  <a:srgbClr val="0000FF"/>
                </a:solidFill>
              </a:rPr>
              <a:t>8tấn  …….   8100kg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……..kg       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1981200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0000FF"/>
                </a:solidFill>
              </a:rPr>
              <a:t>4tạ30kg  </a:t>
            </a:r>
            <a:r>
              <a:rPr lang="en-US" sz="2400" dirty="0" smtClean="0">
                <a:solidFill>
                  <a:srgbClr val="0000FF"/>
                </a:solidFill>
              </a:rPr>
              <a:t>………  4tạ3kg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…..kg                …..kg</a:t>
            </a:r>
            <a:endParaRPr lang="en-US" sz="2400" dirty="0">
              <a:solidFill>
                <a:srgbClr val="FF0000"/>
              </a:solidFill>
            </a:endParaRPr>
          </a:p>
          <a:p>
            <a:pPr algn="l"/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3tấn500kg  </a:t>
            </a:r>
            <a:r>
              <a:rPr lang="en-US" sz="2400" dirty="0">
                <a:solidFill>
                  <a:srgbClr val="0000FF"/>
                </a:solidFill>
              </a:rPr>
              <a:t>…  3500kg</a:t>
            </a:r>
            <a:r>
              <a:rPr lang="en-US" sz="2400" dirty="0"/>
              <a:t>          </a:t>
            </a:r>
          </a:p>
          <a:p>
            <a:pPr algn="l"/>
            <a:r>
              <a:rPr lang="en-US" sz="2400" dirty="0" smtClean="0">
                <a:solidFill>
                  <a:srgbClr val="0000FF"/>
                </a:solidFill>
              </a:rPr>
              <a:t>   </a:t>
            </a:r>
            <a:r>
              <a:rPr lang="en-US" sz="2400" dirty="0" smtClean="0">
                <a:solidFill>
                  <a:srgbClr val="FF0000"/>
                </a:solidFill>
              </a:rPr>
              <a:t>…..kg            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84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22" grpId="0"/>
      <p:bldP spid="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215205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 err="1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150g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  <a:p>
            <a:pPr algn="l"/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200g.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 smtClean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668" y="1600200"/>
            <a:ext cx="1532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" y="186181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001" y="2905780"/>
            <a:ext cx="2057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057400" y="28676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150g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464969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35153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200g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" y="38963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… g ?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851042" y="15341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62355" y="199138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93897" y="2524780"/>
            <a:ext cx="1646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 x 4 = </a:t>
            </a:r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5866955" y="2508024"/>
            <a:ext cx="1233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(g)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35569" y="2941749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/>
          </a:p>
        </p:txBody>
      </p:sp>
      <p:sp>
        <p:nvSpPr>
          <p:cNvPr id="17" name="Rectangle 16"/>
          <p:cNvSpPr/>
          <p:nvPr/>
        </p:nvSpPr>
        <p:spPr>
          <a:xfrm>
            <a:off x="4356448" y="3390900"/>
            <a:ext cx="1646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x 2 = </a:t>
            </a:r>
            <a:endParaRPr lang="en-GB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943600" y="3429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(g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86110" y="3726579"/>
            <a:ext cx="3910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09586" y="4277380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+ 400 =</a:t>
            </a:r>
            <a:endParaRPr lang="en-GB" sz="2800" dirty="0"/>
          </a:p>
        </p:txBody>
      </p:sp>
      <p:sp>
        <p:nvSpPr>
          <p:cNvPr id="21" name="Rectangle 20"/>
          <p:cNvSpPr/>
          <p:nvPr/>
        </p:nvSpPr>
        <p:spPr>
          <a:xfrm>
            <a:off x="6324600" y="4351795"/>
            <a:ext cx="1412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(g)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12483" y="4792566"/>
            <a:ext cx="2026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1000g = 1kg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5225534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Toán&amp;quot;&quot;/&gt;&lt;property id=&quot;20307&quot; value=&quot;259&quot;/&gt;&lt;/object&gt;&lt;object type=&quot;3&quot; unique_id=&quot;10004&quot;&gt;&lt;property id=&quot;20148&quot; value=&quot;5&quot;/&gt;&lt;property id=&quot;20300&quot; value=&quot;Slide 2 - &amp;quot; Thứ năm ngày 30 tháng 9 năm 2021 Toán&amp;quot;&quot;/&gt;&lt;property id=&quot;20307&quot; value=&quot;260&quot;/&gt;&lt;/object&gt;&lt;object type=&quot;3&quot; unique_id=&quot;10005&quot;&gt;&lt;property id=&quot;20148&quot; value=&quot;5&quot;/&gt;&lt;property id=&quot;20300&quot; value=&quot;Slide 3&quot;/&gt;&lt;property id=&quot;20307&quot; value=&quot;261&quot;/&gt;&lt;/object&gt;&lt;object type=&quot;3&quot; unique_id=&quot;10006&quot;&gt;&lt;property id=&quot;20148&quot; value=&quot;5&quot;/&gt;&lt;property id=&quot;20300&quot; value=&quot;Slide 4&quot;/&gt;&lt;property id=&quot;20307&quot; value=&quot;262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71&quot;/&gt;&lt;/object&gt;&lt;object type=&quot;3&quot; unique_id=&quot;10009&quot;&gt;&lt;property id=&quot;20148&quot; value=&quot;5&quot;/&gt;&lt;property id=&quot;20300&quot; value=&quot;Slide 7&quot;/&gt;&lt;property id=&quot;20307&quot; value=&quot;272&quot;/&gt;&lt;/object&gt;&lt;object type=&quot;3&quot; unique_id=&quot;10010&quot;&gt;&lt;property id=&quot;20148&quot; value=&quot;5&quot;/&gt;&lt;property id=&quot;20300&quot; value=&quot;Slide 9&quot;/&gt;&lt;property id=&quot;20307&quot; value=&quot;267&quot;/&gt;&lt;/object&gt;&lt;object type=&quot;3&quot; unique_id=&quot;10011&quot;&gt;&lt;property id=&quot;20148&quot; value=&quot;5&quot;/&gt;&lt;property id=&quot;20300&quot; value=&quot;Slide 10&quot;/&gt;&lt;property id=&quot;20307&quot; value=&quot;268&quot;/&gt;&lt;/object&gt;&lt;object type=&quot;3&quot; unique_id=&quot;10012&quot;&gt;&lt;property id=&quot;20148&quot; value=&quot;5&quot;/&gt;&lt;property id=&quot;20300&quot; value=&quot;Slide 11&quot;/&gt;&lt;property id=&quot;20307&quot; value=&quot;269&quot;/&gt;&lt;/object&gt;&lt;object type=&quot;3&quot; unique_id=&quot;10013&quot;&gt;&lt;property id=&quot;20148&quot; value=&quot;5&quot;/&gt;&lt;property id=&quot;20300&quot; value=&quot;Slide 12&quot;/&gt;&lt;property id=&quot;20307&quot; value=&quot;273&quot;/&gt;&lt;/object&gt;&lt;object type=&quot;3&quot; unique_id=&quot;10142&quot;&gt;&lt;property id=&quot;20148&quot; value=&quot;5&quot;/&gt;&lt;property id=&quot;20300&quot; value=&quot;Slide 8&quot;/&gt;&lt;property id=&quot;20307&quot; value=&quot;274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571</Words>
  <Application>Microsoft Office PowerPoint</Application>
  <PresentationFormat>On-screen Show (4:3)</PresentationFormat>
  <Paragraphs>157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 Toán</vt:lpstr>
      <vt:lpstr> Thứ năm ngày 30 tháng 9 năm 2021 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GD-ĐT Núi Thành Trường TH Đỗ Thế Chấp</dc:title>
  <dc:creator> </dc:creator>
  <cp:lastModifiedBy>MTC</cp:lastModifiedBy>
  <cp:revision>22</cp:revision>
  <dcterms:created xsi:type="dcterms:W3CDTF">2008-11-28T01:15:00Z</dcterms:created>
  <dcterms:modified xsi:type="dcterms:W3CDTF">2021-09-29T10:21:31Z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6C2E580C15C74E01BE9DD9892A146DE3</vt:lpwstr>
  </property>
  <property fmtid="{D5CDD505-2E9C-101B-9397-08002B2CF9AE}" pid="3" name="KSOProductBuildVer">
    <vt:lpwstr>1033-11.2.0.10296</vt:lpwstr>
  </property>
</Properties>
</file>