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70" r:id="rId4"/>
    <p:sldId id="259" r:id="rId5"/>
    <p:sldId id="269" r:id="rId6"/>
    <p:sldId id="271" r:id="rId7"/>
    <p:sldId id="260" r:id="rId8"/>
    <p:sldId id="272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BE02B1"/>
    <a:srgbClr val="33CCCC"/>
    <a:srgbClr val="00FF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2181" autoAdjust="0"/>
  </p:normalViewPr>
  <p:slideViewPr>
    <p:cSldViewPr snapToGrid="0">
      <p:cViewPr varScale="1">
        <p:scale>
          <a:sx n="71" d="100"/>
          <a:sy n="71" d="100"/>
        </p:scale>
        <p:origin x="59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4/20/2019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38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4/20/2019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359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4/20/2019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75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4/20/2019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661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4/20/2019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798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4/20/2019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9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4/20/2019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912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4/20/2019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277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4/20/2019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791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4/20/2019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211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4/20/2019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163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A17E3-6A89-4095-BD30-16657B828D0B}" type="datetimeFigureOut">
              <a:rPr lang="en-US" smtClean="0"/>
              <a:pPr/>
              <a:t>4/20/2019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540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430745" y="25788"/>
            <a:ext cx="11460163" cy="1116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Thứ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15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1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năm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2018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Toán</a:t>
            </a:r>
            <a:endParaRPr lang="en-US" altLang="en-US" sz="3200" dirty="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09738" y="109538"/>
            <a:ext cx="8772525" cy="663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1800664" y="2180490"/>
            <a:ext cx="85250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</a:rPr>
              <a:t>Tiết</a:t>
            </a:r>
            <a:r>
              <a:rPr lang="en-US" sz="4000" b="1" dirty="0" smtClean="0">
                <a:solidFill>
                  <a:schemeClr val="bg1"/>
                </a:solidFill>
              </a:rPr>
              <a:t>  109: </a:t>
            </a:r>
            <a:r>
              <a:rPr lang="en-US" sz="4000" b="1" dirty="0" err="1" smtClean="0">
                <a:solidFill>
                  <a:schemeClr val="bg1"/>
                </a:solidFill>
              </a:rPr>
              <a:t>Luyện</a:t>
            </a:r>
            <a:r>
              <a:rPr lang="en-US" sz="4000" b="1" dirty="0" smtClean="0">
                <a:solidFill>
                  <a:schemeClr val="bg1"/>
                </a:solidFill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</a:rPr>
              <a:t>tập</a:t>
            </a:r>
            <a:r>
              <a:rPr lang="en-US" sz="4000" b="1" dirty="0" smtClean="0">
                <a:solidFill>
                  <a:schemeClr val="bg1"/>
                </a:solidFill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</a:rPr>
              <a:t>chung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8560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Rectangle 9"/>
          <p:cNvSpPr/>
          <p:nvPr/>
        </p:nvSpPr>
        <p:spPr>
          <a:xfrm>
            <a:off x="1066806" y="3598992"/>
            <a:ext cx="103727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  <a:tabLst>
                <a:tab pos="5486400" algn="l"/>
              </a:tabLst>
              <a:defRPr/>
            </a:pP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645569" y="598513"/>
            <a:ext cx="1032933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/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3466910" y="5276940"/>
            <a:ext cx="4031170" cy="584775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sz="3200" b="1" baseline="-25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tp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Sxq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(a x b x 2)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>
          <a:xfrm>
            <a:off x="1028128" y="1195753"/>
            <a:ext cx="2967097" cy="506437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Ôn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bài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cũ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cs typeface="Arial" pitchFamily="34" charset="0"/>
              </a:rPr>
              <a:t>: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9"/>
          <p:cNvSpPr>
            <a:spLocks noChangeArrowheads="1"/>
          </p:cNvSpPr>
          <p:nvPr/>
        </p:nvSpPr>
        <p:spPr bwMode="auto">
          <a:xfrm>
            <a:off x="295422" y="1570315"/>
            <a:ext cx="11605846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Muốn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xung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quanh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hộp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nhật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thế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nào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18" name="Rectangle 9"/>
          <p:cNvSpPr>
            <a:spLocks noChangeArrowheads="1"/>
          </p:cNvSpPr>
          <p:nvPr/>
        </p:nvSpPr>
        <p:spPr bwMode="auto">
          <a:xfrm>
            <a:off x="267286" y="2046279"/>
            <a:ext cx="11718387" cy="1062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Muốn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xung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quanh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hộp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nhật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ta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lấy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chu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vi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mặt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đáy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chiều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cao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cùng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đơn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vị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đo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2800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335278" y="3734439"/>
            <a:ext cx="11605846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Muốn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toàn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phần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hộp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nhật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thế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nào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21" name="Rectangle 9"/>
          <p:cNvSpPr>
            <a:spLocks noChangeArrowheads="1"/>
          </p:cNvSpPr>
          <p:nvPr/>
        </p:nvSpPr>
        <p:spPr bwMode="auto">
          <a:xfrm>
            <a:off x="307142" y="4210403"/>
            <a:ext cx="11718387" cy="1062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Muốn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toàn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phần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hộp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nhật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ta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lấy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xung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quanh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cộng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hai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đáy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601375" y="3052685"/>
            <a:ext cx="3559126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</a:rPr>
              <a:t>S</a:t>
            </a:r>
            <a:r>
              <a:rPr lang="en-US" sz="3200" b="1" baseline="-25000" dirty="0" err="1" smtClean="0">
                <a:solidFill>
                  <a:srgbClr val="FF0000"/>
                </a:solidFill>
              </a:rPr>
              <a:t>xq</a:t>
            </a:r>
            <a:r>
              <a:rPr lang="en-US" sz="3200" b="1" dirty="0" smtClean="0">
                <a:solidFill>
                  <a:srgbClr val="FF0000"/>
                </a:solidFill>
              </a:rPr>
              <a:t> = (a +b ) x 2 x c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88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/>
      <p:bldP spid="18" grpId="0"/>
      <p:bldP spid="20" grpId="0"/>
      <p:bldP spid="21" grpId="0"/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Rectangle 9"/>
          <p:cNvSpPr/>
          <p:nvPr/>
        </p:nvSpPr>
        <p:spPr>
          <a:xfrm>
            <a:off x="1066806" y="3598992"/>
            <a:ext cx="103727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  <a:tabLst>
                <a:tab pos="5486400" algn="l"/>
              </a:tabLst>
              <a:defRPr/>
            </a:pP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645569" y="598513"/>
            <a:ext cx="1032933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/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9"/>
          <p:cNvSpPr>
            <a:spLocks noChangeArrowheads="1"/>
          </p:cNvSpPr>
          <p:nvPr/>
        </p:nvSpPr>
        <p:spPr bwMode="auto">
          <a:xfrm>
            <a:off x="295422" y="1570315"/>
            <a:ext cx="11605846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Muốn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xung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quanh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phương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thế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nào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18" name="Rectangle 9"/>
          <p:cNvSpPr>
            <a:spLocks noChangeArrowheads="1"/>
          </p:cNvSpPr>
          <p:nvPr/>
        </p:nvSpPr>
        <p:spPr bwMode="auto">
          <a:xfrm>
            <a:off x="267286" y="2046279"/>
            <a:ext cx="11718387" cy="1062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Muốn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xung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quanh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lập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phương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ta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lấy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mặt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4</a:t>
            </a:r>
            <a:endParaRPr lang="en-US" sz="2800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601375" y="3052685"/>
            <a:ext cx="3559126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</a:rPr>
              <a:t>S</a:t>
            </a:r>
            <a:r>
              <a:rPr lang="en-US" sz="3200" b="1" baseline="-25000" dirty="0" err="1" smtClean="0">
                <a:solidFill>
                  <a:srgbClr val="FF0000"/>
                </a:solidFill>
              </a:rPr>
              <a:t>xq</a:t>
            </a:r>
            <a:r>
              <a:rPr lang="en-US" sz="3200" b="1" dirty="0" smtClean="0">
                <a:solidFill>
                  <a:srgbClr val="FF0000"/>
                </a:solidFill>
              </a:rPr>
              <a:t> = a x a x 4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307142" y="3790711"/>
            <a:ext cx="11605846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Muốn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toàn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phần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lập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phương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thế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nào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279006" y="4266675"/>
            <a:ext cx="11718387" cy="1062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Muốn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toàn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phần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lập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phương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ta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lấy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mặt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nhân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6</a:t>
            </a:r>
            <a:endParaRPr lang="en-US" sz="2800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613095" y="5273081"/>
            <a:ext cx="3559126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</a:rPr>
              <a:t>S</a:t>
            </a:r>
            <a:r>
              <a:rPr lang="en-US" sz="3200" b="1" baseline="-25000" dirty="0" err="1" smtClean="0">
                <a:solidFill>
                  <a:srgbClr val="FF0000"/>
                </a:solidFill>
              </a:rPr>
              <a:t>xq</a:t>
            </a:r>
            <a:r>
              <a:rPr lang="en-US" sz="3200" b="1" dirty="0" smtClean="0">
                <a:solidFill>
                  <a:srgbClr val="FF0000"/>
                </a:solidFill>
              </a:rPr>
              <a:t> = a x a x 6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88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22" grpId="0" animBg="1"/>
      <p:bldP spid="17" grpId="0"/>
      <p:bldP spid="19" grpId="0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430745" y="25788"/>
            <a:ext cx="11460163" cy="1116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Toán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Luyện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chung</a:t>
            </a:r>
            <a:endParaRPr lang="en-US" altLang="en-US" sz="3200" dirty="0" smtClean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" name="Text Box 6"/>
          <p:cNvSpPr txBox="1">
            <a:spLocks noChangeArrowheads="1"/>
          </p:cNvSpPr>
          <p:nvPr/>
        </p:nvSpPr>
        <p:spPr bwMode="auto">
          <a:xfrm>
            <a:off x="381000" y="1554280"/>
            <a:ext cx="1143586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1/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xung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quanh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toàn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phần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hộp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nhật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381000" y="2605476"/>
            <a:ext cx="106248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a)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Chiều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dài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2,5m;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chiều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rộng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1,1m;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chiều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cao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0,5m</a:t>
            </a:r>
          </a:p>
        </p:txBody>
      </p:sp>
      <p:sp>
        <p:nvSpPr>
          <p:cNvPr id="31" name="Text Box 8"/>
          <p:cNvSpPr txBox="1">
            <a:spLocks noChangeArrowheads="1"/>
          </p:cNvSpPr>
          <p:nvPr/>
        </p:nvSpPr>
        <p:spPr bwMode="auto">
          <a:xfrm>
            <a:off x="395067" y="3189456"/>
            <a:ext cx="1031587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b)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Chiều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dài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3m;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chiều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rộng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15dm;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chiều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cao</a:t>
            </a:r>
            <a:r>
              <a:rPr lang="en-US" sz="3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9dm</a:t>
            </a:r>
          </a:p>
        </p:txBody>
      </p:sp>
    </p:spTree>
    <p:extLst>
      <p:ext uri="{BB962C8B-B14F-4D97-AF65-F5344CB8AC3E}">
        <p14:creationId xmlns:p14="http://schemas.microsoft.com/office/powerpoint/2010/main" val="2216610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6" name="Text Box 6"/>
          <p:cNvSpPr txBox="1">
            <a:spLocks noChangeArrowheads="1"/>
          </p:cNvSpPr>
          <p:nvPr/>
        </p:nvSpPr>
        <p:spPr bwMode="auto">
          <a:xfrm>
            <a:off x="381000" y="1371396"/>
            <a:ext cx="1143586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1/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xung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quanh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toàn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phần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hộp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nhật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381000" y="2267844"/>
            <a:ext cx="106248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a)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Chiều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dài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2,5m;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chiều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rộng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1,1m;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chiều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cao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0,5m</a:t>
            </a:r>
          </a:p>
        </p:txBody>
      </p:sp>
      <p:sp>
        <p:nvSpPr>
          <p:cNvPr id="28" name="Text Box 9"/>
          <p:cNvSpPr txBox="1">
            <a:spLocks noChangeArrowheads="1"/>
          </p:cNvSpPr>
          <p:nvPr/>
        </p:nvSpPr>
        <p:spPr bwMode="auto">
          <a:xfrm>
            <a:off x="7033892" y="3047342"/>
            <a:ext cx="14421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giải</a:t>
            </a:r>
            <a:endParaRPr lang="en-US" sz="2800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 Box 11"/>
          <p:cNvSpPr txBox="1">
            <a:spLocks noChangeArrowheads="1"/>
          </p:cNvSpPr>
          <p:nvPr/>
        </p:nvSpPr>
        <p:spPr bwMode="auto">
          <a:xfrm>
            <a:off x="3837318" y="3616325"/>
            <a:ext cx="814838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800" dirty="0" err="1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xung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quanh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hộp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nhật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: </a:t>
            </a:r>
          </a:p>
        </p:txBody>
      </p:sp>
      <p:sp>
        <p:nvSpPr>
          <p:cNvPr id="30" name="Text Box 13"/>
          <p:cNvSpPr txBox="1">
            <a:spLocks noChangeArrowheads="1"/>
          </p:cNvSpPr>
          <p:nvPr/>
        </p:nvSpPr>
        <p:spPr bwMode="auto">
          <a:xfrm>
            <a:off x="5189868" y="4114800"/>
            <a:ext cx="519274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(2,5 + 1,1) x 2 x 0,5 = 3,6 (m</a:t>
            </a:r>
            <a:r>
              <a:rPr lang="en-US" sz="2800" baseline="300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31" name="Text Box 14"/>
          <p:cNvSpPr txBox="1">
            <a:spLocks noChangeArrowheads="1"/>
          </p:cNvSpPr>
          <p:nvPr/>
        </p:nvSpPr>
        <p:spPr bwMode="auto">
          <a:xfrm>
            <a:off x="4086271" y="4633913"/>
            <a:ext cx="767153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toàn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phần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hộp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nhật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</a:p>
        </p:txBody>
      </p:sp>
      <p:sp>
        <p:nvSpPr>
          <p:cNvPr id="32" name="Text Box 15"/>
          <p:cNvSpPr txBox="1">
            <a:spLocks noChangeArrowheads="1"/>
          </p:cNvSpPr>
          <p:nvPr/>
        </p:nvSpPr>
        <p:spPr bwMode="auto">
          <a:xfrm>
            <a:off x="4940630" y="5137150"/>
            <a:ext cx="559607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3,6 + </a:t>
            </a:r>
            <a:r>
              <a:rPr lang="en-US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(2,5 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 1,1 x </a:t>
            </a:r>
            <a:r>
              <a:rPr lang="en-US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2) 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 9,1 (m</a:t>
            </a:r>
            <a:r>
              <a:rPr lang="en-US" sz="2800" baseline="30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33" name="Text Box 14"/>
          <p:cNvSpPr txBox="1">
            <a:spLocks noChangeArrowheads="1"/>
          </p:cNvSpPr>
          <p:nvPr/>
        </p:nvSpPr>
        <p:spPr bwMode="auto">
          <a:xfrm>
            <a:off x="6212218" y="5651281"/>
            <a:ext cx="453876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n-US" sz="2800" u="sng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Đáp</a:t>
            </a:r>
            <a:r>
              <a:rPr lang="en-US" sz="2800" u="sng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u="sng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800" baseline="-250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xq</a:t>
            </a:r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: 3,6 m</a:t>
            </a:r>
            <a:r>
              <a:rPr lang="en-US" sz="2800" baseline="300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2</a:t>
            </a:r>
          </a:p>
          <a:p>
            <a:pPr eaLnBrk="1" hangingPunct="1"/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             </a:t>
            </a:r>
            <a:r>
              <a:rPr lang="en-US" sz="28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800" baseline="-250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tp</a:t>
            </a:r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: 9,1 m</a:t>
            </a:r>
            <a:r>
              <a:rPr lang="en-US" sz="2800" baseline="300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34" name="Text Box 9"/>
          <p:cNvSpPr txBox="1">
            <a:spLocks noChangeArrowheads="1"/>
          </p:cNvSpPr>
          <p:nvPr/>
        </p:nvSpPr>
        <p:spPr bwMode="auto">
          <a:xfrm>
            <a:off x="1362140" y="3044994"/>
            <a:ext cx="14421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Tóm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tắt</a:t>
            </a:r>
            <a:endParaRPr lang="en-US" sz="2800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1359792" y="3492822"/>
            <a:ext cx="196019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800" baseline="-250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xq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= ? m</a:t>
            </a:r>
            <a:r>
              <a:rPr lang="en-US" sz="2800" baseline="300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800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 Box 9"/>
          <p:cNvSpPr txBox="1">
            <a:spLocks noChangeArrowheads="1"/>
          </p:cNvSpPr>
          <p:nvPr/>
        </p:nvSpPr>
        <p:spPr bwMode="auto">
          <a:xfrm>
            <a:off x="1357444" y="3940650"/>
            <a:ext cx="196019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800" baseline="-250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tp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= ? m</a:t>
            </a:r>
            <a:r>
              <a:rPr lang="en-US" sz="2800" baseline="300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800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350507" y="4389118"/>
            <a:ext cx="17865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33CC"/>
                </a:solidFill>
              </a:rPr>
              <a:t>a = 2,5 m</a:t>
            </a:r>
            <a:endParaRPr lang="en-US" sz="2800" dirty="0">
              <a:solidFill>
                <a:srgbClr val="0033CC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376295" y="4836946"/>
            <a:ext cx="17865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33CC"/>
                </a:solidFill>
              </a:rPr>
              <a:t>b = 1,1 m</a:t>
            </a:r>
            <a:endParaRPr lang="en-US" sz="2800" dirty="0">
              <a:solidFill>
                <a:srgbClr val="0033CC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416151" y="5242570"/>
            <a:ext cx="17865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33CC"/>
                </a:solidFill>
              </a:rPr>
              <a:t>c = 0,5 m</a:t>
            </a:r>
            <a:endParaRPr lang="en-US" sz="2800" dirty="0">
              <a:solidFill>
                <a:srgbClr val="0033CC"/>
              </a:solidFill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 rot="16200000" flipH="1">
            <a:off x="2321168" y="4895556"/>
            <a:ext cx="3432518" cy="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1922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8" name="Text Box 6"/>
          <p:cNvSpPr txBox="1">
            <a:spLocks noChangeArrowheads="1"/>
          </p:cNvSpPr>
          <p:nvPr/>
        </p:nvSpPr>
        <p:spPr bwMode="auto">
          <a:xfrm>
            <a:off x="381000" y="1371396"/>
            <a:ext cx="1143586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1/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xung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quanh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toàn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phần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hộp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nhật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7033892" y="2709710"/>
            <a:ext cx="14421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giải</a:t>
            </a:r>
            <a:endParaRPr lang="en-US" sz="2800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 Box 11"/>
          <p:cNvSpPr txBox="1">
            <a:spLocks noChangeArrowheads="1"/>
          </p:cNvSpPr>
          <p:nvPr/>
        </p:nvSpPr>
        <p:spPr bwMode="auto">
          <a:xfrm>
            <a:off x="3837318" y="3616325"/>
            <a:ext cx="814838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800" dirty="0" err="1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xung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quanh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hộp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nhật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: </a:t>
            </a:r>
          </a:p>
        </p:txBody>
      </p:sp>
      <p:sp>
        <p:nvSpPr>
          <p:cNvPr id="22" name="Text Box 13"/>
          <p:cNvSpPr txBox="1">
            <a:spLocks noChangeArrowheads="1"/>
          </p:cNvSpPr>
          <p:nvPr/>
        </p:nvSpPr>
        <p:spPr bwMode="auto">
          <a:xfrm>
            <a:off x="5189868" y="4114800"/>
            <a:ext cx="519274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 smtClean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(30 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+ </a:t>
            </a:r>
            <a:r>
              <a:rPr lang="en-US" sz="2800" dirty="0" smtClean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15) 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x 2 x </a:t>
            </a:r>
            <a:r>
              <a:rPr lang="en-US" sz="2800" dirty="0" smtClean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9 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en-US" sz="2800" dirty="0" smtClean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810 (dm</a:t>
            </a:r>
            <a:r>
              <a:rPr lang="en-US" sz="2800" baseline="30000" dirty="0" smtClean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>
                <a:solidFill>
                  <a:srgbClr val="BE02B1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23" name="Text Box 14"/>
          <p:cNvSpPr txBox="1">
            <a:spLocks noChangeArrowheads="1"/>
          </p:cNvSpPr>
          <p:nvPr/>
        </p:nvSpPr>
        <p:spPr bwMode="auto">
          <a:xfrm>
            <a:off x="4086271" y="4633913"/>
            <a:ext cx="767153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toàn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phần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hộp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nhật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</a:p>
        </p:txBody>
      </p:sp>
      <p:sp>
        <p:nvSpPr>
          <p:cNvPr id="24" name="Text Box 15"/>
          <p:cNvSpPr txBox="1">
            <a:spLocks noChangeArrowheads="1"/>
          </p:cNvSpPr>
          <p:nvPr/>
        </p:nvSpPr>
        <p:spPr bwMode="auto">
          <a:xfrm>
            <a:off x="4940630" y="5137150"/>
            <a:ext cx="677775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810 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 </a:t>
            </a:r>
            <a:r>
              <a:rPr lang="en-US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(30 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 </a:t>
            </a:r>
            <a:r>
              <a:rPr lang="en-US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15 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 </a:t>
            </a:r>
            <a:r>
              <a:rPr lang="en-US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2) 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en-US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1710 (dm</a:t>
            </a:r>
            <a:r>
              <a:rPr lang="en-US" sz="2800" baseline="30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34" name="Text Box 14"/>
          <p:cNvSpPr txBox="1">
            <a:spLocks noChangeArrowheads="1"/>
          </p:cNvSpPr>
          <p:nvPr/>
        </p:nvSpPr>
        <p:spPr bwMode="auto">
          <a:xfrm>
            <a:off x="6212218" y="5651281"/>
            <a:ext cx="453876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n-US" sz="2800" u="sng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Đáp</a:t>
            </a:r>
            <a:r>
              <a:rPr lang="en-US" sz="2800" u="sng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u="sng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800" baseline="-250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xq</a:t>
            </a:r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810 </a:t>
            </a:r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2800" baseline="300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2</a:t>
            </a:r>
          </a:p>
          <a:p>
            <a:pPr eaLnBrk="1" hangingPunct="1"/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             </a:t>
            </a:r>
            <a:r>
              <a:rPr lang="en-US" sz="28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800" baseline="-25000" dirty="0" err="1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tp</a:t>
            </a:r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1710 </a:t>
            </a:r>
            <a:r>
              <a:rPr lang="en-US" sz="28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2800" baseline="30000" dirty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1362140" y="2707362"/>
            <a:ext cx="14421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Tóm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tắt</a:t>
            </a:r>
            <a:endParaRPr lang="en-US" sz="2800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 Box 9"/>
          <p:cNvSpPr txBox="1">
            <a:spLocks noChangeArrowheads="1"/>
          </p:cNvSpPr>
          <p:nvPr/>
        </p:nvSpPr>
        <p:spPr bwMode="auto">
          <a:xfrm>
            <a:off x="1359792" y="3155190"/>
            <a:ext cx="196019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800" baseline="-250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xq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= ? m</a:t>
            </a:r>
            <a:r>
              <a:rPr lang="en-US" sz="2800" baseline="300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800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 Box 9"/>
          <p:cNvSpPr txBox="1">
            <a:spLocks noChangeArrowheads="1"/>
          </p:cNvSpPr>
          <p:nvPr/>
        </p:nvSpPr>
        <p:spPr bwMode="auto">
          <a:xfrm>
            <a:off x="1357444" y="3603018"/>
            <a:ext cx="196019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800" baseline="-250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tp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= ? m</a:t>
            </a:r>
            <a:r>
              <a:rPr lang="en-US" sz="2800" baseline="300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800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350507" y="4051486"/>
            <a:ext cx="17865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33CC"/>
                </a:solidFill>
              </a:rPr>
              <a:t>a = 3 m</a:t>
            </a:r>
            <a:endParaRPr lang="en-US" sz="2800" dirty="0">
              <a:solidFill>
                <a:srgbClr val="0033CC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376295" y="4499314"/>
            <a:ext cx="17865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33CC"/>
                </a:solidFill>
              </a:rPr>
              <a:t>b = 15 dm</a:t>
            </a:r>
            <a:endParaRPr lang="en-US" sz="2800" dirty="0">
              <a:solidFill>
                <a:srgbClr val="0033CC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416151" y="4904938"/>
            <a:ext cx="17865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33CC"/>
                </a:solidFill>
              </a:rPr>
              <a:t>c = 9 dm</a:t>
            </a:r>
            <a:endParaRPr lang="en-US" sz="2800" dirty="0">
              <a:solidFill>
                <a:srgbClr val="0033CC"/>
              </a:solidFill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 rot="16200000" flipH="1">
            <a:off x="2321168" y="4600128"/>
            <a:ext cx="3432518" cy="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 Box 8"/>
          <p:cNvSpPr txBox="1">
            <a:spLocks noChangeArrowheads="1"/>
          </p:cNvSpPr>
          <p:nvPr/>
        </p:nvSpPr>
        <p:spPr bwMode="auto">
          <a:xfrm>
            <a:off x="395067" y="2260968"/>
            <a:ext cx="1031587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b)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Chiều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dài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3m;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chiều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rộng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15dm;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chiều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cao</a:t>
            </a:r>
            <a:r>
              <a:rPr lang="en-US" sz="28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9dm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203867" y="3179294"/>
            <a:ext cx="3066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Đổi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3m = 30dm</a:t>
            </a:r>
          </a:p>
        </p:txBody>
      </p:sp>
    </p:spTree>
    <p:extLst>
      <p:ext uri="{BB962C8B-B14F-4D97-AF65-F5344CB8AC3E}">
        <p14:creationId xmlns:p14="http://schemas.microsoft.com/office/powerpoint/2010/main" val="1901922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4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5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9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0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9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4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5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  <p:bldP spid="21" grpId="0"/>
      <p:bldP spid="22" grpId="0"/>
      <p:bldP spid="23" grpId="0"/>
      <p:bldP spid="24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2" grpId="0"/>
      <p:bldP spid="4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478302" y="1390074"/>
            <a:ext cx="1150737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Một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lập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phương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cạnh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4cm,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nếu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gấp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cạnh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lập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phương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lên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3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lần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thì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diện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tích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xung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quanh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diện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tích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toàn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phần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nó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gấp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bao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nhiêu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lần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?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Vì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sao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?  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1604916" y="2255876"/>
            <a:ext cx="136336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 err="1" smtClean="0">
                <a:solidFill>
                  <a:srgbClr val="0000FF"/>
                </a:solidFill>
              </a:rPr>
              <a:t>Tóm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tắt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4684530" y="3111786"/>
            <a:ext cx="678062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2800" dirty="0" err="1">
                <a:solidFill>
                  <a:srgbClr val="0000FF"/>
                </a:solidFill>
              </a:rPr>
              <a:t>Diện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tích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xung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quanh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của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hình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lập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phương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là</a:t>
            </a:r>
            <a:r>
              <a:rPr lang="en-US" sz="2800" dirty="0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18" name="Text Box 19"/>
          <p:cNvSpPr txBox="1">
            <a:spLocks noChangeArrowheads="1"/>
          </p:cNvSpPr>
          <p:nvPr/>
        </p:nvSpPr>
        <p:spPr bwMode="auto">
          <a:xfrm>
            <a:off x="4332837" y="3906351"/>
            <a:ext cx="718859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2800" dirty="0" err="1">
                <a:solidFill>
                  <a:srgbClr val="0000FF"/>
                </a:solidFill>
              </a:rPr>
              <a:t>Diện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tích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toàn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phần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của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hình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lập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phương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là</a:t>
            </a:r>
            <a:r>
              <a:rPr lang="en-US" sz="2800" dirty="0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19" name="Text Box 20"/>
          <p:cNvSpPr txBox="1">
            <a:spLocks noChangeArrowheads="1"/>
          </p:cNvSpPr>
          <p:nvPr/>
        </p:nvSpPr>
        <p:spPr bwMode="auto">
          <a:xfrm>
            <a:off x="4572001" y="4729027"/>
            <a:ext cx="74462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2800" dirty="0" err="1" smtClean="0">
                <a:solidFill>
                  <a:srgbClr val="0000FF"/>
                </a:solidFill>
              </a:rPr>
              <a:t>Số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lần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của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diện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tích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sau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khi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gấp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cạnh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lên</a:t>
            </a:r>
            <a:r>
              <a:rPr lang="en-US" sz="2800" dirty="0" smtClean="0">
                <a:solidFill>
                  <a:srgbClr val="0000FF"/>
                </a:solidFill>
              </a:rPr>
              <a:t> 3 </a:t>
            </a:r>
            <a:r>
              <a:rPr lang="en-US" sz="2800" dirty="0" err="1" smtClean="0">
                <a:solidFill>
                  <a:srgbClr val="0000FF"/>
                </a:solidFill>
              </a:rPr>
              <a:t>lần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là</a:t>
            </a:r>
            <a:r>
              <a:rPr lang="en-US" sz="2800" dirty="0">
                <a:solidFill>
                  <a:srgbClr val="0000FF"/>
                </a:solidFill>
              </a:rPr>
              <a:t> :</a:t>
            </a:r>
          </a:p>
        </p:txBody>
      </p:sp>
      <p:sp>
        <p:nvSpPr>
          <p:cNvPr id="20" name="Line 21"/>
          <p:cNvSpPr>
            <a:spLocks noChangeShapeType="1"/>
          </p:cNvSpPr>
          <p:nvPr/>
        </p:nvSpPr>
        <p:spPr bwMode="auto">
          <a:xfrm>
            <a:off x="4347635" y="2667000"/>
            <a:ext cx="0" cy="419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160925" y="2721787"/>
            <a:ext cx="152716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n-US" sz="2800" dirty="0" smtClean="0"/>
              <a:t>a= 4cm </a:t>
            </a:r>
            <a:endParaRPr lang="en-US" sz="2800" dirty="0"/>
          </a:p>
        </p:txBody>
      </p:sp>
      <p:sp>
        <p:nvSpPr>
          <p:cNvPr id="22" name="Rectangle 23"/>
          <p:cNvSpPr>
            <a:spLocks noChangeArrowheads="1"/>
          </p:cNvSpPr>
          <p:nvPr/>
        </p:nvSpPr>
        <p:spPr bwMode="auto">
          <a:xfrm>
            <a:off x="77313" y="3570119"/>
            <a:ext cx="224420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/>
            <a:r>
              <a:rPr lang="en-US" sz="2800" dirty="0"/>
              <a:t> </a:t>
            </a:r>
            <a:r>
              <a:rPr lang="en-US" sz="2800" dirty="0" err="1" smtClean="0"/>
              <a:t>thì</a:t>
            </a:r>
            <a:r>
              <a:rPr lang="en-US" sz="2800" dirty="0" smtClean="0"/>
              <a:t> </a:t>
            </a:r>
            <a:r>
              <a:rPr lang="en-US" sz="2800" dirty="0" err="1" smtClean="0"/>
              <a:t>S</a:t>
            </a:r>
            <a:r>
              <a:rPr lang="en-US" sz="2800" baseline="-25000" dirty="0" err="1" smtClean="0"/>
              <a:t>xq</a:t>
            </a:r>
            <a:r>
              <a:rPr lang="en-US" sz="2800" dirty="0" smtClean="0"/>
              <a:t>  = ? </a:t>
            </a:r>
            <a:r>
              <a:rPr lang="en-US" sz="2800" dirty="0" err="1" smtClean="0"/>
              <a:t>lần</a:t>
            </a:r>
            <a:endParaRPr lang="en-US" sz="2800" dirty="0"/>
          </a:p>
        </p:txBody>
      </p:sp>
      <p:sp>
        <p:nvSpPr>
          <p:cNvPr id="25" name="Rectangle 26"/>
          <p:cNvSpPr>
            <a:spLocks noChangeArrowheads="1"/>
          </p:cNvSpPr>
          <p:nvPr/>
        </p:nvSpPr>
        <p:spPr bwMode="auto">
          <a:xfrm>
            <a:off x="8328454" y="3517375"/>
            <a:ext cx="378821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800" dirty="0">
                <a:solidFill>
                  <a:srgbClr val="BE02B1"/>
                </a:solidFill>
              </a:rPr>
              <a:t>(12  x 12) x </a:t>
            </a:r>
            <a:r>
              <a:rPr lang="en-US" sz="2800" dirty="0" smtClean="0">
                <a:solidFill>
                  <a:srgbClr val="BE02B1"/>
                </a:solidFill>
              </a:rPr>
              <a:t>4 </a:t>
            </a:r>
            <a:r>
              <a:rPr lang="en-US" sz="2800" dirty="0">
                <a:solidFill>
                  <a:srgbClr val="BE02B1"/>
                </a:solidFill>
              </a:rPr>
              <a:t>= </a:t>
            </a:r>
            <a:r>
              <a:rPr lang="en-US" sz="2800" dirty="0" smtClean="0">
                <a:solidFill>
                  <a:srgbClr val="7030A0"/>
                </a:solidFill>
              </a:rPr>
              <a:t>576</a:t>
            </a:r>
            <a:r>
              <a:rPr lang="en-US" sz="2800" dirty="0" smtClean="0">
                <a:solidFill>
                  <a:srgbClr val="BE02B1"/>
                </a:solidFill>
              </a:rPr>
              <a:t> </a:t>
            </a:r>
            <a:r>
              <a:rPr lang="en-US" sz="2800" dirty="0">
                <a:solidFill>
                  <a:srgbClr val="BE02B1"/>
                </a:solidFill>
              </a:rPr>
              <a:t>(cm</a:t>
            </a:r>
            <a:r>
              <a:rPr lang="en-US" sz="2800" baseline="30000" dirty="0">
                <a:solidFill>
                  <a:srgbClr val="BE02B1"/>
                </a:solidFill>
              </a:rPr>
              <a:t>2</a:t>
            </a:r>
            <a:r>
              <a:rPr lang="en-US" sz="2800" dirty="0">
                <a:solidFill>
                  <a:srgbClr val="BE02B1"/>
                </a:solidFill>
              </a:rPr>
              <a:t>)</a:t>
            </a:r>
          </a:p>
        </p:txBody>
      </p:sp>
      <p:sp>
        <p:nvSpPr>
          <p:cNvPr id="26" name="Rectangle 27"/>
          <p:cNvSpPr>
            <a:spLocks noChangeArrowheads="1"/>
          </p:cNvSpPr>
          <p:nvPr/>
        </p:nvSpPr>
        <p:spPr bwMode="auto">
          <a:xfrm>
            <a:off x="4713002" y="3526625"/>
            <a:ext cx="332174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800" dirty="0"/>
              <a:t>(4  x  4) x </a:t>
            </a:r>
            <a:r>
              <a:rPr lang="en-US" sz="2800" dirty="0" smtClean="0"/>
              <a:t>4 = </a:t>
            </a:r>
            <a:r>
              <a:rPr lang="en-US" sz="2800" dirty="0" smtClean="0">
                <a:solidFill>
                  <a:srgbClr val="FF0000"/>
                </a:solidFill>
              </a:rPr>
              <a:t>64</a:t>
            </a:r>
            <a:r>
              <a:rPr lang="en-US" sz="2800" dirty="0" smtClean="0"/>
              <a:t> </a:t>
            </a:r>
            <a:r>
              <a:rPr lang="en-US" sz="2800" dirty="0"/>
              <a:t>(cm</a:t>
            </a:r>
            <a:r>
              <a:rPr lang="en-US" sz="2800" baseline="30000" dirty="0"/>
              <a:t>2</a:t>
            </a:r>
            <a:r>
              <a:rPr lang="en-US" sz="2800" dirty="0"/>
              <a:t>)</a:t>
            </a:r>
          </a:p>
        </p:txBody>
      </p:sp>
      <p:sp>
        <p:nvSpPr>
          <p:cNvPr id="27" name="Rectangle 28"/>
          <p:cNvSpPr>
            <a:spLocks noChangeArrowheads="1"/>
          </p:cNvSpPr>
          <p:nvPr/>
        </p:nvSpPr>
        <p:spPr bwMode="auto">
          <a:xfrm>
            <a:off x="8459680" y="5158716"/>
            <a:ext cx="270779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800" dirty="0">
                <a:solidFill>
                  <a:srgbClr val="7030A0"/>
                </a:solidFill>
              </a:rPr>
              <a:t>864</a:t>
            </a:r>
            <a:r>
              <a:rPr lang="en-US" sz="2800" dirty="0">
                <a:solidFill>
                  <a:srgbClr val="BE02B1"/>
                </a:solidFill>
              </a:rPr>
              <a:t> : </a:t>
            </a:r>
            <a:r>
              <a:rPr lang="en-US" sz="2800" dirty="0" smtClean="0">
                <a:solidFill>
                  <a:srgbClr val="FF0000"/>
                </a:solidFill>
              </a:rPr>
              <a:t>96 </a:t>
            </a:r>
            <a:r>
              <a:rPr lang="en-US" sz="2800" dirty="0" smtClean="0">
                <a:solidFill>
                  <a:srgbClr val="BE02B1"/>
                </a:solidFill>
              </a:rPr>
              <a:t> </a:t>
            </a:r>
            <a:r>
              <a:rPr lang="en-US" sz="2800" dirty="0">
                <a:solidFill>
                  <a:srgbClr val="BE02B1"/>
                </a:solidFill>
              </a:rPr>
              <a:t>= 9 (</a:t>
            </a:r>
            <a:r>
              <a:rPr lang="en-US" sz="2800" dirty="0" err="1">
                <a:solidFill>
                  <a:srgbClr val="BE02B1"/>
                </a:solidFill>
              </a:rPr>
              <a:t>lần</a:t>
            </a:r>
            <a:r>
              <a:rPr lang="en-US" sz="2800" dirty="0">
                <a:solidFill>
                  <a:srgbClr val="BE02B1"/>
                </a:solidFill>
              </a:rPr>
              <a:t>)</a:t>
            </a:r>
          </a:p>
        </p:txBody>
      </p:sp>
      <p:sp>
        <p:nvSpPr>
          <p:cNvPr id="28" name="Text Box 14"/>
          <p:cNvSpPr txBox="1">
            <a:spLocks noChangeArrowheads="1"/>
          </p:cNvSpPr>
          <p:nvPr/>
        </p:nvSpPr>
        <p:spPr bwMode="auto">
          <a:xfrm>
            <a:off x="8088928" y="6335900"/>
            <a:ext cx="265553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n-US" sz="2800" u="sng" dirty="0" err="1">
                <a:solidFill>
                  <a:srgbClr val="FF0000"/>
                </a:solidFill>
              </a:rPr>
              <a:t>Đáp</a:t>
            </a:r>
            <a:r>
              <a:rPr lang="en-US" sz="2800" u="sng" dirty="0">
                <a:solidFill>
                  <a:srgbClr val="FF0000"/>
                </a:solidFill>
              </a:rPr>
              <a:t> </a:t>
            </a:r>
            <a:r>
              <a:rPr lang="en-US" sz="2800" u="sng" dirty="0" err="1">
                <a:solidFill>
                  <a:srgbClr val="FF0000"/>
                </a:solidFill>
              </a:rPr>
              <a:t>số</a:t>
            </a:r>
            <a:r>
              <a:rPr lang="en-US" sz="2800" dirty="0">
                <a:solidFill>
                  <a:srgbClr val="FF0000"/>
                </a:solidFill>
              </a:rPr>
              <a:t>: 9 </a:t>
            </a:r>
            <a:r>
              <a:rPr lang="en-US" sz="2800" dirty="0" err="1">
                <a:solidFill>
                  <a:srgbClr val="FF0000"/>
                </a:solidFill>
              </a:rPr>
              <a:t>lần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30" name="Rectangle 22"/>
          <p:cNvSpPr>
            <a:spLocks noChangeArrowheads="1"/>
          </p:cNvSpPr>
          <p:nvPr/>
        </p:nvSpPr>
        <p:spPr bwMode="auto">
          <a:xfrm>
            <a:off x="158577" y="3113343"/>
            <a:ext cx="252832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n-US" sz="2800" dirty="0" err="1" smtClean="0"/>
              <a:t>Nếu</a:t>
            </a:r>
            <a:r>
              <a:rPr lang="en-US" sz="2800" dirty="0" smtClean="0"/>
              <a:t> a= 4cm x 3 </a:t>
            </a:r>
            <a:endParaRPr lang="en-US" sz="2800" dirty="0"/>
          </a:p>
        </p:txBody>
      </p:sp>
      <p:sp>
        <p:nvSpPr>
          <p:cNvPr id="31" name="Rectangle 23"/>
          <p:cNvSpPr>
            <a:spLocks noChangeArrowheads="1"/>
          </p:cNvSpPr>
          <p:nvPr/>
        </p:nvSpPr>
        <p:spPr bwMode="auto">
          <a:xfrm>
            <a:off x="2269574" y="3567756"/>
            <a:ext cx="228833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n-US" sz="2800" dirty="0" err="1" smtClean="0"/>
              <a:t>và</a:t>
            </a:r>
            <a:r>
              <a:rPr lang="en-US" sz="2800" dirty="0" smtClean="0"/>
              <a:t> </a:t>
            </a:r>
            <a:r>
              <a:rPr lang="en-US" sz="2800" dirty="0" err="1" smtClean="0"/>
              <a:t>S</a:t>
            </a:r>
            <a:r>
              <a:rPr lang="en-US" sz="2800" baseline="-25000" dirty="0" err="1" smtClean="0"/>
              <a:t>tp</a:t>
            </a:r>
            <a:r>
              <a:rPr lang="en-US" sz="2800" dirty="0" smtClean="0"/>
              <a:t>  = ? </a:t>
            </a:r>
            <a:r>
              <a:rPr lang="en-US" sz="2800" dirty="0" err="1" smtClean="0"/>
              <a:t>lần</a:t>
            </a:r>
            <a:endParaRPr lang="en-US" sz="2800" dirty="0"/>
          </a:p>
        </p:txBody>
      </p:sp>
      <p:sp>
        <p:nvSpPr>
          <p:cNvPr id="23" name="TextBox 22"/>
          <p:cNvSpPr txBox="1"/>
          <p:nvPr/>
        </p:nvSpPr>
        <p:spPr>
          <a:xfrm>
            <a:off x="7779439" y="2289514"/>
            <a:ext cx="7877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Giải</a:t>
            </a:r>
            <a:endParaRPr lang="en-US" sz="2800" dirty="0"/>
          </a:p>
        </p:txBody>
      </p:sp>
      <p:sp>
        <p:nvSpPr>
          <p:cNvPr id="24" name="TextBox 23"/>
          <p:cNvSpPr txBox="1"/>
          <p:nvPr/>
        </p:nvSpPr>
        <p:spPr>
          <a:xfrm>
            <a:off x="5289461" y="2715061"/>
            <a:ext cx="1842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 = 4 cm</a:t>
            </a:r>
            <a:endParaRPr lang="en-US" sz="2800" dirty="0"/>
          </a:p>
        </p:txBody>
      </p:sp>
      <p:sp>
        <p:nvSpPr>
          <p:cNvPr id="32" name="TextBox 31"/>
          <p:cNvSpPr txBox="1"/>
          <p:nvPr/>
        </p:nvSpPr>
        <p:spPr>
          <a:xfrm>
            <a:off x="8832249" y="2712713"/>
            <a:ext cx="31393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BE02B1"/>
                </a:solidFill>
              </a:rPr>
              <a:t>a = 4 cm x 3 = 12 cm</a:t>
            </a:r>
            <a:endParaRPr lang="en-US" sz="2800" dirty="0">
              <a:solidFill>
                <a:srgbClr val="BE02B1"/>
              </a:solidFill>
            </a:endParaRPr>
          </a:p>
        </p:txBody>
      </p:sp>
      <p:sp>
        <p:nvSpPr>
          <p:cNvPr id="33" name="Rectangle 26"/>
          <p:cNvSpPr>
            <a:spLocks noChangeArrowheads="1"/>
          </p:cNvSpPr>
          <p:nvPr/>
        </p:nvSpPr>
        <p:spPr bwMode="auto">
          <a:xfrm>
            <a:off x="8340174" y="4316903"/>
            <a:ext cx="378821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800" dirty="0">
                <a:solidFill>
                  <a:srgbClr val="BE02B1"/>
                </a:solidFill>
              </a:rPr>
              <a:t>(12  x 12) </a:t>
            </a:r>
            <a:r>
              <a:rPr lang="en-US" sz="2800" dirty="0" smtClean="0">
                <a:solidFill>
                  <a:srgbClr val="BE02B1"/>
                </a:solidFill>
              </a:rPr>
              <a:t>x 6 </a:t>
            </a:r>
            <a:r>
              <a:rPr lang="en-US" sz="2800" dirty="0">
                <a:solidFill>
                  <a:srgbClr val="BE02B1"/>
                </a:solidFill>
              </a:rPr>
              <a:t>= </a:t>
            </a:r>
            <a:r>
              <a:rPr lang="en-US" sz="2800" dirty="0" smtClean="0">
                <a:solidFill>
                  <a:srgbClr val="7030A0"/>
                </a:solidFill>
              </a:rPr>
              <a:t>864</a:t>
            </a:r>
            <a:r>
              <a:rPr lang="en-US" sz="2800" dirty="0" smtClean="0">
                <a:solidFill>
                  <a:srgbClr val="BE02B1"/>
                </a:solidFill>
              </a:rPr>
              <a:t> </a:t>
            </a:r>
            <a:r>
              <a:rPr lang="en-US" sz="2800" dirty="0">
                <a:solidFill>
                  <a:srgbClr val="BE02B1"/>
                </a:solidFill>
              </a:rPr>
              <a:t>(cm</a:t>
            </a:r>
            <a:r>
              <a:rPr lang="en-US" sz="2800" baseline="30000" dirty="0">
                <a:solidFill>
                  <a:srgbClr val="BE02B1"/>
                </a:solidFill>
              </a:rPr>
              <a:t>2</a:t>
            </a:r>
            <a:r>
              <a:rPr lang="en-US" sz="2800" dirty="0">
                <a:solidFill>
                  <a:srgbClr val="BE02B1"/>
                </a:solidFill>
              </a:rPr>
              <a:t>)</a:t>
            </a:r>
          </a:p>
        </p:txBody>
      </p:sp>
      <p:sp>
        <p:nvSpPr>
          <p:cNvPr id="34" name="Rectangle 27"/>
          <p:cNvSpPr>
            <a:spLocks noChangeArrowheads="1"/>
          </p:cNvSpPr>
          <p:nvPr/>
        </p:nvSpPr>
        <p:spPr bwMode="auto">
          <a:xfrm>
            <a:off x="4724722" y="4326153"/>
            <a:ext cx="332174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800" dirty="0"/>
              <a:t>(4  x  4) x </a:t>
            </a:r>
            <a:r>
              <a:rPr lang="en-US" sz="2800" dirty="0" smtClean="0"/>
              <a:t>6 = </a:t>
            </a:r>
            <a:r>
              <a:rPr lang="en-US" sz="2800" dirty="0" smtClean="0">
                <a:solidFill>
                  <a:srgbClr val="FF0000"/>
                </a:solidFill>
              </a:rPr>
              <a:t>96</a:t>
            </a:r>
            <a:r>
              <a:rPr lang="en-US" sz="2800" dirty="0" smtClean="0"/>
              <a:t> </a:t>
            </a:r>
            <a:r>
              <a:rPr lang="en-US" sz="2800" dirty="0"/>
              <a:t>(cm</a:t>
            </a:r>
            <a:r>
              <a:rPr lang="en-US" sz="2800" baseline="30000" dirty="0"/>
              <a:t>2</a:t>
            </a:r>
            <a:r>
              <a:rPr lang="en-US" sz="2800" dirty="0"/>
              <a:t>)</a:t>
            </a:r>
          </a:p>
        </p:txBody>
      </p:sp>
      <p:sp>
        <p:nvSpPr>
          <p:cNvPr id="35" name="Rectangle 28"/>
          <p:cNvSpPr>
            <a:spLocks noChangeArrowheads="1"/>
          </p:cNvSpPr>
          <p:nvPr/>
        </p:nvSpPr>
        <p:spPr bwMode="auto">
          <a:xfrm>
            <a:off x="4701256" y="5128244"/>
            <a:ext cx="270779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2800" dirty="0" smtClean="0">
                <a:solidFill>
                  <a:srgbClr val="7030A0"/>
                </a:solidFill>
              </a:rPr>
              <a:t>576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/>
              <a:t>: </a:t>
            </a:r>
            <a:r>
              <a:rPr lang="en-US" sz="2800" dirty="0" smtClean="0">
                <a:solidFill>
                  <a:srgbClr val="FF0000"/>
                </a:solidFill>
              </a:rPr>
              <a:t>64</a:t>
            </a:r>
            <a:r>
              <a:rPr lang="en-US" sz="2800" dirty="0" smtClean="0"/>
              <a:t>  </a:t>
            </a:r>
            <a:r>
              <a:rPr lang="en-US" sz="2800" dirty="0"/>
              <a:t>= 9 (</a:t>
            </a:r>
            <a:r>
              <a:rPr lang="en-US" sz="2800" dirty="0" err="1"/>
              <a:t>lần</a:t>
            </a:r>
            <a:r>
              <a:rPr lang="en-US" sz="2800" dirty="0"/>
              <a:t>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811150" y="5528594"/>
            <a:ext cx="71323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C00000"/>
                </a:solidFill>
              </a:rPr>
              <a:t>Vì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cạnh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tăng</a:t>
            </a:r>
            <a:r>
              <a:rPr lang="en-US" sz="2800" dirty="0" smtClean="0">
                <a:solidFill>
                  <a:srgbClr val="C00000"/>
                </a:solidFill>
              </a:rPr>
              <a:t> 3 </a:t>
            </a:r>
            <a:r>
              <a:rPr lang="en-US" sz="2800" dirty="0" err="1" smtClean="0">
                <a:solidFill>
                  <a:srgbClr val="C00000"/>
                </a:solidFill>
              </a:rPr>
              <a:t>lần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nên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diện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tích</a:t>
            </a:r>
            <a:r>
              <a:rPr lang="en-US" sz="2800" dirty="0" smtClean="0">
                <a:solidFill>
                  <a:srgbClr val="C00000"/>
                </a:solidFill>
              </a:rPr>
              <a:t> 1 </a:t>
            </a:r>
            <a:r>
              <a:rPr lang="en-US" sz="2800" dirty="0" err="1" smtClean="0">
                <a:solidFill>
                  <a:srgbClr val="C00000"/>
                </a:solidFill>
              </a:rPr>
              <a:t>mặt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tăng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là</a:t>
            </a:r>
            <a:r>
              <a:rPr lang="en-US" sz="2800" dirty="0" smtClean="0">
                <a:solidFill>
                  <a:srgbClr val="C00000"/>
                </a:solidFill>
              </a:rPr>
              <a:t>: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838092" y="5950627"/>
            <a:ext cx="33621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3 </a:t>
            </a:r>
            <a:r>
              <a:rPr lang="en-US" sz="2800" dirty="0" err="1" smtClean="0">
                <a:solidFill>
                  <a:srgbClr val="C00000"/>
                </a:solidFill>
              </a:rPr>
              <a:t>lần</a:t>
            </a:r>
            <a:r>
              <a:rPr lang="en-US" sz="2800" dirty="0" smtClean="0">
                <a:solidFill>
                  <a:srgbClr val="C00000"/>
                </a:solidFill>
              </a:rPr>
              <a:t> x 3 </a:t>
            </a:r>
            <a:r>
              <a:rPr lang="en-US" sz="2800" dirty="0" err="1" smtClean="0">
                <a:solidFill>
                  <a:srgbClr val="C00000"/>
                </a:solidFill>
              </a:rPr>
              <a:t>lần</a:t>
            </a:r>
            <a:r>
              <a:rPr lang="en-US" sz="2800" dirty="0" smtClean="0">
                <a:solidFill>
                  <a:srgbClr val="C00000"/>
                </a:solidFill>
              </a:rPr>
              <a:t> = 9 (</a:t>
            </a:r>
            <a:r>
              <a:rPr lang="en-US" sz="2800" dirty="0" err="1" smtClean="0">
                <a:solidFill>
                  <a:srgbClr val="C00000"/>
                </a:solidFill>
              </a:rPr>
              <a:t>lần</a:t>
            </a:r>
            <a:r>
              <a:rPr lang="en-US" sz="2800" dirty="0" smtClean="0">
                <a:solidFill>
                  <a:srgbClr val="C00000"/>
                </a:solidFill>
              </a:rPr>
              <a:t>)</a:t>
            </a:r>
            <a:endParaRPr lang="en-US" sz="2800" dirty="0">
              <a:solidFill>
                <a:srgbClr val="C00000"/>
              </a:solidFill>
            </a:endParaRPr>
          </a:p>
        </p:txBody>
      </p:sp>
      <p:cxnSp>
        <p:nvCxnSpPr>
          <p:cNvPr id="44" name="Straight Connector 43"/>
          <p:cNvCxnSpPr/>
          <p:nvPr/>
        </p:nvCxnSpPr>
        <p:spPr>
          <a:xfrm rot="5400000">
            <a:off x="8081890" y="4607168"/>
            <a:ext cx="323557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5400000">
            <a:off x="8023274" y="3802967"/>
            <a:ext cx="323557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5400000">
            <a:off x="8006862" y="2984697"/>
            <a:ext cx="323557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rot="5400000">
            <a:off x="8095957" y="5423094"/>
            <a:ext cx="323557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0432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9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4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5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6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8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9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0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1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2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7" grpId="0"/>
      <p:bldP spid="18" grpId="0"/>
      <p:bldP spid="19" grpId="0"/>
      <p:bldP spid="20" grpId="0" animBg="1"/>
      <p:bldP spid="21" grpId="0"/>
      <p:bldP spid="22" grpId="0"/>
      <p:bldP spid="25" grpId="0"/>
      <p:bldP spid="26" grpId="0"/>
      <p:bldP spid="27" grpId="0"/>
      <p:bldP spid="28" grpId="0"/>
      <p:bldP spid="30" grpId="0"/>
      <p:bldP spid="31" grpId="0"/>
      <p:bldP spid="23" grpId="0"/>
      <p:bldP spid="24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2435265" y="1911350"/>
            <a:ext cx="257391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3200" dirty="0" err="1">
                <a:solidFill>
                  <a:srgbClr val="0000FF"/>
                </a:solidFill>
              </a:rPr>
              <a:t>Sxq</a:t>
            </a:r>
            <a:r>
              <a:rPr lang="en-US" sz="3200" dirty="0">
                <a:solidFill>
                  <a:srgbClr val="0000FF"/>
                </a:solidFill>
              </a:rPr>
              <a:t> = a x a x 4 </a:t>
            </a:r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2414628" y="2376488"/>
            <a:ext cx="651248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3200" dirty="0" err="1">
                <a:solidFill>
                  <a:srgbClr val="0033CC"/>
                </a:solidFill>
              </a:rPr>
              <a:t>Sxq</a:t>
            </a:r>
            <a:r>
              <a:rPr lang="en-US" sz="3200" dirty="0">
                <a:solidFill>
                  <a:srgbClr val="0033CC"/>
                </a:solidFill>
              </a:rPr>
              <a:t> = (a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>
                <a:solidFill>
                  <a:srgbClr val="0033CC"/>
                </a:solidFill>
              </a:rPr>
              <a:t>x</a:t>
            </a:r>
            <a:r>
              <a:rPr lang="en-US" sz="3200" dirty="0">
                <a:solidFill>
                  <a:srgbClr val="FF0000"/>
                </a:solidFill>
              </a:rPr>
              <a:t> 3</a:t>
            </a:r>
            <a:r>
              <a:rPr lang="en-US" sz="3200" dirty="0">
                <a:solidFill>
                  <a:srgbClr val="0033CC"/>
                </a:solidFill>
              </a:rPr>
              <a:t>) x (a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>
                <a:solidFill>
                  <a:srgbClr val="0033CC"/>
                </a:solidFill>
              </a:rPr>
              <a:t>x</a:t>
            </a:r>
            <a:r>
              <a:rPr lang="en-US" sz="3200" dirty="0">
                <a:solidFill>
                  <a:srgbClr val="FF0000"/>
                </a:solidFill>
              </a:rPr>
              <a:t> 3</a:t>
            </a:r>
            <a:r>
              <a:rPr lang="en-US" sz="3200" dirty="0">
                <a:solidFill>
                  <a:srgbClr val="0033CC"/>
                </a:solidFill>
              </a:rPr>
              <a:t>)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>
                <a:solidFill>
                  <a:srgbClr val="0033CC"/>
                </a:solidFill>
              </a:rPr>
              <a:t>x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>
                <a:solidFill>
                  <a:srgbClr val="0033CC"/>
                </a:solidFill>
              </a:rPr>
              <a:t>4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>
                <a:solidFill>
                  <a:srgbClr val="0033CC"/>
                </a:solidFill>
              </a:rPr>
              <a:t>=</a:t>
            </a:r>
            <a:r>
              <a:rPr lang="en-US" sz="3200" dirty="0">
                <a:solidFill>
                  <a:srgbClr val="FF0000"/>
                </a:solidFill>
              </a:rPr>
              <a:t> 9 </a:t>
            </a:r>
            <a:r>
              <a:rPr lang="en-US" sz="3200" dirty="0">
                <a:solidFill>
                  <a:srgbClr val="0033CC"/>
                </a:solidFill>
              </a:rPr>
              <a:t>x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>
                <a:solidFill>
                  <a:srgbClr val="0033CC"/>
                </a:solidFill>
              </a:rPr>
              <a:t>a x a x 4 </a:t>
            </a:r>
          </a:p>
        </p:txBody>
      </p:sp>
      <p:sp>
        <p:nvSpPr>
          <p:cNvPr id="39" name="Right Brace 38"/>
          <p:cNvSpPr/>
          <p:nvPr/>
        </p:nvSpPr>
        <p:spPr>
          <a:xfrm rot="5400000">
            <a:off x="7836736" y="2418085"/>
            <a:ext cx="293687" cy="1173162"/>
          </a:xfrm>
          <a:prstGeom prst="rightBrace">
            <a:avLst>
              <a:gd name="adj1" fmla="val 8333"/>
              <a:gd name="adj2" fmla="val 51239"/>
            </a:avLst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sz="3200">
              <a:solidFill>
                <a:srgbClr val="FF0000"/>
              </a:solidFill>
            </a:endParaRPr>
          </a:p>
        </p:txBody>
      </p:sp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2409865" y="3019425"/>
            <a:ext cx="254268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3200">
                <a:solidFill>
                  <a:srgbClr val="0000FF"/>
                </a:solidFill>
              </a:rPr>
              <a:t>Stp = a x a x 6 </a:t>
            </a: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2386053" y="3533775"/>
            <a:ext cx="673133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3200" dirty="0" err="1">
                <a:solidFill>
                  <a:srgbClr val="0033CC"/>
                </a:solidFill>
              </a:rPr>
              <a:t>Stp</a:t>
            </a:r>
            <a:r>
              <a:rPr lang="en-US" sz="3200" dirty="0">
                <a:solidFill>
                  <a:srgbClr val="0033CC"/>
                </a:solidFill>
              </a:rPr>
              <a:t> = (a x </a:t>
            </a:r>
            <a:r>
              <a:rPr lang="en-US" sz="3200" dirty="0">
                <a:solidFill>
                  <a:srgbClr val="FF0000"/>
                </a:solidFill>
              </a:rPr>
              <a:t>3</a:t>
            </a:r>
            <a:r>
              <a:rPr lang="en-US" sz="3200" dirty="0">
                <a:solidFill>
                  <a:srgbClr val="0033CC"/>
                </a:solidFill>
              </a:rPr>
              <a:t>) x (a x</a:t>
            </a:r>
            <a:r>
              <a:rPr lang="en-US" sz="3200" dirty="0">
                <a:solidFill>
                  <a:srgbClr val="FF0000"/>
                </a:solidFill>
              </a:rPr>
              <a:t> 3</a:t>
            </a:r>
            <a:r>
              <a:rPr lang="en-US" sz="3200" dirty="0">
                <a:solidFill>
                  <a:srgbClr val="0033CC"/>
                </a:solidFill>
              </a:rPr>
              <a:t>) x 6 =</a:t>
            </a:r>
            <a:r>
              <a:rPr lang="en-US" sz="3200" dirty="0">
                <a:solidFill>
                  <a:srgbClr val="FF0000"/>
                </a:solidFill>
              </a:rPr>
              <a:t> 9 </a:t>
            </a:r>
            <a:r>
              <a:rPr lang="en-US" sz="3200" dirty="0">
                <a:solidFill>
                  <a:srgbClr val="0033CC"/>
                </a:solidFill>
              </a:rPr>
              <a:t>x (a x a) x 6 </a:t>
            </a:r>
          </a:p>
        </p:txBody>
      </p:sp>
      <p:sp>
        <p:nvSpPr>
          <p:cNvPr id="42" name="Text Box 4"/>
          <p:cNvSpPr txBox="1">
            <a:spLocks noChangeArrowheads="1"/>
          </p:cNvSpPr>
          <p:nvPr/>
        </p:nvSpPr>
        <p:spPr bwMode="auto">
          <a:xfrm>
            <a:off x="1617785" y="4310180"/>
            <a:ext cx="1019907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"/>
              </a:spcBef>
            </a:pPr>
            <a:r>
              <a:rPr lang="en-US" sz="3200" b="1" dirty="0">
                <a:solidFill>
                  <a:schemeClr val="accent2"/>
                </a:solidFill>
              </a:rPr>
              <a:t>    </a:t>
            </a:r>
            <a:r>
              <a:rPr lang="en-US" sz="3200" b="1" dirty="0" err="1">
                <a:solidFill>
                  <a:schemeClr val="accent2"/>
                </a:solidFill>
              </a:rPr>
              <a:t>Nếu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gấp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cạnh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của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hình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lập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phương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lên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>
                <a:solidFill>
                  <a:srgbClr val="FF0000"/>
                </a:solidFill>
              </a:rPr>
              <a:t>3 </a:t>
            </a:r>
            <a:r>
              <a:rPr lang="en-US" sz="3200" b="1" dirty="0" err="1">
                <a:solidFill>
                  <a:srgbClr val="FF0000"/>
                </a:solidFill>
              </a:rPr>
              <a:t>lần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thì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diện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tích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xung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quanh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và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diện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tích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toàn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phần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của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nó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gấp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</a:rPr>
              <a:t>lên</a:t>
            </a:r>
            <a:r>
              <a:rPr lang="en-US" sz="3200" b="1" dirty="0">
                <a:solidFill>
                  <a:schemeClr val="accent2"/>
                </a:solidFill>
              </a:rPr>
              <a:t> </a:t>
            </a:r>
            <a:r>
              <a:rPr lang="en-US" sz="3200" b="1" dirty="0">
                <a:solidFill>
                  <a:srgbClr val="FF0000"/>
                </a:solidFill>
              </a:rPr>
              <a:t>9 </a:t>
            </a:r>
            <a:r>
              <a:rPr lang="en-US" sz="3200" b="1" dirty="0" err="1">
                <a:solidFill>
                  <a:srgbClr val="FF0000"/>
                </a:solidFill>
              </a:rPr>
              <a:t>lần</a:t>
            </a:r>
            <a:r>
              <a:rPr lang="en-US" sz="3200" b="1" dirty="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43" name="Right Brace 42"/>
          <p:cNvSpPr/>
          <p:nvPr/>
        </p:nvSpPr>
        <p:spPr>
          <a:xfrm rot="5400000">
            <a:off x="8021647" y="3522055"/>
            <a:ext cx="269875" cy="1292225"/>
          </a:xfrm>
          <a:prstGeom prst="rightBrace">
            <a:avLst>
              <a:gd name="adj1" fmla="val 8333"/>
              <a:gd name="adj2" fmla="val 51239"/>
            </a:avLst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sz="32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432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39" grpId="0" animBg="1"/>
      <p:bldP spid="40" grpId="0"/>
      <p:bldP spid="41" grpId="0"/>
      <p:bldP spid="42" grpId="0"/>
      <p:bldP spid="4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extBox 1"/>
          <p:cNvSpPr txBox="1"/>
          <p:nvPr/>
        </p:nvSpPr>
        <p:spPr>
          <a:xfrm>
            <a:off x="1743496" y="2554010"/>
            <a:ext cx="86201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48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1289</TotalTime>
  <Words>801</Words>
  <Application>Microsoft Office PowerPoint</Application>
  <PresentationFormat>Widescreen</PresentationFormat>
  <Paragraphs>79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Mrs.Thu</cp:lastModifiedBy>
  <cp:revision>123</cp:revision>
  <dcterms:created xsi:type="dcterms:W3CDTF">2017-11-24T09:12:01Z</dcterms:created>
  <dcterms:modified xsi:type="dcterms:W3CDTF">2019-04-20T08:14:09Z</dcterms:modified>
</cp:coreProperties>
</file>