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78" r:id="rId4"/>
    <p:sldId id="257" r:id="rId5"/>
    <p:sldId id="282" r:id="rId6"/>
    <p:sldId id="291" r:id="rId7"/>
    <p:sldId id="283" r:id="rId8"/>
    <p:sldId id="285" r:id="rId9"/>
    <p:sldId id="286" r:id="rId10"/>
    <p:sldId id="287" r:id="rId11"/>
    <p:sldId id="276" r:id="rId12"/>
    <p:sldId id="270" r:id="rId13"/>
    <p:sldId id="289" r:id="rId14"/>
    <p:sldId id="290" r:id="rId15"/>
    <p:sldId id="272" r:id="rId16"/>
    <p:sldId id="264" r:id="rId17"/>
    <p:sldId id="273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0F7B3EB-6FD5-4FD0-8DE1-7095B356CA6A}">
          <p14:sldIdLst>
            <p14:sldId id="266"/>
            <p14:sldId id="256"/>
            <p14:sldId id="278"/>
            <p14:sldId id="257"/>
            <p14:sldId id="282"/>
            <p14:sldId id="291"/>
            <p14:sldId id="283"/>
            <p14:sldId id="285"/>
            <p14:sldId id="286"/>
            <p14:sldId id="287"/>
            <p14:sldId id="276"/>
            <p14:sldId id="270"/>
            <p14:sldId id="289"/>
            <p14:sldId id="290"/>
            <p14:sldId id="272"/>
            <p14:sldId id="264"/>
            <p14:sldId id="273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0090" autoAdjust="0"/>
  </p:normalViewPr>
  <p:slideViewPr>
    <p:cSldViewPr>
      <p:cViewPr>
        <p:scale>
          <a:sx n="69" d="100"/>
          <a:sy n="69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9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8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5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67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3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4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58BBC-BEDE-42E5-9854-2F754979409E}" type="datetimeFigureOut">
              <a:rPr lang="en-US" smtClean="0"/>
              <a:pPr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7E3D-A0F6-4FC9-8804-AAC60F9D4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2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eem.com/groups/wPPlJSiN/photo/d1VbxBMHbr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1" descr="khung anh 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0"/>
            <a:ext cx="90995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19200" y="892314"/>
            <a:ext cx="7467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Trường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Tiểu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học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Đô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Thị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Việt</a:t>
            </a:r>
            <a:r>
              <a:rPr lang="en-US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40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Hưng</a:t>
            </a:r>
            <a:endParaRPr lang="en-US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1643152"/>
            <a:ext cx="647700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Tập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115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đọc</a:t>
            </a:r>
            <a:r>
              <a:rPr lang="en-US" sz="115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5</a:t>
            </a:r>
            <a:endParaRPr lang="en-US" sz="115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7" name="Picture 16" descr="hongnuoc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124200"/>
            <a:ext cx="180975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6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533400" y="3133725"/>
            <a:ext cx="8062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lần</a:t>
            </a:r>
            <a:r>
              <a:rPr lang="en-US" sz="2800" dirty="0" smtClean="0">
                <a:solidFill>
                  <a:srgbClr val="FF0000"/>
                </a:solidFill>
              </a:rPr>
              <a:t> 2,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533400" y="2057400"/>
            <a:ext cx="7848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 </a:t>
            </a:r>
            <a:r>
              <a:rPr lang="en-US" sz="2800" dirty="0" err="1">
                <a:solidFill>
                  <a:srgbClr val="000099"/>
                </a:solidFill>
              </a:rPr>
              <a:t>học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sinh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nối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tiếp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lần</a:t>
            </a:r>
            <a:r>
              <a:rPr lang="en-US" sz="2800" dirty="0" smtClean="0">
                <a:solidFill>
                  <a:srgbClr val="000099"/>
                </a:solidFill>
              </a:rPr>
              <a:t> 1, </a:t>
            </a:r>
            <a:r>
              <a:rPr lang="en-US" sz="2800" dirty="0" err="1">
                <a:solidFill>
                  <a:srgbClr val="000099"/>
                </a:solidFill>
              </a:rPr>
              <a:t>lớp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thầm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tìm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từ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khó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 err="1">
                <a:solidFill>
                  <a:srgbClr val="000099"/>
                </a:solidFill>
              </a:rPr>
              <a:t>đọc</a:t>
            </a:r>
            <a:r>
              <a:rPr lang="en-US" sz="2800" dirty="0">
                <a:solidFill>
                  <a:srgbClr val="000099"/>
                </a:solidFill>
              </a:rPr>
              <a:t>.</a:t>
            </a:r>
            <a:endParaRPr lang="en-US" sz="2800" dirty="0"/>
          </a:p>
        </p:txBody>
      </p:sp>
      <p:sp>
        <p:nvSpPr>
          <p:cNvPr id="13317" name="TextBox 2"/>
          <p:cNvSpPr txBox="1">
            <a:spLocks noChangeArrowheads="1"/>
          </p:cNvSpPr>
          <p:nvPr/>
        </p:nvSpPr>
        <p:spPr bwMode="auto">
          <a:xfrm>
            <a:off x="549275" y="3886200"/>
            <a:ext cx="3184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viên</a:t>
            </a:r>
            <a:r>
              <a:rPr lang="en-US" sz="2800" dirty="0"/>
              <a:t>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014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304800" y="1519535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6"/>
          <p:cNvSpPr txBox="1">
            <a:spLocks noChangeArrowheads="1"/>
          </p:cNvSpPr>
          <p:nvPr/>
        </p:nvSpPr>
        <p:spPr bwMode="auto">
          <a:xfrm>
            <a:off x="551544" y="2126380"/>
            <a:ext cx="806557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vi-VN" sz="2300" b="1" dirty="0"/>
              <a:t>- Các môn sinh của cụ giáo Chu đến nhà thầy để làm </a:t>
            </a:r>
            <a:r>
              <a:rPr lang="vi-VN" sz="2300" b="1" dirty="0" smtClean="0"/>
              <a:t>gì?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51544" y="2551615"/>
            <a:ext cx="8065571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300" b="1" dirty="0" smtClean="0">
                <a:solidFill>
                  <a:srgbClr val="C00000"/>
                </a:solidFill>
              </a:rPr>
              <a:t>+</a:t>
            </a:r>
            <a:r>
              <a:rPr lang="vi-VN" sz="2300" b="1" dirty="0" smtClean="0">
                <a:solidFill>
                  <a:srgbClr val="C00000"/>
                </a:solidFill>
              </a:rPr>
              <a:t> </a:t>
            </a:r>
            <a:r>
              <a:rPr lang="vi-VN" sz="2300" b="1" dirty="0">
                <a:solidFill>
                  <a:srgbClr val="C00000"/>
                </a:solidFill>
              </a:rPr>
              <a:t>Các môn sinh đến nhà cụ giáo Chu để mừng thọ thầy; thể hiện lòng yêu quý, kính trọng thầy – người đã dạy dỗ, dìu dắt họ trưởng thành.</a:t>
            </a:r>
            <a:endParaRPr lang="en-US" sz="2300" b="1" i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1544" y="3650346"/>
            <a:ext cx="806557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chi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tôn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Chu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544" y="4053114"/>
            <a:ext cx="806557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Từ sáng sớm, các môn sinh đã tề tựu trước sân nhà thầy giáo Chu </a:t>
            </a:r>
            <a:r>
              <a:rPr lang="vi-VN" sz="2300" b="1" smtClean="0">
                <a:solidFill>
                  <a:srgbClr val="C00000"/>
                </a:solidFill>
              </a:rPr>
              <a:t>đ</a:t>
            </a:r>
            <a:r>
              <a:rPr lang="en-US" sz="2300" b="1" smtClean="0">
                <a:solidFill>
                  <a:srgbClr val="C00000"/>
                </a:solidFill>
              </a:rPr>
              <a:t>ể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mừng thọ thầy. Họ dâng biếu thầy những cuốn sách quý. Khi nghe cùng với thầy “tới </a:t>
            </a:r>
            <a:r>
              <a:rPr lang="vi-VN" sz="2300" b="1" smtClean="0">
                <a:solidFill>
                  <a:srgbClr val="C00000"/>
                </a:solidFill>
              </a:rPr>
              <a:t>th</a:t>
            </a:r>
            <a:r>
              <a:rPr lang="en-US" sz="2300" b="1">
                <a:solidFill>
                  <a:srgbClr val="C00000"/>
                </a:solidFill>
              </a:rPr>
              <a:t>ă</a:t>
            </a:r>
            <a:r>
              <a:rPr lang="vi-VN" sz="2300" b="1" smtClean="0">
                <a:solidFill>
                  <a:srgbClr val="C00000"/>
                </a:solidFill>
              </a:rPr>
              <a:t>m </a:t>
            </a:r>
            <a:r>
              <a:rPr lang="vi-VN" sz="2300" b="1">
                <a:solidFill>
                  <a:srgbClr val="C00000"/>
                </a:solidFill>
              </a:rPr>
              <a:t>một người mà thầy mang ơn rất nặng”, họ “đồng thanh dạ ran”, cùng theo sau thầy.</a:t>
            </a:r>
            <a:endParaRPr lang="en-US" sz="2300" b="1">
              <a:solidFill>
                <a:srgbClr val="C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500914" y="4448628"/>
            <a:ext cx="89770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6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Frames PPT 0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Hình Chữ nhật 8"/>
          <p:cNvSpPr>
            <a:spLocks noChangeArrowheads="1"/>
          </p:cNvSpPr>
          <p:nvPr/>
        </p:nvSpPr>
        <p:spPr bwMode="auto">
          <a:xfrm>
            <a:off x="5257800" y="996815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/>
              <a:t>Theo</a:t>
            </a:r>
            <a:r>
              <a:rPr lang="en-US" altLang="en-US" sz="2400" b="1"/>
              <a:t> Hà Ân</a:t>
            </a:r>
            <a:r>
              <a:rPr lang="en-US" altLang="en-US" sz="2400" b="1" i="1"/>
              <a:t> 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654632" y="597218"/>
            <a:ext cx="13716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Tập đọc:</a:t>
            </a:r>
            <a:endParaRPr lang="en-US" sz="2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6229" y="2106543"/>
            <a:ext cx="8130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Tình cảm của cụ giáo Chu đối với người thầy đã dạy cụ từ thuở học vỡ lòng như thế nào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6229" y="2880211"/>
            <a:ext cx="813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</a:rPr>
              <a:t> </a:t>
            </a:r>
            <a:r>
              <a:rPr lang="vi-VN" sz="2300" b="1">
                <a:solidFill>
                  <a:srgbClr val="C00000"/>
                </a:solidFill>
              </a:rPr>
              <a:t>Thầy giáo Chu rất tôn kính cụ đồ đã dạy thầy </a:t>
            </a:r>
            <a:r>
              <a:rPr lang="vi-VN" sz="2300" b="1" smtClean="0">
                <a:solidFill>
                  <a:srgbClr val="C00000"/>
                </a:solidFill>
              </a:rPr>
              <a:t>từ</a:t>
            </a:r>
            <a:r>
              <a:rPr lang="en-US" sz="2300" b="1" smtClean="0">
                <a:solidFill>
                  <a:srgbClr val="C00000"/>
                </a:solidFill>
              </a:rPr>
              <a:t> </a:t>
            </a:r>
            <a:r>
              <a:rPr lang="vi-VN" sz="2300" b="1" smtClean="0">
                <a:solidFill>
                  <a:srgbClr val="C00000"/>
                </a:solidFill>
              </a:rPr>
              <a:t>thuở </a:t>
            </a:r>
            <a:r>
              <a:rPr lang="vi-VN" sz="2300" b="1">
                <a:solidFill>
                  <a:srgbClr val="C00000"/>
                </a:solidFill>
              </a:rPr>
              <a:t>vỡ lòng.	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42211"/>
            <a:ext cx="8130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300" b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 những chi tiết biểu hiện tình cảm đó ?</a:t>
            </a:r>
            <a:endParaRPr lang="en-US" sz="2300" b="1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228" y="4034380"/>
            <a:ext cx="81308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vi-VN" sz="23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 chi tiết biểu hiện tình cảm đó: Thầy mời học trò cùng tới thăm một người mà thầy mang ơn rất nặng./ Thầy chấp tay cung kính vái cụ đồ./ Thầy cung kính thưa với cụ: “Lạy thầy ! Hôm nay con đem tất cả các môn sinh đến tạ ơn thầy”.	</a:t>
            </a:r>
          </a:p>
        </p:txBody>
      </p:sp>
      <p:sp>
        <p:nvSpPr>
          <p:cNvPr id="11" name="Text Box 40"/>
          <p:cNvSpPr txBox="1">
            <a:spLocks noChangeArrowheads="1"/>
          </p:cNvSpPr>
          <p:nvPr/>
        </p:nvSpPr>
        <p:spPr bwMode="auto">
          <a:xfrm>
            <a:off x="3407232" y="533400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 thầy trò</a:t>
            </a:r>
            <a:endParaRPr lang="en-US" sz="2600" b="1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551544" y="1359932"/>
            <a:ext cx="806557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thầm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đoạn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b="1" i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3 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trả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4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4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6868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.       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ngày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mừng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cụ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Chu?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990600" y="3352800"/>
            <a:ext cx="670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914400" y="39624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 Uống nước nhớ nguồn.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914400" y="5181600"/>
            <a:ext cx="7620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d) Nhất tự vi sư, bán tự vi sư. (Một chữ là thầy, nửa chữ cũng là thầy.)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0584" name="Text Box 8"/>
          <p:cNvSpPr txBox="1">
            <a:spLocks noChangeArrowheads="1"/>
          </p:cNvSpPr>
          <p:nvPr/>
        </p:nvSpPr>
        <p:spPr bwMode="auto">
          <a:xfrm>
            <a:off x="914400" y="4572000"/>
            <a:ext cx="579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320" name="Rectangle 14"/>
          <p:cNvSpPr>
            <a:spLocks noChangeArrowheads="1"/>
          </p:cNvSpPr>
          <p:nvPr/>
        </p:nvSpPr>
        <p:spPr bwMode="auto">
          <a:xfrm>
            <a:off x="57150" y="2147888"/>
            <a:ext cx="1162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</a:rPr>
              <a:t> 3</a:t>
            </a:r>
            <a:r>
              <a:rPr lang="en-US" dirty="0"/>
              <a:t>:</a:t>
            </a:r>
          </a:p>
        </p:txBody>
      </p:sp>
      <p:sp>
        <p:nvSpPr>
          <p:cNvPr id="2" name="Oval 1"/>
          <p:cNvSpPr/>
          <p:nvPr/>
        </p:nvSpPr>
        <p:spPr>
          <a:xfrm>
            <a:off x="2362200" y="1143000"/>
            <a:ext cx="3429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Thảo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luận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nhóm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4</a:t>
            </a:r>
            <a:endParaRPr 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78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0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28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0" grpId="0"/>
      <p:bldP spid="280581" grpId="0"/>
      <p:bldP spid="280582" grpId="0"/>
      <p:bldP spid="280583" grpId="0"/>
      <p:bldP spid="2805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571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82633" name="Text Box 9"/>
          <p:cNvSpPr txBox="1">
            <a:spLocks noChangeArrowheads="1"/>
          </p:cNvSpPr>
          <p:nvPr/>
        </p:nvSpPr>
        <p:spPr bwMode="auto">
          <a:xfrm>
            <a:off x="228600" y="1752600"/>
            <a:ext cx="8382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hiểu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nghĩa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thành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như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thế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  <a:endParaRPr lang="vi-VN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4" name="Text Box 10"/>
          <p:cNvSpPr txBox="1">
            <a:spLocks noChangeArrowheads="1"/>
          </p:cNvSpPr>
          <p:nvPr/>
        </p:nvSpPr>
        <p:spPr bwMode="auto">
          <a:xfrm>
            <a:off x="228600" y="2819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a) Tiên học lễ, hậu học văn: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5" name="Text Box 11"/>
          <p:cNvSpPr txBox="1">
            <a:spLocks noChangeArrowheads="1"/>
          </p:cNvSpPr>
          <p:nvPr/>
        </p:nvSpPr>
        <p:spPr bwMode="auto">
          <a:xfrm>
            <a:off x="228600" y="3657600"/>
            <a:ext cx="411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b)Uống nước nhớ nguồn: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6" name="Text Box 12"/>
          <p:cNvSpPr txBox="1">
            <a:spLocks noChangeArrowheads="1"/>
          </p:cNvSpPr>
          <p:nvPr/>
        </p:nvSpPr>
        <p:spPr bwMode="auto">
          <a:xfrm>
            <a:off x="228600" y="4495800"/>
            <a:ext cx="335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c) Tôn sư trọng đạo:</a:t>
            </a:r>
            <a:endParaRPr lang="vi-VN" sz="28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82637" name="Text Box 13"/>
          <p:cNvSpPr txBox="1">
            <a:spLocks noChangeArrowheads="1"/>
          </p:cNvSpPr>
          <p:nvPr/>
        </p:nvSpPr>
        <p:spPr bwMode="auto">
          <a:xfrm>
            <a:off x="228600" y="50292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d)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Nhất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bán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vi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sư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: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nửa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cũng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8" name="Text Box 14"/>
          <p:cNvSpPr txBox="1">
            <a:spLocks noChangeArrowheads="1"/>
          </p:cNvSpPr>
          <p:nvPr/>
        </p:nvSpPr>
        <p:spPr bwMode="auto">
          <a:xfrm>
            <a:off x="4343400" y="2819400"/>
            <a:ext cx="51054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hết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lễ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;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mới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hóa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39" name="Text Box 15"/>
          <p:cNvSpPr txBox="1">
            <a:spLocks noChangeArrowheads="1"/>
          </p:cNvSpPr>
          <p:nvPr/>
        </p:nvSpPr>
        <p:spPr bwMode="auto">
          <a:xfrm>
            <a:off x="3886200" y="3657600"/>
            <a:ext cx="50292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hưởng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bất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huệ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tới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nguồn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nó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2640" name="Text Box 16"/>
          <p:cNvSpPr txBox="1">
            <a:spLocks noChangeArrowheads="1"/>
          </p:cNvSpPr>
          <p:nvPr/>
        </p:nvSpPr>
        <p:spPr bwMode="auto">
          <a:xfrm>
            <a:off x="3352800" y="4495800"/>
            <a:ext cx="5562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Tôn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thầy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giáo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đạo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</a:rPr>
              <a:t>học</a:t>
            </a: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vi-VN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2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82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2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2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2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2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2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2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82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2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2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3" grpId="0"/>
      <p:bldP spid="282634" grpId="0"/>
      <p:bldP spid="282635" grpId="0"/>
      <p:bldP spid="282636" grpId="0"/>
      <p:bldP spid="282637" grpId="0"/>
      <p:bldP spid="282638" grpId="0"/>
      <p:bldP spid="282639" grpId="0"/>
      <p:bldP spid="2826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5240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300" b="1" dirty="0" smtClean="0"/>
              <a:t>Em </a:t>
            </a:r>
            <a:r>
              <a:rPr lang="vi-VN" sz="2300" b="1" dirty="0"/>
              <a:t>biết thêm thành ngữ, tục ngữ, ca dao hay khẩu hiệu nào có nội dung tương tự ?</a:t>
            </a:r>
            <a:endParaRPr lang="en-US" sz="2300" b="1" dirty="0"/>
          </a:p>
        </p:txBody>
      </p:sp>
      <p:sp>
        <p:nvSpPr>
          <p:cNvPr id="5" name="Rectangle 4"/>
          <p:cNvSpPr/>
          <p:nvPr/>
        </p:nvSpPr>
        <p:spPr>
          <a:xfrm>
            <a:off x="540660" y="2339876"/>
            <a:ext cx="80699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 th</a:t>
            </a:r>
            <a:r>
              <a:rPr lang="en-US" sz="2300" b="1" dirty="0" err="1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ầy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 mày làm nên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sang thì bắc cầu kiều,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hay chữ thì yêu lấy thầy;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* </a:t>
            </a:r>
            <a:r>
              <a:rPr lang="vi-VN" sz="23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 </a:t>
            </a:r>
            <a:r>
              <a:rPr lang="vi-VN" sz="23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thầy yêu bạn; </a:t>
            </a:r>
            <a:endParaRPr lang="en-US" sz="2300" b="1" dirty="0" smtClean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*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cha, áo mẹ, chữ thầy, </a:t>
            </a:r>
            <a:endParaRPr lang="en-US" sz="23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vi-VN" sz="23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 </a:t>
            </a:r>
            <a:r>
              <a:rPr lang="vi-VN" sz="2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 cho bõ những ngày ước ao;...</a:t>
            </a:r>
            <a:endParaRPr lang="en-US" sz="23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28600" y="1524000"/>
            <a:ext cx="762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42622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843314"/>
            <a:ext cx="7848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tựu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thâm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sập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ran.</a:t>
            </a:r>
          </a:p>
        </p:txBody>
      </p:sp>
      <p:sp>
        <p:nvSpPr>
          <p:cNvPr id="56" name="Text Box 40"/>
          <p:cNvSpPr txBox="1">
            <a:spLocks noChangeArrowheads="1"/>
          </p:cNvSpPr>
          <p:nvPr/>
        </p:nvSpPr>
        <p:spPr bwMode="auto">
          <a:xfrm>
            <a:off x="838200" y="1371600"/>
            <a:ext cx="434498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Luyện</a:t>
            </a:r>
            <a:r>
              <a:rPr lang="en-US" sz="26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đọc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diễn</a:t>
            </a:r>
            <a:r>
              <a:rPr lang="en-US" sz="2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cảm</a:t>
            </a:r>
            <a:endParaRPr lang="en-US" sz="2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867400" y="1900535"/>
            <a:ext cx="105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tề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tựu</a:t>
            </a:r>
            <a:endParaRPr lang="en-US" sz="2400" b="1" dirty="0"/>
          </a:p>
        </p:txBody>
      </p:sp>
      <p:sp>
        <p:nvSpPr>
          <p:cNvPr id="60" name="Rectangle 59"/>
          <p:cNvSpPr/>
          <p:nvPr/>
        </p:nvSpPr>
        <p:spPr>
          <a:xfrm>
            <a:off x="3886200" y="2219980"/>
            <a:ext cx="16690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4654" y="2738735"/>
            <a:ext cx="1721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ngay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endParaRPr lang="en-US" sz="2400" dirty="0"/>
          </a:p>
        </p:txBody>
      </p:sp>
      <p:sp>
        <p:nvSpPr>
          <p:cNvPr id="62" name="Rectangle 61"/>
          <p:cNvSpPr/>
          <p:nvPr/>
        </p:nvSpPr>
        <p:spPr>
          <a:xfrm>
            <a:off x="6172200" y="2677180"/>
            <a:ext cx="8435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800600" y="3134380"/>
            <a:ext cx="22151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572000" y="35153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65" name="Rectangle 64"/>
          <p:cNvSpPr/>
          <p:nvPr/>
        </p:nvSpPr>
        <p:spPr>
          <a:xfrm>
            <a:off x="2458462" y="3972580"/>
            <a:ext cx="1503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180054" y="4419600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72000" y="4810780"/>
            <a:ext cx="18101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6324600" y="5257800"/>
            <a:ext cx="2819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200400" y="6106180"/>
            <a:ext cx="3033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4816236" y="5367010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560164" y="4993701"/>
            <a:ext cx="174136" cy="3048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23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6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533400" y="1465981"/>
            <a:ext cx="83820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Bài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đọc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gợi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suy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thầy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b="1" i="1" dirty="0" err="1" smtClean="0">
                <a:latin typeface="Arial" pitchFamily="34" charset="0"/>
                <a:cs typeface="Arial" pitchFamily="34" charset="0"/>
              </a:rPr>
              <a:t>trò</a:t>
            </a:r>
            <a:r>
              <a:rPr lang="en-US" sz="2300" b="1" i="1" dirty="0" smtClean="0">
                <a:latin typeface="Arial" pitchFamily="34" charset="0"/>
                <a:cs typeface="Arial" pitchFamily="34" charset="0"/>
              </a:rPr>
              <a:t>” ?</a:t>
            </a:r>
            <a:endParaRPr lang="en-US" sz="23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457271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Ý </a:t>
            </a:r>
            <a:r>
              <a:rPr lang="en-US" sz="24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4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ngợi truyền thống tôn sư trọng đạo của nhân dân ta, nhắc nhở mọi người cần </a:t>
            </a:r>
            <a:r>
              <a:rPr lang="vi-VN" sz="2400" b="1" dirty="0" smtClean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 </a:t>
            </a:r>
            <a:r>
              <a:rPr lang="vi-VN" sz="24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gìn, phát huy truyền thống tốt đẹp đó.</a:t>
            </a:r>
            <a:endParaRPr lang="en-US" sz="2400" b="1" dirty="0">
              <a:solidFill>
                <a:srgbClr val="0000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312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 descr="12122011200415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17013" cy="6837362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8600" y="2163304"/>
            <a:ext cx="2719014" cy="1951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KÍNH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endParaRPr lang="en-US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MẠNH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KHOẺ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!</a:t>
            </a:r>
          </a:p>
        </p:txBody>
      </p:sp>
      <p:pic>
        <p:nvPicPr>
          <p:cNvPr id="11" name="Picture 8" descr="yagmurlubirgunicingulumse's Photo on IMEEM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86" y="4374219"/>
            <a:ext cx="2642814" cy="2026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618961" y="1778675"/>
            <a:ext cx="283923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CHÚC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CHĂM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NGOAN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GIỎI</a:t>
            </a:r>
            <a:endParaRPr lang="en-US" sz="28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1" descr="fnrose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9075"/>
            <a:ext cx="274320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51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3048000" y="1066800"/>
            <a:ext cx="2819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Hình Chữ nhật 8"/>
          <p:cNvSpPr>
            <a:spLocks noChangeArrowheads="1"/>
          </p:cNvSpPr>
          <p:nvPr/>
        </p:nvSpPr>
        <p:spPr bwMode="auto">
          <a:xfrm>
            <a:off x="609600" y="1752600"/>
            <a:ext cx="4114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Đọc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Cửa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sông</a:t>
            </a:r>
            <a:endParaRPr lang="en-US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914" y="2369403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Trong khổ thơ đầu, tác giả dùng những từ ngữ nào để nói về nơi sông chảy ra biển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Cách </a:t>
            </a:r>
            <a:r>
              <a:rPr lang="en-US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giới thiệu ấy có gì hay 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7914" y="3519714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400" b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 </a:t>
            </a:r>
            <a:r>
              <a:rPr lang="vi-VN" sz="24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hoá ở khổ thơ cuối giúp tác giả nói lên điều gì về “tấm lòng” của cửa sông với cội nguồn ?</a:t>
            </a:r>
            <a:endParaRPr lang="en-US" sz="2400" b="1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06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70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7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ình Chữ nhật 8"/>
          <p:cNvSpPr>
            <a:spLocks noChangeArrowheads="1"/>
          </p:cNvSpPr>
          <p:nvPr/>
        </p:nvSpPr>
        <p:spPr bwMode="auto">
          <a:xfrm>
            <a:off x="5334000" y="1295400"/>
            <a:ext cx="1752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89A4A7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2400" b="1" i="1" dirty="0"/>
              <a:t>Theo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Hà</a:t>
            </a:r>
            <a:r>
              <a:rPr lang="en-US" altLang="en-US" sz="2400" b="1" dirty="0"/>
              <a:t> </a:t>
            </a:r>
            <a:r>
              <a:rPr lang="en-US" altLang="en-US" sz="2400" b="1" dirty="0" err="1" smtClean="0"/>
              <a:t>Ân</a:t>
            </a:r>
            <a:endParaRPr lang="en-US" altLang="en-US" sz="2400" b="1" i="1" dirty="0"/>
          </a:p>
        </p:txBody>
      </p:sp>
      <p:sp>
        <p:nvSpPr>
          <p:cNvPr id="53" name="Text Box 40"/>
          <p:cNvSpPr txBox="1">
            <a:spLocks noChangeArrowheads="1"/>
          </p:cNvSpPr>
          <p:nvPr/>
        </p:nvSpPr>
        <p:spPr bwMode="auto">
          <a:xfrm>
            <a:off x="3048000" y="802957"/>
            <a:ext cx="261256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Nghĩa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thầy</a:t>
            </a:r>
            <a:r>
              <a:rPr lang="en-US" sz="26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trò</a:t>
            </a:r>
            <a:endParaRPr lang="en-US" sz="26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" y="1661886"/>
            <a:ext cx="7930896" cy="4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39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1905000"/>
            <a:ext cx="4633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00CC"/>
                </a:solidFill>
              </a:rPr>
              <a:t>Một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học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sinh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khá</a:t>
            </a:r>
            <a:r>
              <a:rPr lang="en-US" sz="2800" dirty="0" smtClean="0">
                <a:solidFill>
                  <a:srgbClr val="0000CC"/>
                </a:solidFill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</a:rPr>
              <a:t>giỏi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bài</a:t>
            </a:r>
            <a:r>
              <a:rPr lang="en-US" sz="2800" dirty="0" smtClean="0">
                <a:solidFill>
                  <a:srgbClr val="0000CC"/>
                </a:solidFill>
              </a:rPr>
              <a:t>.</a:t>
            </a:r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4102035" y="1447800"/>
            <a:ext cx="6338130" cy="5398201"/>
            <a:chOff x="1556" y="-48"/>
            <a:chExt cx="2293" cy="3400"/>
          </a:xfrm>
        </p:grpSpPr>
        <p:pic>
          <p:nvPicPr>
            <p:cNvPr id="11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6" y="-48"/>
              <a:ext cx="1824" cy="2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8"/>
            <p:cNvSpPr txBox="1">
              <a:spLocks noChangeArrowheads="1"/>
            </p:cNvSpPr>
            <p:nvPr/>
          </p:nvSpPr>
          <p:spPr bwMode="auto">
            <a:xfrm>
              <a:off x="2073" y="2583"/>
              <a:ext cx="1776" cy="7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CHU </a:t>
              </a:r>
              <a:r>
                <a:rPr lang="en-US" sz="3200" b="1" dirty="0" err="1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32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AN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800" b="1" dirty="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  ( 1292 -1370)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2304871"/>
            <a:ext cx="4102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Chu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An 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( 1292 -1370).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261" y="3676471"/>
            <a:ext cx="39437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4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77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3" grpId="1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09600" y="2101850"/>
            <a:ext cx="6934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* </a:t>
            </a:r>
            <a:r>
              <a:rPr lang="en-US" sz="3200" dirty="0" err="1" smtClean="0">
                <a:latin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văn</a:t>
            </a:r>
            <a:r>
              <a:rPr lang="en-US" sz="3200" dirty="0" smtClean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</a:rPr>
              <a:t> chia </a:t>
            </a:r>
            <a:r>
              <a:rPr lang="en-US" sz="3200" dirty="0" err="1">
                <a:latin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</a:rPr>
              <a:t> 3 </a:t>
            </a: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: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609600" y="30019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1: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Từ đầu…mang ơn rất nặng.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609600" y="4068763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</a:rPr>
              <a:t> 2: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Tiếp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…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tạ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609600" y="5059363"/>
            <a:ext cx="8534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Đoạn 3:</a:t>
            </a:r>
            <a:r>
              <a:rPr lang="en-US" sz="3200">
                <a:solidFill>
                  <a:srgbClr val="3333FF"/>
                </a:solidFill>
                <a:latin typeface="Times New Roman" pitchFamily="18" charset="0"/>
              </a:rPr>
              <a:t> Phần còn lại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2246293"/>
            <a:ext cx="8094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chia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mấy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? </a:t>
            </a:r>
            <a:r>
              <a:rPr lang="en-US" sz="2800" dirty="0" err="1" smtClean="0"/>
              <a:t>Đó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282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8" grpId="1"/>
      <p:bldP spid="55309" grpId="0"/>
      <p:bldP spid="55310" grpId="0"/>
      <p:bldP spid="55311" grpId="0"/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370" y="2057400"/>
            <a:ext cx="7959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</a:rPr>
              <a:t>3 </a:t>
            </a:r>
            <a:r>
              <a:rPr lang="en-US" sz="2800" dirty="0" err="1" smtClean="0">
                <a:solidFill>
                  <a:srgbClr val="0000CC"/>
                </a:solidFill>
              </a:rPr>
              <a:t>bạn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nối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lần</a:t>
            </a:r>
            <a:r>
              <a:rPr lang="en-US" sz="2800" dirty="0" smtClean="0">
                <a:solidFill>
                  <a:srgbClr val="0000CC"/>
                </a:solidFill>
              </a:rPr>
              <a:t> 1, </a:t>
            </a:r>
            <a:r>
              <a:rPr lang="en-US" sz="2800" dirty="0" err="1" smtClean="0">
                <a:solidFill>
                  <a:srgbClr val="0000CC"/>
                </a:solidFill>
              </a:rPr>
              <a:t>lớp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thầm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tìm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từ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khó</a:t>
            </a:r>
            <a:r>
              <a:rPr lang="en-US" sz="2800" dirty="0" smtClean="0">
                <a:solidFill>
                  <a:srgbClr val="0000CC"/>
                </a:solidFill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</a:rPr>
              <a:t>đọc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4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76200" y="1244600"/>
            <a:ext cx="2743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từ</a:t>
            </a:r>
            <a:endParaRPr lang="en-US" sz="3200" b="1" u="sng" dirty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11268" name="Line 12"/>
          <p:cNvSpPr>
            <a:spLocks noChangeShapeType="1"/>
          </p:cNvSpPr>
          <p:nvPr/>
        </p:nvSpPr>
        <p:spPr bwMode="auto">
          <a:xfrm>
            <a:off x="2971800" y="1676400"/>
            <a:ext cx="0" cy="472440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457200" y="2539425"/>
            <a:ext cx="19191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</a:t>
            </a:r>
            <a:r>
              <a:rPr lang="en-US" sz="3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r>
              <a:rPr lang="en-US" sz="3200" dirty="0"/>
              <a:t> </a:t>
            </a:r>
          </a:p>
        </p:txBody>
      </p:sp>
      <p:sp>
        <p:nvSpPr>
          <p:cNvPr id="55312" name="Text Box 16"/>
          <p:cNvSpPr txBox="1">
            <a:spLocks noChangeArrowheads="1"/>
          </p:cNvSpPr>
          <p:nvPr/>
        </p:nvSpPr>
        <p:spPr bwMode="auto">
          <a:xfrm>
            <a:off x="685800" y="3225225"/>
            <a:ext cx="9332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685800" y="3987225"/>
            <a:ext cx="145584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</a:rPr>
              <a:t>l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ần</a:t>
            </a:r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3810000" y="1244600"/>
            <a:ext cx="3352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</a:rPr>
              <a:t> 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đọc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C0000"/>
                </a:solidFill>
                <a:latin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CC0000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3071813" y="1878013"/>
            <a:ext cx="56388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pattFill prst="trellis">
                  <a:fgClr>
                    <a:srgbClr val="FF3300"/>
                  </a:fgClr>
                  <a:bgClr>
                    <a:srgbClr val="FFFFFF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Bây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giờ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đủ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anh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thăm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một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thầy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mang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nặng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 flipH="1">
            <a:off x="4179607" y="34571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9"/>
          <p:cNvSpPr>
            <a:spLocks noChangeShapeType="1"/>
          </p:cNvSpPr>
          <p:nvPr/>
        </p:nvSpPr>
        <p:spPr bwMode="auto">
          <a:xfrm flipH="1">
            <a:off x="3810000" y="3048000"/>
            <a:ext cx="15240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85800" y="1915180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  <a:endParaRPr lang="en-US" sz="28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52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5" grpId="0"/>
      <p:bldP spid="55310" grpId="0"/>
      <p:bldP spid="55312" grpId="0"/>
      <p:bldP spid="55313" grpId="0"/>
      <p:bldP spid="55316" grpId="0"/>
      <p:bldP spid="55317" grpId="0"/>
      <p:bldP spid="55325" grpId="0" animBg="1"/>
      <p:bldP spid="24" grpId="0" animBg="1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2057400"/>
            <a:ext cx="8367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 </a:t>
            </a:r>
            <a:r>
              <a:rPr lang="en-US" sz="2800" dirty="0" err="1">
                <a:solidFill>
                  <a:srgbClr val="FF0000"/>
                </a:solidFill>
              </a:rPr>
              <a:t>học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sinh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đọc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nối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tiếp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lần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giải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nghĩa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từ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hiểu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057400"/>
            <a:ext cx="6081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Luyện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                              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hiểu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031208" y="2667000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42195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3720" y="2590800"/>
            <a:ext cx="140936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</a:rPr>
              <a:t>b</a:t>
            </a:r>
            <a:r>
              <a:rPr lang="en-US" sz="2800" dirty="0" err="1" smtClean="0">
                <a:solidFill>
                  <a:srgbClr val="0000CC"/>
                </a:solidFill>
              </a:rPr>
              <a:t>ảo</a:t>
            </a:r>
            <a:r>
              <a:rPr lang="en-US" sz="2800" dirty="0" smtClean="0">
                <a:solidFill>
                  <a:srgbClr val="0000CC"/>
                </a:solidFill>
              </a:rPr>
              <a:t> ban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</a:rPr>
              <a:t>ưởi</a:t>
            </a:r>
            <a:endParaRPr lang="en-US" sz="28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lần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</a:rPr>
              <a:t>lượt</a:t>
            </a: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/>
              <a:t>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0" y="4572000"/>
            <a:ext cx="3657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thoải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2677180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0201" y="5827693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34618" y="5877580"/>
            <a:ext cx="15279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hấm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thía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86400" y="2677180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38600" y="4572000"/>
            <a:ext cx="14093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sủa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3276600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tựu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201" y="3276600"/>
            <a:ext cx="3962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345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1118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Thiem</dc:creator>
  <cp:lastModifiedBy>Admin</cp:lastModifiedBy>
  <cp:revision>96</cp:revision>
  <dcterms:created xsi:type="dcterms:W3CDTF">2013-10-06T02:38:36Z</dcterms:created>
  <dcterms:modified xsi:type="dcterms:W3CDTF">2016-10-19T15:29:00Z</dcterms:modified>
</cp:coreProperties>
</file>