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267" r:id="rId5"/>
    <p:sldId id="257" r:id="rId6"/>
    <p:sldId id="259" r:id="rId7"/>
    <p:sldId id="260" r:id="rId8"/>
    <p:sldId id="268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31C23-ED1C-465A-8BCE-6BBECDFE0661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A98D-77CD-4EA9-BCFC-49B8B2C801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33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92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922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922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922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22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922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922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922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3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923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3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923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3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923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3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4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924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4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924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4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4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924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4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4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925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5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925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5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5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925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5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925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6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6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926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6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926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6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6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926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6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927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7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927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7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7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27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7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7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28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8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8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28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8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8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28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8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8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28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9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929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29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929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929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9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9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929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9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29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930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0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0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930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0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0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930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0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0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930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1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1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931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1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1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931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1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1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931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1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2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932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2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932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932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32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932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932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932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32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33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33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33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33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33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33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933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933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3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3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5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93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5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935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35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40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9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58D70-A3F9-4891-8BE2-F22CA015F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27E97-9B80-4AA2-AC95-1C18CC98F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8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5916-948C-439D-8DD8-3118D29B0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45930-C1AA-4AC4-9B5A-8D0070D17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8BEE7-E360-4F7D-8D97-1211971A9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CEFA6-CDEB-49CD-8C2D-32D5BA856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7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44770-17AB-4E59-BB48-969E1210F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6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70E2E-F5AB-478C-B21E-6A14582F1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37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57E41-F63B-44A6-8FC8-C65D5A928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3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C2395-CE4D-4B02-A930-CAA442347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17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4D51A-DA8D-4E27-BBAB-9DC1E83BC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9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6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75B8A5-DCFD-4B29-87DF-6A1DB82DE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F2646B-7088-4ADF-9C93-1EF88729CF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9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14B19E-5885-4A98-B95B-F35EF10DD1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7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8DB00-6C7E-4B54-AAB7-E3B2729F86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720837-D39C-40F7-9C84-25A15BC07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8ADF34-3BA0-46A0-9C9E-8FC64452A1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4E6BF0-160D-4520-BFAE-F852C33755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572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99943D-972E-47DD-A918-A919E459D7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4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142F71-474C-4E55-ABAD-63B32A05C8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1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EC4A7A-7D75-4E14-843A-97A1822FE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28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0F557C-57C1-4831-B1E5-2E8447A71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8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73766A-C1E4-46EC-AEB3-4A3ADA3D89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18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48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603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69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9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1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1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20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2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820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20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2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1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2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1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2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1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2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2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2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2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2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2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2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3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2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3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2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3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2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3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2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4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2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4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2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4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2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5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2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5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2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5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2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6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2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6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2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6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2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6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82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827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2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7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2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8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2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8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2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8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2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8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2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9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2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9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2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2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29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2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3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30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3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3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30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3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83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83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0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1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2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32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3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D92D1257-1709-4575-B74D-C2F85EC2CAD8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83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83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1B8E716-853C-4898-89EC-ADFCE4A0A3B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8DFF81C-FBDB-4821-922D-19F489BD29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1C44EB8-3ABA-4279-9134-AE804E96C15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6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92087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5A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4648200"/>
            <a:ext cx="1814945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1814945" cy="2175164"/>
          </a:xfrm>
          <a:prstGeom prst="rect">
            <a:avLst/>
          </a:prstGeom>
        </p:spPr>
      </p:pic>
      <p:sp>
        <p:nvSpPr>
          <p:cNvPr id="6" name="Action Button: Back or Previous 5">
            <a:hlinkClick r:id="" action="ppaction://hlinkshowjump?jump=firstslide" highlightClick="1"/>
          </p:cNvPr>
          <p:cNvSpPr/>
          <p:nvPr/>
        </p:nvSpPr>
        <p:spPr bwMode="auto">
          <a:xfrm>
            <a:off x="7910944" y="0"/>
            <a:ext cx="1219200" cy="4572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28600" y="304800"/>
            <a:ext cx="232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tx2"/>
                </a:solidFill>
              </a:rPr>
              <a:t>Bài 3 ( Tr 48)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28600" y="9906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i="1" u="sng" dirty="0" err="1">
                <a:solidFill>
                  <a:srgbClr val="0000FF"/>
                </a:solidFill>
              </a:rPr>
              <a:t>Tìm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và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viết</a:t>
            </a:r>
            <a:r>
              <a:rPr lang="en-US" sz="2800" b="1" i="1" u="sng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lại</a:t>
            </a:r>
            <a:r>
              <a:rPr lang="en-US" sz="2800" b="1" i="1" u="sng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cho</a:t>
            </a:r>
            <a:r>
              <a:rPr lang="en-US" sz="2800" b="1" i="1" u="sng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đúng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tên</a:t>
            </a:r>
            <a:r>
              <a:rPr lang="en-US" sz="2800" b="1" i="1" u="sng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riêng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có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trong</a:t>
            </a:r>
            <a:r>
              <a:rPr lang="en-US" sz="2800" b="1" i="1" u="sng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đoạn</a:t>
            </a:r>
            <a:r>
              <a:rPr lang="en-US" sz="2800" b="1" i="1" u="sng" dirty="0">
                <a:solidFill>
                  <a:srgbClr val="0000FF"/>
                </a:solidFill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</a:rPr>
              <a:t>thơ</a:t>
            </a:r>
            <a:r>
              <a:rPr lang="en-US" sz="2800" b="1" i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2286000"/>
            <a:ext cx="4038600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i="1" smtClean="0"/>
              <a:t>Viết sai: </a:t>
            </a:r>
          </a:p>
          <a:p>
            <a:pPr lvl="1"/>
            <a:r>
              <a:rPr lang="en-US" b="1" i="1" smtClean="0"/>
              <a:t> Hai ngàn</a:t>
            </a:r>
          </a:p>
          <a:p>
            <a:pPr lvl="1"/>
            <a:r>
              <a:rPr lang="en-US" b="1" i="1" smtClean="0"/>
              <a:t>Ngã ba</a:t>
            </a:r>
          </a:p>
          <a:p>
            <a:pPr lvl="1"/>
            <a:r>
              <a:rPr lang="en-US" b="1" i="1" smtClean="0"/>
              <a:t>Pù mo</a:t>
            </a:r>
          </a:p>
          <a:p>
            <a:pPr lvl="1"/>
            <a:r>
              <a:rPr lang="en-US" b="1" i="1" smtClean="0"/>
              <a:t>Pù xai </a:t>
            </a:r>
          </a:p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2438400"/>
            <a:ext cx="4038600" cy="2362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i="1" smtClean="0"/>
              <a:t>Viết lại cho đúng: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smtClean="0"/>
              <a:t>	</a:t>
            </a:r>
            <a:r>
              <a:rPr lang="en-US" b="1" i="1" smtClean="0">
                <a:solidFill>
                  <a:srgbClr val="FF0000"/>
                </a:solidFill>
              </a:rPr>
              <a:t>- Hai Ngàn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smtClean="0">
                <a:solidFill>
                  <a:srgbClr val="FF0000"/>
                </a:solidFill>
              </a:rPr>
              <a:t>	- Ngã Ba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smtClean="0"/>
              <a:t>	</a:t>
            </a:r>
            <a:r>
              <a:rPr lang="en-US" b="1" i="1" smtClean="0">
                <a:solidFill>
                  <a:srgbClr val="FF0000"/>
                </a:solidFill>
              </a:rPr>
              <a:t>- Pù 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smtClean="0">
                <a:solidFill>
                  <a:srgbClr val="FF0000"/>
                </a:solidFill>
              </a:rPr>
              <a:t>	- Pù Xai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281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1000" y="1143000"/>
            <a:ext cx="1454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2: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97225" y="457200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CAO BẰNG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1940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 err="1"/>
              <a:t>Chuẩn</a:t>
            </a:r>
            <a:r>
              <a:rPr lang="en-US" sz="2400" b="1" u="sng" dirty="0"/>
              <a:t> </a:t>
            </a:r>
            <a:r>
              <a:rPr lang="en-US" sz="2400" b="1" u="sng" dirty="0" err="1"/>
              <a:t>bị</a:t>
            </a:r>
            <a:r>
              <a:rPr lang="en-US" sz="2400" b="1" u="sng" dirty="0"/>
              <a:t> </a:t>
            </a:r>
            <a:r>
              <a:rPr lang="en-US" sz="2400" b="1" u="sng" dirty="0" err="1"/>
              <a:t>bài</a:t>
            </a:r>
            <a:r>
              <a:rPr lang="en-US" sz="2400" b="1" dirty="0"/>
              <a:t>:</a:t>
            </a:r>
          </a:p>
          <a:p>
            <a:endParaRPr lang="en-US" sz="2400" b="1" dirty="0"/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</a:rPr>
              <a:t>Núi</a:t>
            </a:r>
            <a:r>
              <a:rPr lang="en-US" sz="2400" b="1" dirty="0">
                <a:solidFill>
                  <a:srgbClr val="0000FF"/>
                </a:solidFill>
              </a:rPr>
              <a:t> non </a:t>
            </a:r>
            <a:r>
              <a:rPr lang="en-US" sz="2400" b="1" dirty="0" err="1">
                <a:solidFill>
                  <a:srgbClr val="0000FF"/>
                </a:solidFill>
              </a:rPr>
              <a:t>hùng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vĩ</a:t>
            </a:r>
            <a:endParaRPr lang="en-US" sz="2400" b="1" dirty="0">
              <a:solidFill>
                <a:srgbClr val="0000FF"/>
              </a:solidFill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tập</a:t>
            </a:r>
            <a:r>
              <a:rPr lang="en-US" sz="2400" b="1" dirty="0">
                <a:solidFill>
                  <a:srgbClr val="0000FF"/>
                </a:solidFill>
              </a:rPr>
              <a:t> : 2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367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0" y="1885950"/>
            <a:ext cx="9144000" cy="335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Chúc</a:t>
            </a:r>
            <a:r>
              <a:rPr lang="en-US" sz="3600" kern="10" dirty="0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các</a:t>
            </a:r>
            <a:r>
              <a:rPr lang="en-US" sz="3600" kern="10" dirty="0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em</a:t>
            </a:r>
            <a:r>
              <a:rPr lang="en-US" sz="3600" kern="10" dirty="0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ngoan</a:t>
            </a:r>
            <a:r>
              <a:rPr lang="en-US" sz="3600" kern="10" dirty="0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học</a:t>
            </a:r>
            <a:r>
              <a:rPr lang="en-US" sz="3600" kern="10" dirty="0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solidFill>
                  <a:srgbClr val="CC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.VnHelvetInsH"/>
              </a:rPr>
              <a:t>giỏi</a:t>
            </a:r>
            <a:endParaRPr lang="vi-VN" sz="3600" kern="10" dirty="0">
              <a:solidFill>
                <a:srgbClr val="CC00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.VnHelvetInsH"/>
            </a:endParaRPr>
          </a:p>
        </p:txBody>
      </p:sp>
    </p:spTree>
    <p:extLst>
      <p:ext uri="{BB962C8B-B14F-4D97-AF65-F5344CB8AC3E}">
        <p14:creationId xmlns:p14="http://schemas.microsoft.com/office/powerpoint/2010/main" val="40986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3059" y="53924"/>
            <a:ext cx="8595122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30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151099" y="6091312"/>
            <a:ext cx="281705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phố</a:t>
            </a:r>
            <a:r>
              <a:rPr lang="en-US" sz="3200" b="1" dirty="0" smtClean="0">
                <a:solidFill>
                  <a:srgbClr val="FF0000"/>
                </a:solidFill>
              </a:rPr>
              <a:t> Cao </a:t>
            </a:r>
            <a:r>
              <a:rPr lang="en-US" sz="3200" b="1" dirty="0" err="1" smtClean="0">
                <a:solidFill>
                  <a:srgbClr val="FF0000"/>
                </a:solidFill>
              </a:rPr>
              <a:t>Bằng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5240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44780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460" y="2032575"/>
            <a:ext cx="754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617350"/>
            <a:ext cx="2068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625" y="3428999"/>
            <a:ext cx="319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3782" y="2617632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3782" y="3427557"/>
            <a:ext cx="316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279612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Back or Previous 14">
            <a:hlinkClick r:id="" action="ppaction://hlinkshowjump?jump=firstslide" highlightClick="1"/>
          </p:cNvPr>
          <p:cNvSpPr/>
          <p:nvPr/>
        </p:nvSpPr>
        <p:spPr bwMode="auto">
          <a:xfrm>
            <a:off x="7543800" y="6248400"/>
            <a:ext cx="1219200" cy="4572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228600"/>
            <a:ext cx="32004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HP001 4 hàng" pitchFamily="34" charset="0"/>
              </a:rPr>
              <a:t>Cao </a:t>
            </a:r>
            <a:r>
              <a:rPr lang="en-US" sz="4000" b="1" i="1" dirty="0" err="1" smtClean="0">
                <a:latin typeface="HP001 4 hàng" pitchFamily="34" charset="0"/>
              </a:rPr>
              <a:t>Bằng</a:t>
            </a:r>
            <a:endParaRPr lang="vi-VN" sz="4000" b="1" i="1" dirty="0"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286" y="1066799"/>
            <a:ext cx="453208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HP001 4H" pitchFamily="34" charset="0"/>
              </a:rPr>
              <a:t>Sau khi qua </a:t>
            </a:r>
            <a:r>
              <a:rPr lang="en-US" sz="2800" b="1" i="1" dirty="0">
                <a:latin typeface="HP001 4H" pitchFamily="34" charset="0"/>
              </a:rPr>
              <a:t>đ</a:t>
            </a:r>
            <a:r>
              <a:rPr lang="vi-VN" sz="2800" b="1" i="1" dirty="0" smtClean="0">
                <a:latin typeface="HP001 4H" pitchFamily="34" charset="0"/>
              </a:rPr>
              <a:t>èo </a:t>
            </a:r>
            <a:r>
              <a:rPr lang="vi-VN" sz="2800" b="1" i="1" dirty="0">
                <a:latin typeface="HP001 4H" pitchFamily="34" charset="0"/>
              </a:rPr>
              <a:t>Gió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Ta lại vượt đèo Giàng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Lại vượt đèo Cao Bắc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Thì ta tới Cao </a:t>
            </a:r>
            <a:r>
              <a:rPr lang="vi-VN" sz="2800" b="1" i="1" dirty="0" smtClean="0">
                <a:latin typeface="HP001 4H" pitchFamily="34" charset="0"/>
              </a:rPr>
              <a:t>Bằng</a:t>
            </a:r>
            <a:r>
              <a:rPr lang="en-US" sz="2800" b="1" i="1" dirty="0" smtClean="0">
                <a:latin typeface="HP001 4H" pitchFamily="34" charset="0"/>
              </a:rPr>
              <a:t>.</a:t>
            </a:r>
            <a:r>
              <a:rPr lang="vi-VN" sz="3200" b="1" i="1" dirty="0">
                <a:latin typeface="HP001 4H" pitchFamily="34" charset="0"/>
              </a:rPr>
              <a:t/>
            </a:r>
            <a:br>
              <a:rPr lang="vi-VN" sz="3200" b="1" i="1" dirty="0">
                <a:latin typeface="HP001 4H" pitchFamily="34" charset="0"/>
              </a:rPr>
            </a:br>
            <a:endParaRPr lang="vi-VN" sz="3200" b="1" i="1" dirty="0">
              <a:latin typeface="HP001 4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1066800"/>
            <a:ext cx="525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HP001 4H" pitchFamily="34" charset="0"/>
              </a:rPr>
              <a:t>Cao </a:t>
            </a:r>
            <a:r>
              <a:rPr lang="en-US" sz="2800" b="1" i="1" dirty="0" err="1">
                <a:latin typeface="HP001 4H" pitchFamily="34" charset="0"/>
              </a:rPr>
              <a:t>Bằng</a:t>
            </a:r>
            <a:r>
              <a:rPr lang="en-US" sz="2800" b="1" i="1" dirty="0">
                <a:latin typeface="HP001 4H" pitchFamily="34" charset="0"/>
              </a:rPr>
              <a:t>, </a:t>
            </a:r>
            <a:r>
              <a:rPr lang="en-US" sz="2800" b="1" i="1" dirty="0" err="1">
                <a:latin typeface="HP001 4H" pitchFamily="34" charset="0"/>
              </a:rPr>
              <a:t>rõ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thật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cao</a:t>
            </a:r>
            <a:r>
              <a:rPr lang="en-US" sz="2800" b="1" i="1" dirty="0">
                <a:latin typeface="HP001 4H" pitchFamily="34" charset="0"/>
              </a:rPr>
              <a:t>! </a:t>
            </a:r>
            <a:br>
              <a:rPr lang="en-US" sz="2800" b="1" i="1" dirty="0">
                <a:latin typeface="HP001 4H" pitchFamily="34" charset="0"/>
              </a:rPr>
            </a:br>
            <a:r>
              <a:rPr lang="en-US" sz="2800" b="1" i="1" dirty="0" err="1">
                <a:latin typeface="HP001 4H" pitchFamily="34" charset="0"/>
              </a:rPr>
              <a:t>Rồi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dần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dần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bằng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xuống</a:t>
            </a:r>
            <a:r>
              <a:rPr lang="en-US" sz="2800" b="1" i="1" dirty="0">
                <a:latin typeface="HP001 4H" pitchFamily="34" charset="0"/>
              </a:rPr>
              <a:t> </a:t>
            </a:r>
            <a:br>
              <a:rPr lang="en-US" sz="2800" b="1" i="1" dirty="0">
                <a:latin typeface="HP001 4H" pitchFamily="34" charset="0"/>
              </a:rPr>
            </a:br>
            <a:r>
              <a:rPr lang="en-US" sz="2800" b="1" i="1" dirty="0" err="1">
                <a:latin typeface="HP001 4H" pitchFamily="34" charset="0"/>
              </a:rPr>
              <a:t>Đầu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tiên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là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mận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ngọt</a:t>
            </a:r>
            <a:r>
              <a:rPr lang="en-US" sz="2800" b="1" i="1" dirty="0">
                <a:latin typeface="HP001 4H" pitchFamily="34" charset="0"/>
              </a:rPr>
              <a:t> </a:t>
            </a:r>
            <a:br>
              <a:rPr lang="en-US" sz="2800" b="1" i="1" dirty="0">
                <a:latin typeface="HP001 4H" pitchFamily="34" charset="0"/>
              </a:rPr>
            </a:br>
            <a:r>
              <a:rPr lang="en-US" sz="2800" b="1" i="1" dirty="0" err="1">
                <a:latin typeface="HP001 4H" pitchFamily="34" charset="0"/>
              </a:rPr>
              <a:t>Đón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môi</a:t>
            </a:r>
            <a:r>
              <a:rPr lang="en-US" sz="2800" b="1" i="1" dirty="0">
                <a:latin typeface="HP001 4H" pitchFamily="34" charset="0"/>
              </a:rPr>
              <a:t> ta </a:t>
            </a:r>
            <a:r>
              <a:rPr lang="en-US" sz="2800" b="1" i="1" dirty="0" err="1">
                <a:latin typeface="HP001 4H" pitchFamily="34" charset="0"/>
              </a:rPr>
              <a:t>dịu</a:t>
            </a:r>
            <a:r>
              <a:rPr lang="en-US" sz="2800" b="1" i="1" dirty="0">
                <a:latin typeface="HP001 4H" pitchFamily="34" charset="0"/>
              </a:rPr>
              <a:t> </a:t>
            </a:r>
            <a:r>
              <a:rPr lang="en-US" sz="2800" b="1" i="1" dirty="0" err="1">
                <a:latin typeface="HP001 4H" pitchFamily="34" charset="0"/>
              </a:rPr>
              <a:t>dàng</a:t>
            </a:r>
            <a:r>
              <a:rPr lang="en-US" sz="2800" b="1" i="1" dirty="0">
                <a:latin typeface="HP001 4H" pitchFamily="34" charset="0"/>
              </a:rPr>
              <a:t>. </a:t>
            </a:r>
            <a:endParaRPr lang="vi-VN" sz="2800" b="1" i="1" dirty="0">
              <a:latin typeface="HP001 4H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i="1" dirty="0">
                <a:latin typeface="HP001 4H" pitchFamily="34" charset="0"/>
              </a:rPr>
              <a:t>Rồi đến chị rất thương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Rồi đến em rất thảo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Ôm lành như hạt gạo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Bà hiền như suối trong.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2257" y="3200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i="1" dirty="0">
                <a:latin typeface="HP001 4H" pitchFamily="34" charset="0"/>
              </a:rPr>
              <a:t>Còn núi non Cao Bằng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Đo làm sao cho hết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Như lòng yêu đất nước </a:t>
            </a:r>
            <a:br>
              <a:rPr lang="vi-VN" sz="2800" b="1" i="1" dirty="0">
                <a:latin typeface="HP001 4H" pitchFamily="34" charset="0"/>
              </a:rPr>
            </a:br>
            <a:r>
              <a:rPr lang="vi-VN" sz="2800" b="1" i="1" dirty="0">
                <a:latin typeface="HP001 4H" pitchFamily="34" charset="0"/>
              </a:rPr>
              <a:t>Sâu sắc người Cao Bằng. </a:t>
            </a:r>
          </a:p>
        </p:txBody>
      </p:sp>
      <p:sp>
        <p:nvSpPr>
          <p:cNvPr id="9" name="Action Button: Back or Previous 8">
            <a:hlinkClick r:id="" action="ppaction://hlinkshowjump?jump=firstslide" highlightClick="1"/>
          </p:cNvPr>
          <p:cNvSpPr/>
          <p:nvPr/>
        </p:nvSpPr>
        <p:spPr bwMode="auto">
          <a:xfrm>
            <a:off x="7543800" y="6248400"/>
            <a:ext cx="1219200" cy="4572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257800"/>
            <a:ext cx="2370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HP001 4 hàng" pitchFamily="34" charset="0"/>
              </a:rPr>
              <a:t>Trúc</a:t>
            </a:r>
            <a:r>
              <a:rPr lang="en-US" sz="3200" b="1" i="1" dirty="0" smtClean="0">
                <a:latin typeface="HP001 4 hàng" pitchFamily="34" charset="0"/>
              </a:rPr>
              <a:t> </a:t>
            </a:r>
            <a:r>
              <a:rPr lang="en-US" sz="3200" b="1" i="1" dirty="0" err="1" smtClean="0">
                <a:latin typeface="HP001 4 hàng" pitchFamily="34" charset="0"/>
              </a:rPr>
              <a:t>Thông</a:t>
            </a:r>
            <a:endParaRPr lang="vi-VN" sz="3200" b="1" i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02774 L -0.69167 -0.02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92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4"/>
          <p:cNvSpPr>
            <a:spLocks/>
          </p:cNvSpPr>
          <p:nvPr/>
        </p:nvSpPr>
        <p:spPr bwMode="auto">
          <a:xfrm>
            <a:off x="365760" y="2667000"/>
            <a:ext cx="80238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</a:rPr>
              <a:t>   Ca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ngợi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Cao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mảnh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đất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địa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đặc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dân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mến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khách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đôn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hậu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gìn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giữ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biên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cương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Tổ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quốc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433145" y="1386813"/>
            <a:ext cx="576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</a:rPr>
              <a:t>Em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hãy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nêu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nội</a:t>
            </a:r>
            <a:r>
              <a:rPr lang="en-US" sz="3600" b="1" dirty="0">
                <a:solidFill>
                  <a:srgbClr val="006600"/>
                </a:solidFill>
              </a:rPr>
              <a:t> dung </a:t>
            </a:r>
            <a:r>
              <a:rPr lang="en-US" sz="3600" b="1" dirty="0" err="1">
                <a:solidFill>
                  <a:srgbClr val="006600"/>
                </a:solidFill>
              </a:rPr>
              <a:t>của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bài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thơ</a:t>
            </a:r>
            <a:r>
              <a:rPr lang="en-US" sz="3600" b="1" dirty="0">
                <a:solidFill>
                  <a:srgbClr val="0066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97674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888" y="1752600"/>
            <a:ext cx="768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atin typeface="HP001 4 hàng" pitchFamily="34" charset="0"/>
                <a:cs typeface="Times New Roman" pitchFamily="18" charset="0"/>
              </a:rPr>
              <a:t>1. </a:t>
            </a:r>
            <a:r>
              <a:rPr lang="en-US" sz="4800" b="1" i="1" u="sng" dirty="0" err="1" smtClean="0">
                <a:latin typeface="HP001 4 hàng" pitchFamily="34" charset="0"/>
                <a:cs typeface="Times New Roman" pitchFamily="18" charset="0"/>
              </a:rPr>
              <a:t>Nhớ-viết</a:t>
            </a:r>
            <a:r>
              <a:rPr lang="en-US" sz="4800" b="1" i="1" u="sng" dirty="0"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4800" b="1" i="1" dirty="0">
                <a:latin typeface="HP001 4 hàng" pitchFamily="34" charset="0"/>
                <a:cs typeface="Times New Roman" pitchFamily="18" charset="0"/>
              </a:rPr>
              <a:t>       Cao </a:t>
            </a:r>
            <a:r>
              <a:rPr lang="en-US" sz="4800" b="1" i="1" dirty="0" err="1">
                <a:latin typeface="HP001 4 hàng" pitchFamily="34" charset="0"/>
                <a:cs typeface="Times New Roman" pitchFamily="18" charset="0"/>
              </a:rPr>
              <a:t>Bằng</a:t>
            </a:r>
            <a:endParaRPr lang="vi-VN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59791" y="2583597"/>
            <a:ext cx="5176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2: (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48)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7708" y="-13855"/>
            <a:ext cx="9116291" cy="68718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dirty="0" err="1" smtClean="0"/>
              <a:t>Tìm</a:t>
            </a:r>
            <a:r>
              <a:rPr lang="en-US" sz="4000" dirty="0" smtClean="0"/>
              <a:t> </a:t>
            </a:r>
            <a:r>
              <a:rPr lang="en-US" sz="4000" dirty="0" err="1" smtClean="0"/>
              <a:t>tên</a:t>
            </a:r>
            <a:r>
              <a:rPr lang="en-US" sz="4000" dirty="0" smtClean="0"/>
              <a:t> </a:t>
            </a:r>
            <a:r>
              <a:rPr lang="en-US" sz="4000" dirty="0" err="1" smtClean="0"/>
              <a:t>riêng</a:t>
            </a:r>
            <a:r>
              <a:rPr lang="en-US" sz="4000" dirty="0" smtClean="0"/>
              <a:t> </a:t>
            </a:r>
            <a:r>
              <a:rPr lang="en-US" sz="4000" dirty="0" err="1" smtClean="0"/>
              <a:t>thích</a:t>
            </a:r>
            <a:r>
              <a:rPr lang="en-US" sz="4000" dirty="0" smtClean="0"/>
              <a:t> </a:t>
            </a:r>
            <a:r>
              <a:rPr lang="en-US" sz="4000" dirty="0" err="1" smtClean="0"/>
              <a:t>hợp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chỗ</a:t>
            </a:r>
            <a:r>
              <a:rPr lang="en-US" sz="4000" dirty="0" smtClean="0"/>
              <a:t> </a:t>
            </a:r>
            <a:r>
              <a:rPr lang="en-US" sz="4000" dirty="0" err="1" smtClean="0"/>
              <a:t>chấm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a)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nữ</a:t>
            </a:r>
            <a:r>
              <a:rPr lang="en-US" sz="4000" dirty="0" smtClean="0"/>
              <a:t> </a:t>
            </a:r>
            <a:r>
              <a:rPr lang="en-US" sz="4000" dirty="0" err="1" smtClean="0"/>
              <a:t>anh</a:t>
            </a:r>
            <a:r>
              <a:rPr lang="en-US" sz="4000" dirty="0" smtClean="0"/>
              <a:t> </a:t>
            </a:r>
            <a:r>
              <a:rPr lang="en-US" sz="4000" dirty="0" err="1" smtClean="0"/>
              <a:t>hùng</a:t>
            </a:r>
            <a:r>
              <a:rPr lang="en-US" sz="4000" dirty="0" smtClean="0"/>
              <a:t> 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tuổi</a:t>
            </a:r>
            <a:r>
              <a:rPr lang="en-US" sz="4000" dirty="0" smtClean="0"/>
              <a:t> hi </a:t>
            </a:r>
            <a:r>
              <a:rPr lang="en-US" sz="4000" dirty="0" err="1" smtClean="0"/>
              <a:t>sinh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tù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………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chị</a:t>
            </a:r>
            <a:r>
              <a:rPr lang="en-US" sz="4000" dirty="0" smtClean="0"/>
              <a:t>  </a:t>
            </a:r>
            <a:r>
              <a:rPr lang="en-US" sz="4000" dirty="0" smtClean="0">
                <a:solidFill>
                  <a:srgbClr val="FF0000"/>
                </a:solidFill>
              </a:rPr>
              <a:t>………</a:t>
            </a:r>
          </a:p>
          <a:p>
            <a:r>
              <a:rPr lang="en-US" sz="4000" dirty="0" smtClean="0"/>
              <a:t>b)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lấy</a:t>
            </a:r>
            <a:r>
              <a:rPr lang="en-US" sz="4000" dirty="0" smtClean="0"/>
              <a:t> </a:t>
            </a:r>
            <a:r>
              <a:rPr lang="en-US" sz="4000" dirty="0" err="1" smtClean="0"/>
              <a:t>thân</a:t>
            </a:r>
            <a:r>
              <a:rPr lang="en-US" sz="4000" dirty="0" smtClean="0"/>
              <a:t> </a:t>
            </a:r>
            <a:r>
              <a:rPr lang="en-US" sz="4000" dirty="0" err="1" smtClean="0"/>
              <a:t>mình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giá</a:t>
            </a:r>
            <a:r>
              <a:rPr lang="en-US" sz="4000" dirty="0" smtClean="0"/>
              <a:t> </a:t>
            </a:r>
            <a:r>
              <a:rPr lang="en-US" sz="4000" dirty="0" err="1" smtClean="0"/>
              <a:t>súng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chiến</a:t>
            </a:r>
            <a:r>
              <a:rPr lang="en-US" sz="4000" dirty="0" smtClean="0"/>
              <a:t> </a:t>
            </a:r>
            <a:r>
              <a:rPr lang="en-US" sz="4000" dirty="0" err="1" smtClean="0"/>
              <a:t>dịch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…………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anh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………….</a:t>
            </a:r>
          </a:p>
          <a:p>
            <a:r>
              <a:rPr lang="en-US" sz="4000" dirty="0" smtClean="0"/>
              <a:t>c)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chiến</a:t>
            </a:r>
            <a:r>
              <a:rPr lang="en-US" sz="4000" dirty="0" smtClean="0"/>
              <a:t> </a:t>
            </a:r>
            <a:r>
              <a:rPr lang="en-US" sz="4000" dirty="0" err="1" smtClean="0"/>
              <a:t>sĩ</a:t>
            </a:r>
            <a:r>
              <a:rPr lang="en-US" sz="4000" dirty="0" smtClean="0"/>
              <a:t> </a:t>
            </a:r>
            <a:r>
              <a:rPr lang="en-US" sz="4000" dirty="0" err="1" smtClean="0"/>
              <a:t>biệt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Sài</a:t>
            </a:r>
            <a:r>
              <a:rPr lang="en-US" sz="4000" dirty="0" smtClean="0"/>
              <a:t> </a:t>
            </a:r>
            <a:r>
              <a:rPr lang="en-US" sz="4000" dirty="0" err="1" smtClean="0"/>
              <a:t>Gòn</a:t>
            </a:r>
            <a:r>
              <a:rPr lang="en-US" sz="4000" dirty="0" smtClean="0"/>
              <a:t> </a:t>
            </a:r>
            <a:r>
              <a:rPr lang="en-US" sz="4000" dirty="0" err="1" smtClean="0"/>
              <a:t>đặt</a:t>
            </a:r>
            <a:r>
              <a:rPr lang="en-US" sz="4000" dirty="0" smtClean="0"/>
              <a:t> </a:t>
            </a:r>
            <a:r>
              <a:rPr lang="en-US" sz="4000" dirty="0" err="1" smtClean="0"/>
              <a:t>mìn</a:t>
            </a:r>
            <a:r>
              <a:rPr lang="en-US" sz="4000" dirty="0" smtClean="0"/>
              <a:t> 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cầu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……… </a:t>
            </a:r>
            <a:r>
              <a:rPr lang="en-US" sz="4000" dirty="0" err="1" smtClean="0"/>
              <a:t>mưu</a:t>
            </a:r>
            <a:r>
              <a:rPr lang="en-US" sz="4000" dirty="0" smtClean="0"/>
              <a:t> </a:t>
            </a:r>
            <a:r>
              <a:rPr lang="en-US" sz="4000" dirty="0" err="1" smtClean="0"/>
              <a:t>sát</a:t>
            </a:r>
            <a:r>
              <a:rPr lang="en-US" sz="4000" dirty="0" smtClean="0"/>
              <a:t> </a:t>
            </a:r>
            <a:r>
              <a:rPr lang="en-US" sz="4000" dirty="0" err="1" smtClean="0"/>
              <a:t>Mắc</a:t>
            </a:r>
            <a:r>
              <a:rPr lang="en-US" sz="4000" dirty="0" smtClean="0"/>
              <a:t> </a:t>
            </a:r>
          </a:p>
          <a:p>
            <a:pPr>
              <a:buFontTx/>
              <a:buNone/>
            </a:pPr>
            <a:r>
              <a:rPr lang="en-US" sz="4000" dirty="0" smtClean="0"/>
              <a:t>Na – ma – </a:t>
            </a:r>
            <a:r>
              <a:rPr lang="en-US" sz="4000" dirty="0" err="1" smtClean="0"/>
              <a:t>ra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anh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……………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6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4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 tap hai bai hat</Template>
  <TotalTime>86</TotalTime>
  <Words>292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HP001 4H</vt:lpstr>
      <vt:lpstr>.VnHelvetInsH</vt:lpstr>
      <vt:lpstr>Arial</vt:lpstr>
      <vt:lpstr>Arial Black</vt:lpstr>
      <vt:lpstr>Calibri</vt:lpstr>
      <vt:lpstr>Garamond</vt:lpstr>
      <vt:lpstr>HP001 4 hàng</vt:lpstr>
      <vt:lpstr>Times New Roman</vt:lpstr>
      <vt:lpstr>Wingdings</vt:lpstr>
      <vt:lpstr>Fireworks</vt:lpstr>
      <vt:lpstr>Default Design</vt:lpstr>
      <vt:lpstr>Stream</vt:lpstr>
      <vt:lpstr>Chào mừng quý thầy cô giáo về dự giờ và thăm lớp. Môn : Chính tả Lớp : 5A</vt:lpstr>
      <vt:lpstr>PowerPoint Presentation</vt:lpstr>
      <vt:lpstr>PowerPoint Presentation</vt:lpstr>
      <vt:lpstr>Cao Bằng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giáo về dự giờ và thăm lớp.</dc:title>
  <dc:creator>Windows User</dc:creator>
  <cp:lastModifiedBy>Mrs.Thu</cp:lastModifiedBy>
  <cp:revision>13</cp:revision>
  <dcterms:created xsi:type="dcterms:W3CDTF">2018-02-04T12:24:15Z</dcterms:created>
  <dcterms:modified xsi:type="dcterms:W3CDTF">2019-04-23T03:05:23Z</dcterms:modified>
</cp:coreProperties>
</file>