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18" r:id="rId2"/>
    <p:sldId id="256" r:id="rId3"/>
    <p:sldId id="261" r:id="rId4"/>
    <p:sldId id="260" r:id="rId5"/>
    <p:sldId id="258" r:id="rId6"/>
    <p:sldId id="31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B19C8"/>
    <a:srgbClr val="000099"/>
    <a:srgbClr val="009900"/>
    <a:srgbClr val="CC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94660"/>
  </p:normalViewPr>
  <p:slideViewPr>
    <p:cSldViewPr>
      <p:cViewPr varScale="1">
        <p:scale>
          <a:sx n="65" d="100"/>
          <a:sy n="65" d="100"/>
        </p:scale>
        <p:origin x="7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7F806FB5-E50D-4F8F-B516-5F00054F78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850AF1C-964E-4C18-8832-2AA5AD8F8E3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632F1B-403D-43E9-A674-E3EF9DE6C481}" type="datetimeFigureOut">
              <a:rPr lang="en-US"/>
              <a:pPr>
                <a:defRPr/>
              </a:pPr>
              <a:t>12/26/2021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38234462-A731-491A-B0F2-A057A85631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142DC2F5-4727-4FE1-9B5F-1B7D27C1D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616C3D7-A4C5-4FF9-9A11-607F1AFF23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3201350-853B-4E32-B96B-92805F255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7F7E16-757A-4D69-BDC3-625B52723E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578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C5EF2B6-6CB0-48E2-9970-981A3286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D3C6-ACD7-47C0-838B-39E54BF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4653757-BB8D-442F-9028-B86B2C93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197C7-4865-4E72-9CDF-6F0A89B048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17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060A82A-642D-4487-B855-25A5E394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497D3CE-9E13-4AC1-9CD6-E23B081CF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F8CD5F7-EC89-4D8C-97A7-01A6BA4E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B6FB6-1003-423F-84CC-62698D56BB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21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BBD1A3-3CAF-4170-AA3A-B5986DD22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EAE300-4736-4844-93FE-B93C6E89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B2B004-53C7-4B7C-A95D-ED53B307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3BAC4-A2F9-4BE9-975D-A22E35A7F2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86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8084CCB-B8DD-41DF-874D-A1DA7616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BE4EC88-1551-46D4-9679-B90D40DB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70FA0A-C085-4327-8CF7-46150444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5AAEA-7DB4-4592-87F9-9ECC39DABC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4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F87EE5-DBBA-493D-A64F-8185C2F3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06829A5-A588-4864-9CBE-D29EFE5B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108406D-7ED3-44A4-9E10-85F772CCF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04108-AAAD-424B-A477-2AA97963CB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92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2A0D18DE-1838-459A-8E03-5B7BB9C74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84577E6-9EE4-44C4-842F-7C7157D4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1EAB82B-9664-4EAC-83A6-95D75F0D5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15533-F6C5-46F2-B795-5CA8BFAC7B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77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6EB0F977-9CA1-4308-B3E5-A3BF6671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8345C1A3-FE7E-496D-BFE0-18265B5A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243ECBB-9ECD-4E46-A66F-1933FED00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4AC94-D954-46C8-9F45-26DDA557CE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9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DB9B2CC7-90A6-4D9D-8A9B-2F3C9916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4E1EC88E-2D46-462B-A6B5-C7F7818B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7D25CB4F-C9F7-4F11-89FC-76E2D17E6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E5E43-931A-440C-873D-A1AFFE53FE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29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98FDC67C-B2C2-49BB-A960-7D0D4CCC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F30BDC95-729D-49B3-9116-1D2F45AE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D3EB6D00-5D72-4D8A-8EE7-C01C81DA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93466-678F-4CA4-AC3F-52557BB70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73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1B533E0-7849-4EF7-B22E-BC9091A2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6360F89-4334-40AE-B7BB-8951E4311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4B08B519-EB46-4DAB-B090-D3C276118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B0017-8705-40D9-9B41-F28ABDB7F5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58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CBE1F5D5-1084-4B35-832E-9E913B15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27BBFFA-63B5-4A57-A060-90AA7152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C2FB54D-D08A-4DBA-AE73-8194DB35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4EE11-5F4C-4DDF-A0BE-12545EC279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E666005B-247C-4789-A55F-2E130AAB3E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912451F1-5A80-47B4-9C28-BA78ED9A73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062DF1-9D8D-420E-B6FC-541527914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218A7AC-EB16-45BA-AF53-AE76DDD95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277FEFC-99F2-4E3D-A519-5C667B851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233E953-DB56-4C16-AF65-220926006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0 hình nền powerpoint đơn giản nhưng tinh t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81" y="-12291"/>
            <a:ext cx="916858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990600" y="2514600"/>
            <a:ext cx="7848600" cy="153888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solidFill>
                  <a:srgbClr val="990000"/>
                </a:solidFill>
                <a:latin typeface="Arial" charset="0"/>
              </a:rPr>
              <a:t>ÔN TẬP CUỐI HỌC KÌ I </a:t>
            </a:r>
            <a:r>
              <a:rPr lang="en-US" sz="4000" b="1" dirty="0">
                <a:solidFill>
                  <a:srgbClr val="0B19C8"/>
                </a:solidFill>
                <a:latin typeface="Arial" charset="0"/>
              </a:rPr>
              <a:t>(</a:t>
            </a:r>
            <a:r>
              <a:rPr lang="en-US" sz="4000" b="1" dirty="0" err="1">
                <a:solidFill>
                  <a:srgbClr val="0B19C8"/>
                </a:solidFill>
                <a:latin typeface="Arial" charset="0"/>
              </a:rPr>
              <a:t>tiết</a:t>
            </a:r>
            <a:r>
              <a:rPr lang="en-US" sz="4000" b="1" dirty="0">
                <a:solidFill>
                  <a:srgbClr val="0B19C8"/>
                </a:solidFill>
                <a:latin typeface="Arial" charset="0"/>
              </a:rPr>
              <a:t> 1)</a:t>
            </a:r>
          </a:p>
        </p:txBody>
      </p:sp>
      <p:sp>
        <p:nvSpPr>
          <p:cNvPr id="72717" name="Text Box 13" descr="Parchment"/>
          <p:cNvSpPr txBox="1">
            <a:spLocks noChangeArrowheads="1"/>
          </p:cNvSpPr>
          <p:nvPr/>
        </p:nvSpPr>
        <p:spPr bwMode="auto">
          <a:xfrm>
            <a:off x="3510744" y="1657038"/>
            <a:ext cx="2808312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990000"/>
                </a:solidFill>
              </a:rPr>
              <a:t>TẬP ĐỌC</a:t>
            </a:r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3200400" y="4105289"/>
            <a:ext cx="37496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– </a:t>
            </a:r>
            <a:r>
              <a:rPr lang="en-US" altLang="en-US" sz="36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173)</a:t>
            </a:r>
          </a:p>
        </p:txBody>
      </p:sp>
      <p:sp>
        <p:nvSpPr>
          <p:cNvPr id="9" name="Text Box 13" descr="Parchment"/>
          <p:cNvSpPr txBox="1">
            <a:spLocks noChangeArrowheads="1"/>
          </p:cNvSpPr>
          <p:nvPr/>
        </p:nvSpPr>
        <p:spPr bwMode="auto">
          <a:xfrm>
            <a:off x="244276" y="666379"/>
            <a:ext cx="9341247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3200" b="1" smtClean="0"/>
              <a:t>Thứ hai ngày 27 tháng 12 năm 2021</a:t>
            </a:r>
            <a:endParaRPr lang="en-US" altLang="en-US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="" xmlns:a16="http://schemas.microsoft.com/office/drawing/2014/main" id="{E4439F06-839B-4AEC-95E7-4892A99E8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5" y="314324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luyện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ọc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thuộc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lòng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="" xmlns:a16="http://schemas.microsoft.com/office/drawing/2014/main" id="{CCF7E542-012B-44A2-B8A8-B34F69493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975703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 2.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bảng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ọc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iểm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lấy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="" xmlns:a16="http://schemas.microsoft.com/office/drawing/2014/main" id="{523ECED9-6899-4A5A-A394-0D1BFB69D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22475"/>
            <a:ext cx="86868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="" xmlns:a16="http://schemas.microsoft.com/office/drawing/2014/main" id="{9E27015E-9C9D-4998-9493-F95D14522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35238"/>
            <a:ext cx="8991600" cy="89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ọc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giả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="" xmlns:a16="http://schemas.microsoft.com/office/drawing/2014/main" id="{8D78E425-8855-472C-8210-8569880EA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93757"/>
            <a:ext cx="9144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thuộc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iểm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57" name="Text Box 9">
            <a:extLst>
              <a:ext uri="{FF2B5EF4-FFF2-40B4-BE49-F238E27FC236}">
                <a16:creationId xmlns="" xmlns:a16="http://schemas.microsoft.com/office/drawing/2014/main" id="{52C08310-6FB0-4307-80D1-D3D66F07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89375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dirty="0" err="1" smtClean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Ng</a:t>
            </a:r>
            <a:r>
              <a:rPr lang="vi-VN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hon,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="" xmlns:a16="http://schemas.microsoft.com/office/drawing/2014/main" id="{715C6952-F785-4158-A8D3-959735D36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" y="4927600"/>
            <a:ext cx="89916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 Nh</a:t>
            </a:r>
            <a:r>
              <a:rPr lang="vi-VN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bảng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mấy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dọc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mấy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ngang</a:t>
            </a:r>
            <a:r>
              <a:rPr lang="en-US" altLang="en-US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="" xmlns:a16="http://schemas.microsoft.com/office/drawing/2014/main" id="{5E6760D9-E1D0-4F1C-A707-C51764DA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65448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(Nh</a:t>
            </a:r>
            <a:r>
              <a:rPr lang="vi-VN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bảng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dọc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giả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6</a:t>
            </a:r>
            <a:r>
              <a:rPr lang="en-US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ngang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: 1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, </a:t>
            </a:r>
            <a:r>
              <a:rPr lang="vi-VN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600" dirty="0" smtClean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6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ọc</a:t>
            </a:r>
            <a:r>
              <a:rPr lang="en-US" altLang="en-US" sz="2600" dirty="0">
                <a:solidFill>
                  <a:srgbClr val="0B19C8"/>
                </a:solidFill>
                <a:latin typeface="Times New Roman" panose="02020603050405020304" pitchFamily="18" charset="0"/>
              </a:rPr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4" grpId="0"/>
      <p:bldP spid="2055" grpId="0"/>
      <p:bldP spid="2056" grpId="0"/>
      <p:bldP spid="2057" grpId="0"/>
      <p:bldP spid="2058" grpId="0"/>
      <p:bldP spid="20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="" xmlns:a16="http://schemas.microsoft.com/office/drawing/2014/main" id="{3A6AFB5A-141D-436F-8250-61E419DFC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8" y="111125"/>
            <a:ext cx="9144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396" name="Group 156">
            <a:extLst>
              <a:ext uri="{FF2B5EF4-FFF2-40B4-BE49-F238E27FC236}">
                <a16:creationId xmlns="" xmlns:a16="http://schemas.microsoft.com/office/drawing/2014/main" id="{CC742B57-E661-4E7C-94DC-D5E76CDBFC54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984250"/>
          <a:ext cx="8686800" cy="5791200"/>
        </p:xfrm>
        <a:graphic>
          <a:graphicData uri="http://schemas.openxmlformats.org/drawingml/2006/table">
            <a:tbl>
              <a:tblPr/>
              <a:tblGrid>
                <a:gridCol w="7604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2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717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bài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 giả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 loại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B19C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06B4477-540A-4ACC-9CF9-6228B77619E7}"/>
              </a:ext>
            </a:extLst>
          </p:cNvPr>
          <p:cNvSpPr txBox="1"/>
          <p:nvPr/>
        </p:nvSpPr>
        <p:spPr>
          <a:xfrm>
            <a:off x="1066800" y="1904704"/>
            <a:ext cx="3505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khu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vườn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nhỏ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C164013-AA75-4396-89D2-26B266A9C6AE}"/>
              </a:ext>
            </a:extLst>
          </p:cNvPr>
          <p:cNvSpPr txBox="1"/>
          <p:nvPr/>
        </p:nvSpPr>
        <p:spPr>
          <a:xfrm>
            <a:off x="1409700" y="2732912"/>
            <a:ext cx="220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Tiếng vọng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1F1826E-B936-40B5-B3A8-33B67D96454A}"/>
              </a:ext>
            </a:extLst>
          </p:cNvPr>
          <p:cNvSpPr txBox="1"/>
          <p:nvPr/>
        </p:nvSpPr>
        <p:spPr>
          <a:xfrm>
            <a:off x="1037480" y="4303079"/>
            <a:ext cx="35737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Hành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bầy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ong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87F8D22-5D03-47D9-B9BF-51966BB8AFFD}"/>
              </a:ext>
            </a:extLst>
          </p:cNvPr>
          <p:cNvSpPr txBox="1"/>
          <p:nvPr/>
        </p:nvSpPr>
        <p:spPr>
          <a:xfrm>
            <a:off x="1066800" y="5162055"/>
            <a:ext cx="335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gác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rưng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tí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hon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291F505-165C-444F-BD9F-4C9C3AA55767}"/>
              </a:ext>
            </a:extLst>
          </p:cNvPr>
          <p:cNvSpPr txBox="1"/>
          <p:nvPr/>
        </p:nvSpPr>
        <p:spPr>
          <a:xfrm>
            <a:off x="1066800" y="6129338"/>
            <a:ext cx="335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Trồng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rừng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ngập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mặn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2E29119-D84E-4619-BC38-5BBC9DB1A075}"/>
              </a:ext>
            </a:extLst>
          </p:cNvPr>
          <p:cNvSpPr txBox="1"/>
          <p:nvPr/>
        </p:nvSpPr>
        <p:spPr>
          <a:xfrm>
            <a:off x="4819650" y="1876943"/>
            <a:ext cx="1447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Long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B1BA39A-6B66-47CD-A9C5-D0F0F46FE089}"/>
              </a:ext>
            </a:extLst>
          </p:cNvPr>
          <p:cNvSpPr txBox="1"/>
          <p:nvPr/>
        </p:nvSpPr>
        <p:spPr>
          <a:xfrm>
            <a:off x="4572000" y="2585685"/>
            <a:ext cx="21850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i="0" u="none" strike="noStrike" cap="none" normalizeH="0" baseline="0" smtClean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Arial" pitchFamily="34" charset="0"/>
              </a:rPr>
              <a:t>Nguyễn Quang Thiều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43EE915-9F60-48DF-A886-44D9064CABCF}"/>
              </a:ext>
            </a:extLst>
          </p:cNvPr>
          <p:cNvSpPr txBox="1"/>
          <p:nvPr/>
        </p:nvSpPr>
        <p:spPr>
          <a:xfrm>
            <a:off x="5024645" y="4166784"/>
            <a:ext cx="1358265" cy="90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Đức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Mậu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ADFE03F-336F-4496-ADC5-C100E2BCE32B}"/>
              </a:ext>
            </a:extLst>
          </p:cNvPr>
          <p:cNvSpPr txBox="1"/>
          <p:nvPr/>
        </p:nvSpPr>
        <p:spPr>
          <a:xfrm>
            <a:off x="4720590" y="5008166"/>
            <a:ext cx="1752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Thị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Cẩm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Châu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3871348-0688-4997-8182-B6C4DAD233F2}"/>
              </a:ext>
            </a:extLst>
          </p:cNvPr>
          <p:cNvSpPr txBox="1"/>
          <p:nvPr/>
        </p:nvSpPr>
        <p:spPr>
          <a:xfrm>
            <a:off x="4710112" y="5867400"/>
            <a:ext cx="1908810" cy="90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Phan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Nguyên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Hồng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56DEC22-58DA-428C-BA44-3AFC0C95B3B0}"/>
              </a:ext>
            </a:extLst>
          </p:cNvPr>
          <p:cNvSpPr txBox="1"/>
          <p:nvPr/>
        </p:nvSpPr>
        <p:spPr>
          <a:xfrm>
            <a:off x="7010400" y="1843149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2CB7034-10FC-4C81-B07D-6C067600C18E}"/>
              </a:ext>
            </a:extLst>
          </p:cNvPr>
          <p:cNvSpPr txBox="1"/>
          <p:nvPr/>
        </p:nvSpPr>
        <p:spPr>
          <a:xfrm>
            <a:off x="7162800" y="2732912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i="0" u="none" strike="noStrike" cap="none" normalizeH="0" baseline="0" dirty="0" smtClean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Thơ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0A33404-FAB3-425F-A990-C59314C8BE50}"/>
              </a:ext>
            </a:extLst>
          </p:cNvPr>
          <p:cNvSpPr txBox="1"/>
          <p:nvPr/>
        </p:nvSpPr>
        <p:spPr>
          <a:xfrm>
            <a:off x="7142291" y="4327947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Th</a:t>
            </a:r>
            <a:r>
              <a:rPr kumimoji="0" lang="vi-VN" sz="28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ơ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D4924A1-FBA1-4C04-A149-0AC011B18E05}"/>
              </a:ext>
            </a:extLst>
          </p:cNvPr>
          <p:cNvSpPr txBox="1"/>
          <p:nvPr/>
        </p:nvSpPr>
        <p:spPr>
          <a:xfrm>
            <a:off x="7112794" y="5086964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3C7B1AE-5A8D-4CB2-A0F8-1144D3209B71}"/>
              </a:ext>
            </a:extLst>
          </p:cNvPr>
          <p:cNvSpPr txBox="1"/>
          <p:nvPr/>
        </p:nvSpPr>
        <p:spPr>
          <a:xfrm>
            <a:off x="7162800" y="6129338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C164013-AA75-4396-89D2-26B266A9C6AE}"/>
              </a:ext>
            </a:extLst>
          </p:cNvPr>
          <p:cNvSpPr txBox="1"/>
          <p:nvPr/>
        </p:nvSpPr>
        <p:spPr>
          <a:xfrm>
            <a:off x="1395412" y="3560600"/>
            <a:ext cx="220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Mùa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thảo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quả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5B1BA39A-6B66-47CD-A9C5-D0F0F46FE089}"/>
              </a:ext>
            </a:extLst>
          </p:cNvPr>
          <p:cNvSpPr txBox="1"/>
          <p:nvPr/>
        </p:nvSpPr>
        <p:spPr>
          <a:xfrm>
            <a:off x="4572000" y="3512828"/>
            <a:ext cx="21850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Arial" pitchFamily="34" charset="0"/>
              </a:rPr>
              <a:t>Ma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Arial" pitchFamily="34" charset="0"/>
              </a:rPr>
              <a:t>Văn</a:t>
            </a:r>
            <a:r>
              <a:rPr lang="en-US" sz="2400" dirty="0">
                <a:solidFill>
                  <a:srgbClr val="0B19C8"/>
                </a:solidFill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Arial" pitchFamily="34" charset="0"/>
              </a:rPr>
              <a:t>Kháng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42CB7034-10FC-4C81-B07D-6C067600C18E}"/>
              </a:ext>
            </a:extLst>
          </p:cNvPr>
          <p:cNvSpPr txBox="1"/>
          <p:nvPr/>
        </p:nvSpPr>
        <p:spPr>
          <a:xfrm>
            <a:off x="7098506" y="3560600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rgbClr val="0B19C8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endParaRPr kumimoji="0" lang="en-US" sz="2800" i="0" u="none" strike="noStrike" cap="none" normalizeH="0" baseline="0" dirty="0">
              <a:ln>
                <a:noFill/>
              </a:ln>
              <a:solidFill>
                <a:srgbClr val="0B19C8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="" xmlns:a16="http://schemas.microsoft.com/office/drawing/2014/main" id="{5CE60B6A-8303-4B54-85D6-2273D6F21C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"/>
            <a:ext cx="80772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en-US" sz="2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</a:t>
            </a:r>
          </a:p>
          <a:p>
            <a:pPr algn="ctr" eaLnBrk="1" hangingPunct="1"/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="" xmlns:a16="http://schemas.microsoft.com/office/drawing/2014/main" id="{98BB58AD-7F0A-4123-B42E-422610090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1005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3.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sử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truyện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hon)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hãy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xét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dẫn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chứng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miêu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xét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="" xmlns:a16="http://schemas.microsoft.com/office/drawing/2014/main" id="{21E22635-FD60-447E-8B50-52F8A0826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14600"/>
            <a:ext cx="91440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khảo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 eaLnBrk="1" hangingPunct="1"/>
            <a:r>
              <a:rPr lang="en-US" altLang="en-US" sz="2800" dirty="0">
                <a:latin typeface="Times New Roman" panose="02020603050405020304" pitchFamily="18" charset="0"/>
              </a:rPr>
              <a:t>1.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truyện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Ng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hon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rất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minh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dũng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800" dirty="0">
                <a:latin typeface="Times New Roman" panose="02020603050405020304" pitchFamily="18" charset="0"/>
              </a:rPr>
              <a:t>. Khi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</a:rPr>
              <a:t> ra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2800" dirty="0"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lớn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theo.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lén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nghe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ợc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bàn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trộm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lén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chạy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tắt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dirty="0">
                <a:latin typeface="Times New Roman" panose="02020603050405020304" pitchFamily="18" charset="0"/>
              </a:rPr>
              <a:t> Hai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xin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gọi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thoại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ến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ồn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dirty="0">
                <a:latin typeface="Times New Roman" panose="02020603050405020304" pitchFamily="18" charset="0"/>
              </a:rPr>
              <a:t> an.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dám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dirty="0">
                <a:latin typeface="Times New Roman" panose="02020603050405020304" pitchFamily="18" charset="0"/>
              </a:rPr>
              <a:t> an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bắt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trộm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xe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bọn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trộm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sắp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dirty="0">
                <a:latin typeface="Times New Roman" panose="02020603050405020304" pitchFamily="18" charset="0"/>
              </a:rPr>
              <a:t> qua,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cầm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ngay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cuộn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dây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thừng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buộc</a:t>
            </a:r>
            <a:r>
              <a:rPr lang="en-US" altLang="en-US" sz="2800" dirty="0">
                <a:latin typeface="Times New Roman" panose="02020603050405020304" pitchFamily="18" charset="0"/>
              </a:rPr>
              <a:t> c</a:t>
            </a:r>
            <a:r>
              <a:rPr lang="vi-VN" altLang="en-US" sz="2800" dirty="0">
                <a:latin typeface="Times New Roman" panose="02020603050405020304" pitchFamily="18" charset="0"/>
              </a:rPr>
              <a:t>ă</a:t>
            </a:r>
            <a:r>
              <a:rPr lang="en-US" altLang="en-US" sz="2800" dirty="0">
                <a:latin typeface="Times New Roman" panose="02020603050405020304" pitchFamily="18" charset="0"/>
              </a:rPr>
              <a:t>ng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ầu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dây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>
                <a:latin typeface="Times New Roman" panose="02020603050405020304" pitchFamily="18" charset="0"/>
              </a:rPr>
              <a:t>ể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chặn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xe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>
                <a:latin typeface="Times New Roman" panose="02020603050405020304" pitchFamily="18" charset="0"/>
              </a:rPr>
              <a:t>ã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giúp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dirty="0">
                <a:latin typeface="Times New Roman" panose="02020603050405020304" pitchFamily="18" charset="0"/>
              </a:rPr>
              <a:t> an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bắt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hắn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9EEDB9F3-8496-460A-B98C-58E9499E49B4}"/>
              </a:ext>
            </a:extLst>
          </p:cNvPr>
          <p:cNvSpPr txBox="1"/>
          <p:nvPr/>
        </p:nvSpPr>
        <p:spPr>
          <a:xfrm>
            <a:off x="0" y="1997839"/>
            <a:ext cx="9144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800" dirty="0">
                <a:latin typeface="Times New Roman" panose="02020603050405020304" pitchFamily="18" charset="0"/>
              </a:rPr>
              <a:t>2. Ba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lẽ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nên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ấy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rất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vắng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nhóm</a:t>
            </a:r>
            <a:r>
              <a:rPr lang="en-US" altLang="en-US" sz="2800" dirty="0"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xấu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chặt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trộm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gỗ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ịnh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</a:rPr>
              <a:t> ra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khỏi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Mặc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dù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tối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bọn</a:t>
            </a:r>
            <a:r>
              <a:rPr lang="en-US" altLang="en-US" sz="2800" dirty="0"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latin typeface="Times New Roman" panose="02020603050405020304" pitchFamily="18" charset="0"/>
              </a:rPr>
              <a:t>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xấu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>
                <a:latin typeface="Times New Roman" panose="02020603050405020304" pitchFamily="18" charset="0"/>
              </a:rPr>
              <a:t>ang ở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ấy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vẫn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chạy</a:t>
            </a:r>
            <a:r>
              <a:rPr lang="en-US" altLang="en-US" sz="2800" dirty="0">
                <a:latin typeface="Times New Roman" panose="02020603050405020304" pitchFamily="18" charset="0"/>
              </a:rPr>
              <a:t> b</a:t>
            </a:r>
            <a:r>
              <a:rPr lang="vi-VN" altLang="en-US" sz="2800" dirty="0">
                <a:latin typeface="Times New Roman" panose="02020603050405020304" pitchFamily="18" charset="0"/>
              </a:rPr>
              <a:t>ă</a:t>
            </a:r>
            <a:r>
              <a:rPr lang="en-US" altLang="en-US" sz="2800" dirty="0">
                <a:latin typeface="Times New Roman" panose="02020603050405020304" pitchFamily="18" charset="0"/>
              </a:rPr>
              <a:t>ng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gọi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latin typeface="Times New Roman" panose="02020603050405020304" pitchFamily="18" charset="0"/>
              </a:rPr>
              <a:t>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báo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dirty="0">
                <a:latin typeface="Times New Roman" panose="02020603050405020304" pitchFamily="18" charset="0"/>
              </a:rPr>
              <a:t> an.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Nhờ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tin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báo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việc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xấu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</a:rPr>
              <a:t>đư</a:t>
            </a:r>
            <a:r>
              <a:rPr lang="en-US" altLang="en-US" sz="2800" dirty="0" err="1">
                <a:latin typeface="Times New Roman" panose="02020603050405020304" pitchFamily="18" charset="0"/>
              </a:rPr>
              <a:t>ợc</a:t>
            </a:r>
            <a:r>
              <a:rPr lang="en-US" altLang="en-US" sz="2800" dirty="0">
                <a:latin typeface="Times New Roman" panose="02020603050405020304" pitchFamily="18" charset="0"/>
              </a:rPr>
              <a:t> ng</a:t>
            </a:r>
            <a:r>
              <a:rPr lang="vi-VN" altLang="en-US" sz="2800" dirty="0">
                <a:latin typeface="Times New Roman" panose="02020603050405020304" pitchFamily="18" charset="0"/>
              </a:rPr>
              <a:t>ă</a:t>
            </a:r>
            <a:r>
              <a:rPr lang="en-US" altLang="en-US" sz="2800" dirty="0">
                <a:latin typeface="Times New Roman" panose="02020603050405020304" pitchFamily="18" charset="0"/>
              </a:rPr>
              <a:t>n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chặn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bọn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trộm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bắt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chỉ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còn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rất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minh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dạ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="" xmlns:a16="http://schemas.microsoft.com/office/drawing/2014/main" id="{23A4BBF1-32BF-4166-A9D4-4AF72455B54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04800"/>
            <a:ext cx="80772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 b="1">
                <a:solidFill>
                  <a:srgbClr val="0B19C8"/>
                </a:solidFill>
                <a:latin typeface="Times New Roman" panose="02020603050405020304" pitchFamily="18" charset="0"/>
              </a:rPr>
              <a:t>Tiếng Việt: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Ôn tập tiết 1</a:t>
            </a:r>
          </a:p>
          <a:p>
            <a:pPr algn="ctr" eaLnBrk="1" hangingPunct="1"/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ẫu slide cảm ơn chuyên nghiệp, ấn tượng, hài hước cho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7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5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619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Soc Son Ha Noi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ngµy th¸ng n¨m 2009</dc:title>
  <dc:creator>Admin</dc:creator>
  <cp:lastModifiedBy>HP</cp:lastModifiedBy>
  <cp:revision>70</cp:revision>
  <dcterms:created xsi:type="dcterms:W3CDTF">2009-12-17T14:11:34Z</dcterms:created>
  <dcterms:modified xsi:type="dcterms:W3CDTF">2021-12-26T10:05:03Z</dcterms:modified>
</cp:coreProperties>
</file>