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0" r:id="rId6"/>
    <p:sldId id="265" r:id="rId7"/>
    <p:sldId id="267" r:id="rId8"/>
    <p:sldId id="268" r:id="rId9"/>
    <p:sldId id="270" r:id="rId10"/>
    <p:sldId id="272" r:id="rId11"/>
    <p:sldId id="274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5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0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6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1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3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1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2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9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2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2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74C5A-58DC-4434-AF7C-23B89C88D083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2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4.wmf"/><Relationship Id="rId4" Type="http://schemas.openxmlformats.org/officeDocument/2006/relationships/image" Target="../media/image8.jp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0" y="2209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8400" y="3048000"/>
            <a:ext cx="4308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</a:rPr>
              <a:t>Luyện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tập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chung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76734" y="0"/>
            <a:ext cx="95450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TRƯỜNG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TIỂU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HỌC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ĐÔ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THỊ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VIỆT</a:t>
            </a:r>
            <a:r>
              <a:rPr lang="en-U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</a:t>
            </a:r>
            <a:r>
              <a:rPr lang="en-US" sz="36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HƯNG</a:t>
            </a:r>
            <a:endParaRPr lang="en-U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0185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2"/>
          <p:cNvSpPr txBox="1">
            <a:spLocks noChangeArrowheads="1"/>
          </p:cNvSpPr>
          <p:nvPr/>
        </p:nvSpPr>
        <p:spPr bwMode="auto">
          <a:xfrm rot="-5400000">
            <a:off x="-272256" y="5682456"/>
            <a:ext cx="9096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/>
          <a:lstStyle>
            <a:lvl1pPr marL="457200" indent="-4572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/>
              <a:t>10 m</a:t>
            </a:r>
          </a:p>
        </p:txBody>
      </p:sp>
      <p:sp>
        <p:nvSpPr>
          <p:cNvPr id="15363" name="AutoShape 2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589963" y="6365875"/>
            <a:ext cx="711200" cy="588963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 algn="ctr" defTabSz="457200">
              <a:buFont typeface="Wingdings" pitchFamily="2" charset="2"/>
              <a:buChar char="Ø"/>
            </a:pPr>
            <a:endParaRPr lang="vi-VN" sz="2800" b="1"/>
          </a:p>
        </p:txBody>
      </p:sp>
      <p:sp>
        <p:nvSpPr>
          <p:cNvPr id="209956" name="Text Box 36"/>
          <p:cNvSpPr txBox="1">
            <a:spLocks noChangeArrowheads="1"/>
          </p:cNvSpPr>
          <p:nvPr/>
        </p:nvSpPr>
        <p:spPr bwMode="auto">
          <a:xfrm>
            <a:off x="1905000" y="1447800"/>
            <a:ext cx="54864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/>
          <a:lstStyle>
            <a:lvl1pPr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en-US" sz="2400" b="1" u="sng" dirty="0" err="1">
                <a:solidFill>
                  <a:srgbClr val="00B0F0"/>
                </a:solidFill>
              </a:rPr>
              <a:t>Bài</a:t>
            </a:r>
            <a:r>
              <a:rPr lang="en-US" sz="2400" b="1" u="sng" dirty="0">
                <a:solidFill>
                  <a:srgbClr val="00B0F0"/>
                </a:solidFill>
              </a:rPr>
              <a:t> </a:t>
            </a:r>
            <a:r>
              <a:rPr lang="en-US" sz="2400" b="1" u="sng" dirty="0" err="1">
                <a:solidFill>
                  <a:srgbClr val="00B0F0"/>
                </a:solidFill>
              </a:rPr>
              <a:t>giải</a:t>
            </a:r>
            <a:endParaRPr lang="en-US" sz="2400" b="1" u="sng" dirty="0">
              <a:solidFill>
                <a:srgbClr val="00B0F0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err="1">
                <a:solidFill>
                  <a:srgbClr val="003399"/>
                </a:solidFill>
              </a:rPr>
              <a:t>Độ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dài</a:t>
            </a:r>
            <a:r>
              <a:rPr lang="en-US" sz="2400" b="1" dirty="0">
                <a:solidFill>
                  <a:srgbClr val="003399"/>
                </a:solidFill>
              </a:rPr>
              <a:t>       </a:t>
            </a:r>
            <a:r>
              <a:rPr lang="en-US" sz="2400" b="1" dirty="0" err="1">
                <a:solidFill>
                  <a:srgbClr val="003399"/>
                </a:solidFill>
              </a:rPr>
              <a:t>quãng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đường</a:t>
            </a:r>
            <a:r>
              <a:rPr lang="en-US" sz="2400" b="1" dirty="0">
                <a:solidFill>
                  <a:srgbClr val="003399"/>
                </a:solidFill>
              </a:rPr>
              <a:t> AB </a:t>
            </a:r>
            <a:r>
              <a:rPr lang="en-US" sz="2400" b="1" dirty="0" err="1">
                <a:solidFill>
                  <a:srgbClr val="003399"/>
                </a:solidFill>
              </a:rPr>
              <a:t>là</a:t>
            </a:r>
            <a:r>
              <a:rPr lang="en-US" sz="2400" b="1" dirty="0">
                <a:solidFill>
                  <a:srgbClr val="003399"/>
                </a:solidFill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      12 : 3 = 4 (</a:t>
            </a:r>
            <a:r>
              <a:rPr lang="en-US" sz="2400" b="1" dirty="0" smtClean="0">
                <a:solidFill>
                  <a:srgbClr val="003399"/>
                </a:solidFill>
              </a:rPr>
              <a:t>km)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err="1" smtClean="0">
                <a:solidFill>
                  <a:srgbClr val="003399"/>
                </a:solidFill>
              </a:rPr>
              <a:t>Độ</a:t>
            </a:r>
            <a:r>
              <a:rPr lang="en-US" sz="2400" b="1" dirty="0" smtClean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dài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quãng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đường</a:t>
            </a:r>
            <a:r>
              <a:rPr lang="en-US" sz="2400" b="1" dirty="0">
                <a:solidFill>
                  <a:srgbClr val="003399"/>
                </a:solidFill>
              </a:rPr>
              <a:t> AB </a:t>
            </a:r>
            <a:r>
              <a:rPr lang="en-US" sz="2400" b="1" dirty="0" err="1">
                <a:solidFill>
                  <a:srgbClr val="003399"/>
                </a:solidFill>
              </a:rPr>
              <a:t>là</a:t>
            </a:r>
            <a:r>
              <a:rPr lang="en-US" sz="2400" b="1" dirty="0">
                <a:solidFill>
                  <a:srgbClr val="003399"/>
                </a:solidFill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      4 x 10 = 40 (km)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                 </a:t>
            </a:r>
            <a:r>
              <a:rPr lang="en-US" sz="2400" b="1" dirty="0" err="1">
                <a:solidFill>
                  <a:srgbClr val="003399"/>
                </a:solidFill>
              </a:rPr>
              <a:t>Đáp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số</a:t>
            </a:r>
            <a:r>
              <a:rPr lang="en-US" sz="2400" b="1" dirty="0">
                <a:solidFill>
                  <a:srgbClr val="003399"/>
                </a:solidFill>
              </a:rPr>
              <a:t>: 40 km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	</a:t>
            </a:r>
          </a:p>
        </p:txBody>
      </p:sp>
      <p:sp>
        <p:nvSpPr>
          <p:cNvPr id="209958" name="Rectangle 38"/>
          <p:cNvSpPr>
            <a:spLocks noChangeArrowheads="1"/>
          </p:cNvSpPr>
          <p:nvPr/>
        </p:nvSpPr>
        <p:spPr bwMode="auto">
          <a:xfrm>
            <a:off x="228600" y="762000"/>
            <a:ext cx="8001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2800" b="1" dirty="0" err="1"/>
              <a:t>Hỏi</a:t>
            </a:r>
            <a:r>
              <a:rPr lang="en-US" sz="2800" b="1" dirty="0"/>
              <a:t> </a:t>
            </a:r>
            <a:r>
              <a:rPr lang="en-US" sz="2800" b="1" dirty="0" err="1"/>
              <a:t>quãng</a:t>
            </a:r>
            <a:r>
              <a:rPr lang="en-US" sz="2800" b="1" dirty="0"/>
              <a:t> </a:t>
            </a:r>
            <a:r>
              <a:rPr lang="en-US" sz="2800" b="1" dirty="0" err="1"/>
              <a:t>đường</a:t>
            </a:r>
            <a:r>
              <a:rPr lang="en-US" sz="2800" b="1" dirty="0"/>
              <a:t> AB </a:t>
            </a:r>
            <a:r>
              <a:rPr lang="en-US" sz="2800" b="1" dirty="0" err="1"/>
              <a:t>dài</a:t>
            </a:r>
            <a:r>
              <a:rPr lang="en-US" sz="2800" b="1" dirty="0"/>
              <a:t> </a:t>
            </a:r>
            <a:r>
              <a:rPr lang="en-US" sz="2800" b="1" dirty="0" err="1"/>
              <a:t>bao</a:t>
            </a:r>
            <a:r>
              <a:rPr lang="en-US" sz="2800" b="1" dirty="0"/>
              <a:t> </a:t>
            </a:r>
            <a:r>
              <a:rPr lang="en-US" sz="2800" b="1" dirty="0" err="1"/>
              <a:t>nhiêu</a:t>
            </a:r>
            <a:r>
              <a:rPr lang="en-US" sz="2800" b="1" dirty="0"/>
              <a:t> </a:t>
            </a:r>
            <a:r>
              <a:rPr lang="en-US" sz="2800" b="1" dirty="0" err="1"/>
              <a:t>ki-lô-mét</a:t>
            </a:r>
            <a:r>
              <a:rPr lang="en-US" sz="2800" b="1" dirty="0"/>
              <a:t>?</a:t>
            </a:r>
          </a:p>
        </p:txBody>
      </p: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2286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b="1" dirty="0" err="1">
                <a:solidFill>
                  <a:srgbClr val="0000FF"/>
                </a:solidFill>
              </a:rPr>
              <a:t>Bài</a:t>
            </a:r>
            <a:r>
              <a:rPr lang="en-US" sz="3200" b="1" dirty="0">
                <a:solidFill>
                  <a:srgbClr val="0000FF"/>
                </a:solidFill>
              </a:rPr>
              <a:t> 5: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2800" b="1" dirty="0" err="1"/>
              <a:t>Biết</a:t>
            </a:r>
            <a:r>
              <a:rPr lang="en-US" sz="2800" b="1" dirty="0"/>
              <a:t>      </a:t>
            </a:r>
            <a:r>
              <a:rPr lang="en-US" sz="2800" b="1" dirty="0" err="1"/>
              <a:t>quãng</a:t>
            </a:r>
            <a:r>
              <a:rPr lang="en-US" sz="2800" b="1" dirty="0"/>
              <a:t> </a:t>
            </a:r>
            <a:r>
              <a:rPr lang="en-US" sz="2800" b="1" dirty="0" err="1"/>
              <a:t>đường</a:t>
            </a:r>
            <a:r>
              <a:rPr lang="en-US" sz="2800" b="1" dirty="0"/>
              <a:t> AB </a:t>
            </a:r>
            <a:r>
              <a:rPr lang="en-US" sz="2800" b="1" dirty="0" err="1"/>
              <a:t>dài</a:t>
            </a:r>
            <a:r>
              <a:rPr lang="en-US" sz="2800" b="1" dirty="0"/>
              <a:t> 12km.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071552" y="2057400"/>
            <a:ext cx="457200" cy="730250"/>
            <a:chOff x="1678" y="1182"/>
            <a:chExt cx="330" cy="460"/>
          </a:xfrm>
        </p:grpSpPr>
        <p:sp>
          <p:nvSpPr>
            <p:cNvPr id="15372" name="Text Box 9"/>
            <p:cNvSpPr txBox="1">
              <a:spLocks noChangeArrowheads="1"/>
            </p:cNvSpPr>
            <p:nvPr/>
          </p:nvSpPr>
          <p:spPr bwMode="auto">
            <a:xfrm>
              <a:off x="1679" y="1182"/>
              <a:ext cx="3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15373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3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</a:rPr>
                <a:t>10</a:t>
              </a:r>
            </a:p>
          </p:txBody>
        </p:sp>
      </p:grp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098275"/>
              </p:ext>
            </p:extLst>
          </p:nvPr>
        </p:nvGraphicFramePr>
        <p:xfrm>
          <a:off x="1905000" y="0"/>
          <a:ext cx="5413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4" imgW="203040" imgH="393480" progId="Equation.3">
                  <p:embed/>
                </p:oleObj>
              </mc:Choice>
              <mc:Fallback>
                <p:oleObj name="Equation" r:id="rId4" imgW="2030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0"/>
                        <a:ext cx="5413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079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9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9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9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99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99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99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99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995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4000" r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8600"/>
            <a:ext cx="4724400" cy="646331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isometricOffAxis1Right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CẢM ƠN</a:t>
            </a: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61722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CHÚC CẢ LỚP VUI VẺ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527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4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6"/>
          <p:cNvSpPr txBox="1">
            <a:spLocks noChangeArrowheads="1"/>
          </p:cNvSpPr>
          <p:nvPr/>
        </p:nvSpPr>
        <p:spPr bwMode="auto">
          <a:xfrm>
            <a:off x="0" y="15240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874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850337"/>
              </p:ext>
            </p:extLst>
          </p:nvPr>
        </p:nvGraphicFramePr>
        <p:xfrm>
          <a:off x="1619250" y="2311400"/>
          <a:ext cx="457200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Equation" r:id="rId5" imgW="139639" imgH="393529" progId="Equation.3">
                  <p:embed/>
                </p:oleObj>
              </mc:Choice>
              <mc:Fallback>
                <p:oleObj name="Equation" r:id="rId5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311400"/>
                        <a:ext cx="457200" cy="125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1" name="Text Box 9"/>
          <p:cNvSpPr txBox="1">
            <a:spLocks noChangeArrowheads="1"/>
          </p:cNvSpPr>
          <p:nvPr/>
        </p:nvSpPr>
        <p:spPr bwMode="auto">
          <a:xfrm>
            <a:off x="2368550" y="1981200"/>
            <a:ext cx="549275" cy="12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 dirty="0"/>
          </a:p>
          <a:p>
            <a:pPr eaLnBrk="1" hangingPunct="1">
              <a:spcBef>
                <a:spcPct val="50000"/>
              </a:spcBef>
            </a:pPr>
            <a:r>
              <a:rPr lang="en-US" sz="3000" dirty="0"/>
              <a:t>=</a:t>
            </a:r>
          </a:p>
        </p:txBody>
      </p:sp>
      <p:sp>
        <p:nvSpPr>
          <p:cNvPr id="10245" name="Text Box 10"/>
          <p:cNvSpPr txBox="1">
            <a:spLocks noChangeArrowheads="1"/>
          </p:cNvSpPr>
          <p:nvPr/>
        </p:nvSpPr>
        <p:spPr bwMode="auto">
          <a:xfrm>
            <a:off x="2917825" y="3562350"/>
            <a:ext cx="201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366177"/>
              </p:ext>
            </p:extLst>
          </p:nvPr>
        </p:nvGraphicFramePr>
        <p:xfrm>
          <a:off x="2776537" y="2295525"/>
          <a:ext cx="1905000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Equation" r:id="rId7" imgW="469696" imgH="393529" progId="Equation.3">
                  <p:embed/>
                </p:oleObj>
              </mc:Choice>
              <mc:Fallback>
                <p:oleObj name="Equation" r:id="rId7" imgW="469696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7" y="2295525"/>
                        <a:ext cx="1905000" cy="126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4" name="Text Box 12"/>
          <p:cNvSpPr txBox="1">
            <a:spLocks noChangeArrowheads="1"/>
          </p:cNvSpPr>
          <p:nvPr/>
        </p:nvSpPr>
        <p:spPr bwMode="auto">
          <a:xfrm>
            <a:off x="4784725" y="1981200"/>
            <a:ext cx="54927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 dirty="0"/>
          </a:p>
          <a:p>
            <a:pPr eaLnBrk="1" hangingPunct="1">
              <a:spcBef>
                <a:spcPct val="50000"/>
              </a:spcBef>
            </a:pPr>
            <a:r>
              <a:rPr lang="en-US" sz="3000" dirty="0"/>
              <a:t>=</a:t>
            </a:r>
          </a:p>
        </p:txBody>
      </p: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5684838" y="3810000"/>
            <a:ext cx="2193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0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229049"/>
              </p:ext>
            </p:extLst>
          </p:nvPr>
        </p:nvGraphicFramePr>
        <p:xfrm>
          <a:off x="5105400" y="2286000"/>
          <a:ext cx="914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9" imgW="203112" imgH="393529" progId="Equation.3">
                  <p:embed/>
                </p:oleObj>
              </mc:Choice>
              <mc:Fallback>
                <p:oleObj name="Equation" r:id="rId9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86000"/>
                        <a:ext cx="9144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7" name="Text Box 15"/>
          <p:cNvSpPr txBox="1">
            <a:spLocks noChangeArrowheads="1"/>
          </p:cNvSpPr>
          <p:nvPr/>
        </p:nvSpPr>
        <p:spPr bwMode="auto">
          <a:xfrm>
            <a:off x="623888" y="4160838"/>
            <a:ext cx="5953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graphicFrame>
        <p:nvGraphicFramePr>
          <p:cNvPr id="1874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949847"/>
              </p:ext>
            </p:extLst>
          </p:nvPr>
        </p:nvGraphicFramePr>
        <p:xfrm>
          <a:off x="1870075" y="3806825"/>
          <a:ext cx="468313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11" imgW="152334" imgH="393529" progId="Equation.3">
                  <p:embed/>
                </p:oleObj>
              </mc:Choice>
              <mc:Fallback>
                <p:oleObj name="Equation" r:id="rId11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075" y="3806825"/>
                        <a:ext cx="468313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9" name="Text Box 17"/>
          <p:cNvSpPr txBox="1">
            <a:spLocks noChangeArrowheads="1"/>
          </p:cNvSpPr>
          <p:nvPr/>
        </p:nvSpPr>
        <p:spPr bwMode="auto">
          <a:xfrm>
            <a:off x="1104900" y="2717800"/>
            <a:ext cx="742950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/>
              <a:t> </a:t>
            </a:r>
            <a:r>
              <a:rPr lang="en-US" sz="3500" b="1" dirty="0"/>
              <a:t>3</a:t>
            </a:r>
          </a:p>
        </p:txBody>
      </p:sp>
      <p:sp>
        <p:nvSpPr>
          <p:cNvPr id="187410" name="Text Box 18"/>
          <p:cNvSpPr txBox="1">
            <a:spLocks noChangeArrowheads="1"/>
          </p:cNvSpPr>
          <p:nvPr/>
        </p:nvSpPr>
        <p:spPr bwMode="auto">
          <a:xfrm>
            <a:off x="1444625" y="4094163"/>
            <a:ext cx="806450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500" b="1" dirty="0"/>
              <a:t>8</a:t>
            </a:r>
          </a:p>
        </p:txBody>
      </p:sp>
      <p:sp>
        <p:nvSpPr>
          <p:cNvPr id="187411" name="Text Box 19"/>
          <p:cNvSpPr txBox="1">
            <a:spLocks noChangeArrowheads="1"/>
          </p:cNvSpPr>
          <p:nvPr/>
        </p:nvSpPr>
        <p:spPr bwMode="auto">
          <a:xfrm>
            <a:off x="2524125" y="3478213"/>
            <a:ext cx="904875" cy="1246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/>
          </a:p>
          <a:p>
            <a:pPr eaLnBrk="1" hangingPunct="1">
              <a:spcBef>
                <a:spcPct val="50000"/>
              </a:spcBef>
            </a:pPr>
            <a:r>
              <a:rPr lang="en-US" sz="3000"/>
              <a:t>= </a:t>
            </a:r>
          </a:p>
        </p:txBody>
      </p:sp>
      <p:sp>
        <p:nvSpPr>
          <p:cNvPr id="10255" name="Text Box 20"/>
          <p:cNvSpPr txBox="1">
            <a:spLocks noChangeArrowheads="1"/>
          </p:cNvSpPr>
          <p:nvPr/>
        </p:nvSpPr>
        <p:spPr bwMode="auto">
          <a:xfrm>
            <a:off x="6134100" y="42672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1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279752"/>
              </p:ext>
            </p:extLst>
          </p:nvPr>
        </p:nvGraphicFramePr>
        <p:xfrm>
          <a:off x="3028950" y="3797300"/>
          <a:ext cx="161925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13" imgW="507780" imgH="393529" progId="Equation.3">
                  <p:embed/>
                </p:oleObj>
              </mc:Choice>
              <mc:Fallback>
                <p:oleObj name="Equation" r:id="rId13" imgW="50778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3797300"/>
                        <a:ext cx="161925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14" name="Text Box 22"/>
          <p:cNvSpPr txBox="1">
            <a:spLocks noChangeArrowheads="1"/>
          </p:cNvSpPr>
          <p:nvPr/>
        </p:nvSpPr>
        <p:spPr bwMode="auto">
          <a:xfrm>
            <a:off x="4556125" y="3416300"/>
            <a:ext cx="549275" cy="12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/>
          </a:p>
          <a:p>
            <a:pPr eaLnBrk="1" hangingPunct="1">
              <a:spcBef>
                <a:spcPct val="50000"/>
              </a:spcBef>
            </a:pPr>
            <a:r>
              <a:rPr lang="en-US" sz="3000"/>
              <a:t>=</a:t>
            </a:r>
          </a:p>
        </p:txBody>
      </p:sp>
      <p:sp>
        <p:nvSpPr>
          <p:cNvPr id="10258" name="Text Box 23"/>
          <p:cNvSpPr txBox="1">
            <a:spLocks noChangeArrowheads="1"/>
          </p:cNvSpPr>
          <p:nvPr/>
        </p:nvSpPr>
        <p:spPr bwMode="auto">
          <a:xfrm>
            <a:off x="7947025" y="32766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1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777032"/>
              </p:ext>
            </p:extLst>
          </p:nvPr>
        </p:nvGraphicFramePr>
        <p:xfrm>
          <a:off x="5041900" y="3733800"/>
          <a:ext cx="5969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15" imgW="228501" imgH="393529" progId="Equation.3">
                  <p:embed/>
                </p:oleObj>
              </mc:Choice>
              <mc:Fallback>
                <p:oleObj name="Equation" r:id="rId15" imgW="22850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3733800"/>
                        <a:ext cx="5969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723900" y="2713036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sp>
        <p:nvSpPr>
          <p:cNvPr id="39959" name="WordArt 23"/>
          <p:cNvSpPr>
            <a:spLocks noChangeArrowheads="1" noChangeShapeType="1" noTextEdit="1"/>
          </p:cNvSpPr>
          <p:nvPr/>
        </p:nvSpPr>
        <p:spPr bwMode="auto">
          <a:xfrm>
            <a:off x="457200" y="914400"/>
            <a:ext cx="42005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ĐỘNG.</a:t>
            </a:r>
          </a:p>
        </p:txBody>
      </p:sp>
    </p:spTree>
    <p:extLst>
      <p:ext uri="{BB962C8B-B14F-4D97-AF65-F5344CB8AC3E}">
        <p14:creationId xmlns:p14="http://schemas.microsoft.com/office/powerpoint/2010/main" val="12832451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8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8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8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8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8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874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8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87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8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8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187401" grpId="0"/>
      <p:bldP spid="187404" grpId="0"/>
      <p:bldP spid="187407" grpId="0"/>
      <p:bldP spid="187409" grpId="0"/>
      <p:bldP spid="187410" grpId="0"/>
      <p:bldP spid="187411" grpId="0"/>
      <p:bldP spid="187414" grpId="0"/>
      <p:bldP spid="39956" grpId="0"/>
      <p:bldP spid="399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990600"/>
            <a:ext cx="1905000" cy="730250"/>
            <a:chOff x="575" y="1036"/>
            <a:chExt cx="1268" cy="460"/>
          </a:xfrm>
        </p:grpSpPr>
        <p:grpSp>
          <p:nvGrpSpPr>
            <p:cNvPr id="11371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78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11379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0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9</a:t>
                </a:r>
              </a:p>
            </p:txBody>
          </p:sp>
        </p:grpSp>
        <p:grpSp>
          <p:nvGrpSpPr>
            <p:cNvPr id="11372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1375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</a:t>
                </a:r>
              </a:p>
            </p:txBody>
          </p:sp>
          <p:sp>
            <p:nvSpPr>
              <p:cNvPr id="11376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7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</p:grpSp>
        <p:sp>
          <p:nvSpPr>
            <p:cNvPr id="11373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74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a)</a:t>
              </a:r>
            </a:p>
          </p:txBody>
        </p:sp>
      </p:grp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2286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b="1" dirty="0" err="1">
                <a:solidFill>
                  <a:srgbClr val="FF0000"/>
                </a:solidFill>
              </a:rPr>
              <a:t>Bài</a:t>
            </a:r>
            <a:r>
              <a:rPr lang="en-US" sz="3200" b="1" dirty="0">
                <a:solidFill>
                  <a:srgbClr val="FF0000"/>
                </a:solidFill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</a:rPr>
              <a:t>Tính</a:t>
            </a:r>
            <a:endParaRPr lang="en-US" sz="3200" b="1" dirty="0">
              <a:solidFill>
                <a:srgbClr val="FF0000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" y="1752600"/>
            <a:ext cx="2057400" cy="746125"/>
            <a:chOff x="860" y="1036"/>
            <a:chExt cx="1006" cy="470"/>
          </a:xfrm>
        </p:grpSpPr>
        <p:grpSp>
          <p:nvGrpSpPr>
            <p:cNvPr id="11361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68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35</a:t>
                </a:r>
              </a:p>
            </p:txBody>
          </p:sp>
          <p:sp>
            <p:nvSpPr>
              <p:cNvPr id="11369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0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grpSp>
          <p:nvGrpSpPr>
            <p:cNvPr id="11362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1365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36</a:t>
                </a:r>
              </a:p>
            </p:txBody>
          </p:sp>
          <p:sp>
            <p:nvSpPr>
              <p:cNvPr id="11366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7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sp>
          <p:nvSpPr>
            <p:cNvPr id="11363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64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533400" y="2590800"/>
            <a:ext cx="2743200" cy="854075"/>
            <a:chOff x="860" y="1036"/>
            <a:chExt cx="1341" cy="538"/>
          </a:xfrm>
        </p:grpSpPr>
        <p:grpSp>
          <p:nvGrpSpPr>
            <p:cNvPr id="11354" name="Group 4"/>
            <p:cNvGrpSpPr>
              <a:grpSpLocks/>
            </p:cNvGrpSpPr>
            <p:nvPr/>
          </p:nvGrpSpPr>
          <p:grpSpPr bwMode="auto">
            <a:xfrm>
              <a:off x="1195" y="1036"/>
              <a:ext cx="1006" cy="538"/>
              <a:chOff x="1189" y="1136"/>
              <a:chExt cx="1006" cy="538"/>
            </a:xfrm>
          </p:grpSpPr>
          <p:sp>
            <p:nvSpPr>
              <p:cNvPr id="11357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35 + 36</a:t>
                </a:r>
              </a:p>
            </p:txBody>
          </p:sp>
          <p:sp>
            <p:nvSpPr>
              <p:cNvPr id="11358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45</a:t>
                </a:r>
              </a:p>
            </p:txBody>
          </p:sp>
          <p:sp>
            <p:nvSpPr>
              <p:cNvPr id="11359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71</a:t>
                </a:r>
              </a:p>
            </p:txBody>
          </p:sp>
          <p:sp>
            <p:nvSpPr>
              <p:cNvPr id="11360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sp>
          <p:nvSpPr>
            <p:cNvPr id="11355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56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89" name="Straight Connector 88"/>
          <p:cNvCxnSpPr/>
          <p:nvPr/>
        </p:nvCxnSpPr>
        <p:spPr>
          <a:xfrm>
            <a:off x="1143000" y="29718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819400" y="2971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4725158" y="1081088"/>
            <a:ext cx="1905000" cy="730250"/>
            <a:chOff x="575" y="1036"/>
            <a:chExt cx="1268" cy="460"/>
          </a:xfrm>
        </p:grpSpPr>
        <p:grpSp>
          <p:nvGrpSpPr>
            <p:cNvPr id="1134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5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135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grpSp>
          <p:nvGrpSpPr>
            <p:cNvPr id="11345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134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1134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0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8</a:t>
                </a:r>
              </a:p>
            </p:txBody>
          </p:sp>
        </p:grpSp>
        <p:sp>
          <p:nvSpPr>
            <p:cNvPr id="1134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47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b)</a:t>
              </a:r>
            </a:p>
          </p:txBody>
        </p:sp>
      </p:grp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4736095" y="1740766"/>
            <a:ext cx="2057400" cy="746125"/>
            <a:chOff x="860" y="1036"/>
            <a:chExt cx="1006" cy="470"/>
          </a:xfrm>
        </p:grpSpPr>
        <p:grpSp>
          <p:nvGrpSpPr>
            <p:cNvPr id="1133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4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134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</p:grpSp>
        <p:grpSp>
          <p:nvGrpSpPr>
            <p:cNvPr id="11335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133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42</a:t>
                </a:r>
              </a:p>
            </p:txBody>
          </p:sp>
          <p:sp>
            <p:nvSpPr>
              <p:cNvPr id="1133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0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</p:grpSp>
        <p:sp>
          <p:nvSpPr>
            <p:cNvPr id="1133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37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16" name="Group 3"/>
          <p:cNvGrpSpPr>
            <a:grpSpLocks/>
          </p:cNvGrpSpPr>
          <p:nvPr/>
        </p:nvGrpSpPr>
        <p:grpSpPr bwMode="auto">
          <a:xfrm>
            <a:off x="4774107" y="2430462"/>
            <a:ext cx="3413125" cy="939800"/>
            <a:chOff x="860" y="988"/>
            <a:chExt cx="1716" cy="592"/>
          </a:xfrm>
        </p:grpSpPr>
        <p:grpSp>
          <p:nvGrpSpPr>
            <p:cNvPr id="11322" name="Group 4"/>
            <p:cNvGrpSpPr>
              <a:grpSpLocks/>
            </p:cNvGrpSpPr>
            <p:nvPr/>
          </p:nvGrpSpPr>
          <p:grpSpPr bwMode="auto">
            <a:xfrm>
              <a:off x="1195" y="988"/>
              <a:ext cx="1381" cy="592"/>
              <a:chOff x="1189" y="1088"/>
              <a:chExt cx="1381" cy="592"/>
            </a:xfrm>
          </p:grpSpPr>
          <p:sp>
            <p:nvSpPr>
              <p:cNvPr id="11327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 + 42</a:t>
                </a:r>
              </a:p>
            </p:txBody>
          </p:sp>
          <p:sp>
            <p:nvSpPr>
              <p:cNvPr id="11328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1329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82</a:t>
                </a:r>
              </a:p>
            </p:txBody>
          </p:sp>
          <p:sp>
            <p:nvSpPr>
              <p:cNvPr id="11330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1331" name="Text Box 7"/>
              <p:cNvSpPr txBox="1">
                <a:spLocks noChangeArrowheads="1"/>
              </p:cNvSpPr>
              <p:nvPr/>
            </p:nvSpPr>
            <p:spPr bwMode="auto">
              <a:xfrm>
                <a:off x="1927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1332" name="Text Box 5"/>
              <p:cNvSpPr txBox="1">
                <a:spLocks noChangeArrowheads="1"/>
              </p:cNvSpPr>
              <p:nvPr/>
            </p:nvSpPr>
            <p:spPr bwMode="auto">
              <a:xfrm>
                <a:off x="2310" y="1088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41</a:t>
                </a:r>
              </a:p>
            </p:txBody>
          </p:sp>
          <p:sp>
            <p:nvSpPr>
              <p:cNvPr id="11333" name="Text Box 7"/>
              <p:cNvSpPr txBox="1">
                <a:spLocks noChangeArrowheads="1"/>
              </p:cNvSpPr>
              <p:nvPr/>
            </p:nvSpPr>
            <p:spPr bwMode="auto">
              <a:xfrm>
                <a:off x="2310" y="1430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24</a:t>
                </a:r>
              </a:p>
            </p:txBody>
          </p:sp>
        </p:grpSp>
        <p:sp>
          <p:nvSpPr>
            <p:cNvPr id="11323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24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25" name="Text Box 12"/>
            <p:cNvSpPr txBox="1">
              <a:spLocks noChangeArrowheads="1"/>
            </p:cNvSpPr>
            <p:nvPr/>
          </p:nvSpPr>
          <p:spPr bwMode="auto">
            <a:xfrm>
              <a:off x="174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26" name="Text Box 12"/>
            <p:cNvSpPr txBox="1">
              <a:spLocks noChangeArrowheads="1"/>
            </p:cNvSpPr>
            <p:nvPr/>
          </p:nvSpPr>
          <p:spPr bwMode="auto">
            <a:xfrm>
              <a:off x="2201" y="1180"/>
              <a:ext cx="153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26" name="Straight Connector 125"/>
          <p:cNvCxnSpPr/>
          <p:nvPr/>
        </p:nvCxnSpPr>
        <p:spPr>
          <a:xfrm>
            <a:off x="5292605" y="2886074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6944999" y="2884486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7745674" y="2910607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3"/>
          <p:cNvGrpSpPr>
            <a:grpSpLocks/>
          </p:cNvGrpSpPr>
          <p:nvPr/>
        </p:nvGrpSpPr>
        <p:grpSpPr bwMode="auto">
          <a:xfrm>
            <a:off x="533400" y="3581400"/>
            <a:ext cx="2555875" cy="746125"/>
            <a:chOff x="575" y="1036"/>
            <a:chExt cx="1701" cy="470"/>
          </a:xfrm>
        </p:grpSpPr>
        <p:grpSp>
          <p:nvGrpSpPr>
            <p:cNvPr id="11308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19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1320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1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</p:grpSp>
        <p:grpSp>
          <p:nvGrpSpPr>
            <p:cNvPr id="11309" name="Group 8"/>
            <p:cNvGrpSpPr>
              <a:grpSpLocks/>
            </p:cNvGrpSpPr>
            <p:nvPr/>
          </p:nvGrpSpPr>
          <p:grpSpPr bwMode="auto">
            <a:xfrm>
              <a:off x="1613" y="1036"/>
              <a:ext cx="663" cy="470"/>
              <a:chOff x="1679" y="1182"/>
              <a:chExt cx="663" cy="470"/>
            </a:xfrm>
          </p:grpSpPr>
          <p:sp>
            <p:nvSpPr>
              <p:cNvPr id="11313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1314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5" name="Text Box 11"/>
              <p:cNvSpPr txBox="1">
                <a:spLocks noChangeArrowheads="1"/>
              </p:cNvSpPr>
              <p:nvPr/>
            </p:nvSpPr>
            <p:spPr bwMode="auto">
              <a:xfrm>
                <a:off x="1706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1316" name="Text Box 9"/>
              <p:cNvSpPr txBox="1">
                <a:spLocks noChangeArrowheads="1"/>
              </p:cNvSpPr>
              <p:nvPr/>
            </p:nvSpPr>
            <p:spPr bwMode="auto">
              <a:xfrm>
                <a:off x="2112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1317" name="Line 10"/>
              <p:cNvSpPr>
                <a:spLocks noChangeShapeType="1"/>
              </p:cNvSpPr>
              <p:nvPr/>
            </p:nvSpPr>
            <p:spPr bwMode="auto">
              <a:xfrm>
                <a:off x="2112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8" name="Text Box 11"/>
              <p:cNvSpPr txBox="1">
                <a:spLocks noChangeArrowheads="1"/>
              </p:cNvSpPr>
              <p:nvPr/>
            </p:nvSpPr>
            <p:spPr bwMode="auto">
              <a:xfrm>
                <a:off x="211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sp>
          <p:nvSpPr>
            <p:cNvPr id="11310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11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c)</a:t>
              </a:r>
            </a:p>
          </p:txBody>
        </p:sp>
        <p:sp>
          <p:nvSpPr>
            <p:cNvPr id="11312" name="Text Box 12"/>
            <p:cNvSpPr txBox="1">
              <a:spLocks noChangeArrowheads="1"/>
            </p:cNvSpPr>
            <p:nvPr/>
          </p:nvSpPr>
          <p:spPr bwMode="auto">
            <a:xfrm>
              <a:off x="1843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</p:grpSp>
      <p:grpSp>
        <p:nvGrpSpPr>
          <p:cNvPr id="21" name="Group 3"/>
          <p:cNvGrpSpPr>
            <a:grpSpLocks/>
          </p:cNvGrpSpPr>
          <p:nvPr/>
        </p:nvGrpSpPr>
        <p:grpSpPr bwMode="auto">
          <a:xfrm>
            <a:off x="762000" y="4419600"/>
            <a:ext cx="2908300" cy="746125"/>
            <a:chOff x="860" y="1036"/>
            <a:chExt cx="1422" cy="470"/>
          </a:xfrm>
        </p:grpSpPr>
        <p:grpSp>
          <p:nvGrpSpPr>
            <p:cNvPr id="1129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05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1306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7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grpSp>
          <p:nvGrpSpPr>
            <p:cNvPr id="11295" name="Group 8"/>
            <p:cNvGrpSpPr>
              <a:grpSpLocks/>
            </p:cNvGrpSpPr>
            <p:nvPr/>
          </p:nvGrpSpPr>
          <p:grpSpPr bwMode="auto">
            <a:xfrm>
              <a:off x="1613" y="1036"/>
              <a:ext cx="669" cy="470"/>
              <a:chOff x="1679" y="1182"/>
              <a:chExt cx="669" cy="470"/>
            </a:xfrm>
          </p:grpSpPr>
          <p:sp>
            <p:nvSpPr>
              <p:cNvPr id="11299" name="Text Box 9"/>
              <p:cNvSpPr txBox="1">
                <a:spLocks noChangeArrowheads="1"/>
              </p:cNvSpPr>
              <p:nvPr/>
            </p:nvSpPr>
            <p:spPr bwMode="auto">
              <a:xfrm>
                <a:off x="1693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1300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1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1302" name="Text Box 9"/>
              <p:cNvSpPr txBox="1">
                <a:spLocks noChangeArrowheads="1"/>
              </p:cNvSpPr>
              <p:nvPr/>
            </p:nvSpPr>
            <p:spPr bwMode="auto">
              <a:xfrm>
                <a:off x="2118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1303" name="Text Box 11"/>
              <p:cNvSpPr txBox="1">
                <a:spLocks noChangeArrowheads="1"/>
              </p:cNvSpPr>
              <p:nvPr/>
            </p:nvSpPr>
            <p:spPr bwMode="auto">
              <a:xfrm>
                <a:off x="2118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1304" name="Line 10"/>
              <p:cNvSpPr>
                <a:spLocks noChangeShapeType="1"/>
              </p:cNvSpPr>
              <p:nvPr/>
            </p:nvSpPr>
            <p:spPr bwMode="auto">
              <a:xfrm>
                <a:off x="2118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9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297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298" name="Text Box 12"/>
            <p:cNvSpPr txBox="1">
              <a:spLocks noChangeArrowheads="1"/>
            </p:cNvSpPr>
            <p:nvPr/>
          </p:nvSpPr>
          <p:spPr bwMode="auto">
            <a:xfrm>
              <a:off x="1866" y="1180"/>
              <a:ext cx="18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</p:grpSp>
      <p:grpSp>
        <p:nvGrpSpPr>
          <p:cNvPr id="24" name="Group 3"/>
          <p:cNvGrpSpPr>
            <a:grpSpLocks/>
          </p:cNvGrpSpPr>
          <p:nvPr/>
        </p:nvGrpSpPr>
        <p:grpSpPr bwMode="auto">
          <a:xfrm>
            <a:off x="762000" y="5334000"/>
            <a:ext cx="3808413" cy="854075"/>
            <a:chOff x="860" y="1036"/>
            <a:chExt cx="1862" cy="538"/>
          </a:xfrm>
        </p:grpSpPr>
        <p:grpSp>
          <p:nvGrpSpPr>
            <p:cNvPr id="11284" name="Group 4"/>
            <p:cNvGrpSpPr>
              <a:grpSpLocks/>
            </p:cNvGrpSpPr>
            <p:nvPr/>
          </p:nvGrpSpPr>
          <p:grpSpPr bwMode="auto">
            <a:xfrm>
              <a:off x="1195" y="1036"/>
              <a:ext cx="1527" cy="538"/>
              <a:chOff x="1189" y="1136"/>
              <a:chExt cx="1527" cy="538"/>
            </a:xfrm>
          </p:grpSpPr>
          <p:sp>
            <p:nvSpPr>
              <p:cNvPr id="11288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 + 5 + 3</a:t>
                </a:r>
              </a:p>
            </p:txBody>
          </p:sp>
          <p:sp>
            <p:nvSpPr>
              <p:cNvPr id="11289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1290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14</a:t>
                </a:r>
              </a:p>
            </p:txBody>
          </p:sp>
          <p:sp>
            <p:nvSpPr>
              <p:cNvPr id="11291" name="Text Box 7"/>
              <p:cNvSpPr txBox="1">
                <a:spLocks noChangeArrowheads="1"/>
              </p:cNvSpPr>
              <p:nvPr/>
            </p:nvSpPr>
            <p:spPr bwMode="auto">
              <a:xfrm>
                <a:off x="2456" y="1376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1292" name="Text Box 5"/>
              <p:cNvSpPr txBox="1">
                <a:spLocks noChangeArrowheads="1"/>
              </p:cNvSpPr>
              <p:nvPr/>
            </p:nvSpPr>
            <p:spPr bwMode="auto">
              <a:xfrm>
                <a:off x="2456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11293" name="Text Box 7"/>
              <p:cNvSpPr txBox="1">
                <a:spLocks noChangeArrowheads="1"/>
              </p:cNvSpPr>
              <p:nvPr/>
            </p:nvSpPr>
            <p:spPr bwMode="auto">
              <a:xfrm>
                <a:off x="1972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sp>
          <p:nvSpPr>
            <p:cNvPr id="11285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286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287" name="Text Box 12"/>
            <p:cNvSpPr txBox="1">
              <a:spLocks noChangeArrowheads="1"/>
            </p:cNvSpPr>
            <p:nvPr/>
          </p:nvSpPr>
          <p:spPr bwMode="auto">
            <a:xfrm>
              <a:off x="227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86" name="Straight Connector 185"/>
          <p:cNvCxnSpPr/>
          <p:nvPr/>
        </p:nvCxnSpPr>
        <p:spPr>
          <a:xfrm>
            <a:off x="1371600" y="57150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31242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40386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98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</a:rPr>
              <a:t>Kiến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thức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cần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nhớ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</a:t>
            </a:r>
            <a:r>
              <a:rPr lang="en-US" sz="4400" dirty="0" err="1">
                <a:solidFill>
                  <a:srgbClr val="00B050"/>
                </a:solidFill>
              </a:rPr>
              <a:t>K</a:t>
            </a:r>
            <a:r>
              <a:rPr lang="en-US" sz="4400" dirty="0" err="1" smtClean="0">
                <a:solidFill>
                  <a:srgbClr val="00B050"/>
                </a:solidFill>
              </a:rPr>
              <a:t>hi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cộng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hai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phân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số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cùng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mẫu</a:t>
            </a:r>
            <a:r>
              <a:rPr lang="en-US" sz="4400" dirty="0" smtClean="0">
                <a:solidFill>
                  <a:srgbClr val="00B050"/>
                </a:solidFill>
              </a:rPr>
              <a:t> ta </a:t>
            </a:r>
            <a:r>
              <a:rPr lang="en-US" sz="4400" dirty="0" err="1" smtClean="0">
                <a:solidFill>
                  <a:srgbClr val="00B050"/>
                </a:solidFill>
              </a:rPr>
              <a:t>lấy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tử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cộng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tử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và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giữ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nguyên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mẫu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số</a:t>
            </a:r>
            <a:r>
              <a:rPr lang="en-US" sz="4400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sz="4400" dirty="0" err="1" smtClean="0">
                <a:solidFill>
                  <a:srgbClr val="00B050"/>
                </a:solidFill>
              </a:rPr>
              <a:t>Khi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cộng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hai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phân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số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khác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mẫu</a:t>
            </a:r>
            <a:r>
              <a:rPr lang="en-US" sz="4400" dirty="0" smtClean="0">
                <a:solidFill>
                  <a:srgbClr val="00B050"/>
                </a:solidFill>
              </a:rPr>
              <a:t> ta </a:t>
            </a:r>
            <a:r>
              <a:rPr lang="en-US" sz="4400" dirty="0" err="1" smtClean="0">
                <a:solidFill>
                  <a:srgbClr val="00B050"/>
                </a:solidFill>
              </a:rPr>
              <a:t>quy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đồng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mẫu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số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rồi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lấy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tử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cộng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tử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và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giữ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nguyên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mẫu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số</a:t>
            </a:r>
            <a:r>
              <a:rPr lang="en-US" sz="4400" dirty="0" smtClean="0">
                <a:solidFill>
                  <a:srgbClr val="00B05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5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990600"/>
            <a:ext cx="1905000" cy="730250"/>
            <a:chOff x="575" y="1036"/>
            <a:chExt cx="1268" cy="460"/>
          </a:xfrm>
        </p:grpSpPr>
        <p:grpSp>
          <p:nvGrpSpPr>
            <p:cNvPr id="12392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99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2400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01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8</a:t>
                </a:r>
              </a:p>
            </p:txBody>
          </p:sp>
        </p:grpSp>
        <p:grpSp>
          <p:nvGrpSpPr>
            <p:cNvPr id="12393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2396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97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8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5</a:t>
                </a:r>
              </a:p>
            </p:txBody>
          </p:sp>
        </p:grpSp>
        <p:sp>
          <p:nvSpPr>
            <p:cNvPr id="12394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95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a)</a:t>
              </a:r>
            </a:p>
          </p:txBody>
        </p:sp>
      </p:grp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1143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dirty="0" err="1">
                <a:solidFill>
                  <a:srgbClr val="0000FF"/>
                </a:solidFill>
              </a:rPr>
              <a:t>Bài</a:t>
            </a:r>
            <a:r>
              <a:rPr lang="en-US" sz="3200" dirty="0">
                <a:solidFill>
                  <a:srgbClr val="0000FF"/>
                </a:solidFill>
              </a:rPr>
              <a:t> 2: </a:t>
            </a:r>
            <a:r>
              <a:rPr lang="en-US" sz="3200" b="1" dirty="0" err="1">
                <a:solidFill>
                  <a:srgbClr val="0000FF"/>
                </a:solidFill>
              </a:rPr>
              <a:t>Tính</a:t>
            </a:r>
            <a:endParaRPr lang="en-US" sz="3200" b="1" dirty="0">
              <a:solidFill>
                <a:srgbClr val="0000FF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" y="1752600"/>
            <a:ext cx="2057400" cy="746125"/>
            <a:chOff x="860" y="1036"/>
            <a:chExt cx="1006" cy="470"/>
          </a:xfrm>
        </p:grpSpPr>
        <p:grpSp>
          <p:nvGrpSpPr>
            <p:cNvPr id="12382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89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25</a:t>
                </a:r>
              </a:p>
            </p:txBody>
          </p:sp>
          <p:sp>
            <p:nvSpPr>
              <p:cNvPr id="12390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1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grpSp>
          <p:nvGrpSpPr>
            <p:cNvPr id="12383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2386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16</a:t>
                </a:r>
              </a:p>
            </p:txBody>
          </p:sp>
          <p:sp>
            <p:nvSpPr>
              <p:cNvPr id="12387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88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sp>
          <p:nvSpPr>
            <p:cNvPr id="12384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85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533400" y="2590800"/>
            <a:ext cx="2743200" cy="854075"/>
            <a:chOff x="860" y="1036"/>
            <a:chExt cx="1341" cy="538"/>
          </a:xfrm>
        </p:grpSpPr>
        <p:grpSp>
          <p:nvGrpSpPr>
            <p:cNvPr id="12375" name="Group 4"/>
            <p:cNvGrpSpPr>
              <a:grpSpLocks/>
            </p:cNvGrpSpPr>
            <p:nvPr/>
          </p:nvGrpSpPr>
          <p:grpSpPr bwMode="auto">
            <a:xfrm>
              <a:off x="1195" y="1036"/>
              <a:ext cx="1006" cy="538"/>
              <a:chOff x="1189" y="1136"/>
              <a:chExt cx="1006" cy="538"/>
            </a:xfrm>
          </p:grpSpPr>
          <p:sp>
            <p:nvSpPr>
              <p:cNvPr id="12378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25 - 16</a:t>
                </a:r>
              </a:p>
            </p:txBody>
          </p:sp>
          <p:sp>
            <p:nvSpPr>
              <p:cNvPr id="12379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2380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9</a:t>
                </a:r>
              </a:p>
            </p:txBody>
          </p:sp>
          <p:sp>
            <p:nvSpPr>
              <p:cNvPr id="12381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sp>
          <p:nvSpPr>
            <p:cNvPr id="12376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77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89" name="Straight Connector 88"/>
          <p:cNvCxnSpPr/>
          <p:nvPr/>
        </p:nvCxnSpPr>
        <p:spPr>
          <a:xfrm>
            <a:off x="1143000" y="29718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819400" y="2971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5410200" y="990600"/>
            <a:ext cx="1905000" cy="730250"/>
            <a:chOff x="575" y="1036"/>
            <a:chExt cx="1268" cy="460"/>
          </a:xfrm>
        </p:grpSpPr>
        <p:grpSp>
          <p:nvGrpSpPr>
            <p:cNvPr id="12364" name="Group 4"/>
            <p:cNvGrpSpPr>
              <a:grpSpLocks/>
            </p:cNvGrpSpPr>
            <p:nvPr/>
          </p:nvGrpSpPr>
          <p:grpSpPr bwMode="auto">
            <a:xfrm>
              <a:off x="981" y="1036"/>
              <a:ext cx="401" cy="460"/>
              <a:chOff x="975" y="1136"/>
              <a:chExt cx="401" cy="460"/>
            </a:xfrm>
          </p:grpSpPr>
          <p:sp>
            <p:nvSpPr>
              <p:cNvPr id="1237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237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2374" name="Text Box 5"/>
              <p:cNvSpPr txBox="1">
                <a:spLocks noChangeArrowheads="1"/>
              </p:cNvSpPr>
              <p:nvPr/>
            </p:nvSpPr>
            <p:spPr bwMode="auto">
              <a:xfrm>
                <a:off x="975" y="123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</p:grpSp>
        <p:grpSp>
          <p:nvGrpSpPr>
            <p:cNvPr id="12365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236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6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0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</a:t>
                </a:r>
              </a:p>
            </p:txBody>
          </p:sp>
        </p:grpSp>
        <p:sp>
          <p:nvSpPr>
            <p:cNvPr id="1236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67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b)</a:t>
              </a:r>
            </a:p>
          </p:txBody>
        </p:sp>
      </p:grp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5562600" y="1752600"/>
            <a:ext cx="2057400" cy="746125"/>
            <a:chOff x="860" y="1036"/>
            <a:chExt cx="1006" cy="470"/>
          </a:xfrm>
        </p:grpSpPr>
        <p:grpSp>
          <p:nvGrpSpPr>
            <p:cNvPr id="1235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6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33</a:t>
                </a:r>
              </a:p>
            </p:txBody>
          </p:sp>
          <p:sp>
            <p:nvSpPr>
              <p:cNvPr id="1236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grpSp>
          <p:nvGrpSpPr>
            <p:cNvPr id="12355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235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30</a:t>
                </a:r>
              </a:p>
            </p:txBody>
          </p:sp>
          <p:sp>
            <p:nvSpPr>
              <p:cNvPr id="1235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0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sp>
          <p:nvSpPr>
            <p:cNvPr id="1235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57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16" name="Group 3"/>
          <p:cNvGrpSpPr>
            <a:grpSpLocks/>
          </p:cNvGrpSpPr>
          <p:nvPr/>
        </p:nvGrpSpPr>
        <p:grpSpPr bwMode="auto">
          <a:xfrm>
            <a:off x="5562600" y="2514600"/>
            <a:ext cx="2667000" cy="854075"/>
            <a:chOff x="860" y="1036"/>
            <a:chExt cx="1341" cy="538"/>
          </a:xfrm>
        </p:grpSpPr>
        <p:grpSp>
          <p:nvGrpSpPr>
            <p:cNvPr id="12345" name="Group 4"/>
            <p:cNvGrpSpPr>
              <a:grpSpLocks/>
            </p:cNvGrpSpPr>
            <p:nvPr/>
          </p:nvGrpSpPr>
          <p:grpSpPr bwMode="auto">
            <a:xfrm>
              <a:off x="1128" y="1036"/>
              <a:ext cx="1073" cy="538"/>
              <a:chOff x="1122" y="1136"/>
              <a:chExt cx="1073" cy="538"/>
            </a:xfrm>
          </p:grpSpPr>
          <p:sp>
            <p:nvSpPr>
              <p:cNvPr id="12349" name="Text Box 5"/>
              <p:cNvSpPr txBox="1">
                <a:spLocks noChangeArrowheads="1"/>
              </p:cNvSpPr>
              <p:nvPr/>
            </p:nvSpPr>
            <p:spPr bwMode="auto">
              <a:xfrm>
                <a:off x="1122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33 - 30</a:t>
                </a:r>
              </a:p>
            </p:txBody>
          </p:sp>
          <p:sp>
            <p:nvSpPr>
              <p:cNvPr id="12350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2351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52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2353" name="Text Box 7"/>
              <p:cNvSpPr txBox="1">
                <a:spLocks noChangeArrowheads="1"/>
              </p:cNvSpPr>
              <p:nvPr/>
            </p:nvSpPr>
            <p:spPr bwMode="auto">
              <a:xfrm>
                <a:off x="1927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66"/>
                    </a:solidFill>
                  </a:rPr>
                  <a:t>48</a:t>
                </a:r>
              </a:p>
            </p:txBody>
          </p:sp>
        </p:grpSp>
        <p:sp>
          <p:nvSpPr>
            <p:cNvPr id="12346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47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48" name="Text Box 12"/>
            <p:cNvSpPr txBox="1">
              <a:spLocks noChangeArrowheads="1"/>
            </p:cNvSpPr>
            <p:nvPr/>
          </p:nvSpPr>
          <p:spPr bwMode="auto">
            <a:xfrm>
              <a:off x="1780" y="1132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26" name="Straight Connector 125"/>
          <p:cNvCxnSpPr/>
          <p:nvPr/>
        </p:nvCxnSpPr>
        <p:spPr>
          <a:xfrm>
            <a:off x="6096000" y="28956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7772400" y="28956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3"/>
          <p:cNvGrpSpPr>
            <a:grpSpLocks/>
          </p:cNvGrpSpPr>
          <p:nvPr/>
        </p:nvGrpSpPr>
        <p:grpSpPr bwMode="auto">
          <a:xfrm>
            <a:off x="533400" y="3581400"/>
            <a:ext cx="2555875" cy="746125"/>
            <a:chOff x="575" y="1036"/>
            <a:chExt cx="1701" cy="470"/>
          </a:xfrm>
        </p:grpSpPr>
        <p:grpSp>
          <p:nvGrpSpPr>
            <p:cNvPr id="12331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42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43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4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3</a:t>
                </a:r>
              </a:p>
            </p:txBody>
          </p:sp>
        </p:grpSp>
        <p:grpSp>
          <p:nvGrpSpPr>
            <p:cNvPr id="12332" name="Group 8"/>
            <p:cNvGrpSpPr>
              <a:grpSpLocks/>
            </p:cNvGrpSpPr>
            <p:nvPr/>
          </p:nvGrpSpPr>
          <p:grpSpPr bwMode="auto">
            <a:xfrm>
              <a:off x="1613" y="1036"/>
              <a:ext cx="663" cy="470"/>
              <a:chOff x="1679" y="1182"/>
              <a:chExt cx="663" cy="470"/>
            </a:xfrm>
          </p:grpSpPr>
          <p:sp>
            <p:nvSpPr>
              <p:cNvPr id="12336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2337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8" name="Text Box 11"/>
              <p:cNvSpPr txBox="1">
                <a:spLocks noChangeArrowheads="1"/>
              </p:cNvSpPr>
              <p:nvPr/>
            </p:nvSpPr>
            <p:spPr bwMode="auto">
              <a:xfrm>
                <a:off x="1706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39" name="Text Box 9"/>
              <p:cNvSpPr txBox="1">
                <a:spLocks noChangeArrowheads="1"/>
              </p:cNvSpPr>
              <p:nvPr/>
            </p:nvSpPr>
            <p:spPr bwMode="auto">
              <a:xfrm>
                <a:off x="2112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2340" name="Line 10"/>
              <p:cNvSpPr>
                <a:spLocks noChangeShapeType="1"/>
              </p:cNvSpPr>
              <p:nvPr/>
            </p:nvSpPr>
            <p:spPr bwMode="auto">
              <a:xfrm>
                <a:off x="2112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1" name="Text Box 11"/>
              <p:cNvSpPr txBox="1">
                <a:spLocks noChangeArrowheads="1"/>
              </p:cNvSpPr>
              <p:nvPr/>
            </p:nvSpPr>
            <p:spPr bwMode="auto">
              <a:xfrm>
                <a:off x="211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sp>
          <p:nvSpPr>
            <p:cNvPr id="12333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2334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c)</a:t>
              </a:r>
            </a:p>
          </p:txBody>
        </p:sp>
        <p:sp>
          <p:nvSpPr>
            <p:cNvPr id="12335" name="Text Box 12"/>
            <p:cNvSpPr txBox="1">
              <a:spLocks noChangeArrowheads="1"/>
            </p:cNvSpPr>
            <p:nvPr/>
          </p:nvSpPr>
          <p:spPr bwMode="auto">
            <a:xfrm>
              <a:off x="1843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</p:grpSp>
      <p:grpSp>
        <p:nvGrpSpPr>
          <p:cNvPr id="21" name="Group 3"/>
          <p:cNvGrpSpPr>
            <a:grpSpLocks/>
          </p:cNvGrpSpPr>
          <p:nvPr/>
        </p:nvGrpSpPr>
        <p:grpSpPr bwMode="auto">
          <a:xfrm>
            <a:off x="762000" y="4419600"/>
            <a:ext cx="2908300" cy="746125"/>
            <a:chOff x="860" y="1036"/>
            <a:chExt cx="1422" cy="470"/>
          </a:xfrm>
        </p:grpSpPr>
        <p:grpSp>
          <p:nvGrpSpPr>
            <p:cNvPr id="12317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28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</a:t>
                </a:r>
              </a:p>
            </p:txBody>
          </p:sp>
          <p:sp>
            <p:nvSpPr>
              <p:cNvPr id="12329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0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grpSp>
          <p:nvGrpSpPr>
            <p:cNvPr id="12318" name="Group 8"/>
            <p:cNvGrpSpPr>
              <a:grpSpLocks/>
            </p:cNvGrpSpPr>
            <p:nvPr/>
          </p:nvGrpSpPr>
          <p:grpSpPr bwMode="auto">
            <a:xfrm>
              <a:off x="1613" y="1036"/>
              <a:ext cx="669" cy="470"/>
              <a:chOff x="1679" y="1182"/>
              <a:chExt cx="669" cy="470"/>
            </a:xfrm>
          </p:grpSpPr>
          <p:sp>
            <p:nvSpPr>
              <p:cNvPr id="12322" name="Text Box 9"/>
              <p:cNvSpPr txBox="1">
                <a:spLocks noChangeArrowheads="1"/>
              </p:cNvSpPr>
              <p:nvPr/>
            </p:nvSpPr>
            <p:spPr bwMode="auto">
              <a:xfrm>
                <a:off x="1693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23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4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2325" name="Text Box 9"/>
              <p:cNvSpPr txBox="1">
                <a:spLocks noChangeArrowheads="1"/>
              </p:cNvSpPr>
              <p:nvPr/>
            </p:nvSpPr>
            <p:spPr bwMode="auto">
              <a:xfrm>
                <a:off x="2118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2326" name="Text Box 11"/>
              <p:cNvSpPr txBox="1">
                <a:spLocks noChangeArrowheads="1"/>
              </p:cNvSpPr>
              <p:nvPr/>
            </p:nvSpPr>
            <p:spPr bwMode="auto">
              <a:xfrm>
                <a:off x="2118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2327" name="Line 10"/>
              <p:cNvSpPr>
                <a:spLocks noChangeShapeType="1"/>
              </p:cNvSpPr>
              <p:nvPr/>
            </p:nvSpPr>
            <p:spPr bwMode="auto">
              <a:xfrm>
                <a:off x="2118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19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2320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21" name="Text Box 12"/>
            <p:cNvSpPr txBox="1">
              <a:spLocks noChangeArrowheads="1"/>
            </p:cNvSpPr>
            <p:nvPr/>
          </p:nvSpPr>
          <p:spPr bwMode="auto">
            <a:xfrm>
              <a:off x="1866" y="1132"/>
              <a:ext cx="18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</p:grpSp>
      <p:grpSp>
        <p:nvGrpSpPr>
          <p:cNvPr id="24" name="Group 3"/>
          <p:cNvGrpSpPr>
            <a:grpSpLocks/>
          </p:cNvGrpSpPr>
          <p:nvPr/>
        </p:nvGrpSpPr>
        <p:grpSpPr bwMode="auto">
          <a:xfrm>
            <a:off x="762000" y="5334000"/>
            <a:ext cx="3810000" cy="854075"/>
            <a:chOff x="860" y="1036"/>
            <a:chExt cx="1863" cy="538"/>
          </a:xfrm>
        </p:grpSpPr>
        <p:grpSp>
          <p:nvGrpSpPr>
            <p:cNvPr id="12307" name="Group 4"/>
            <p:cNvGrpSpPr>
              <a:grpSpLocks/>
            </p:cNvGrpSpPr>
            <p:nvPr/>
          </p:nvGrpSpPr>
          <p:grpSpPr bwMode="auto">
            <a:xfrm>
              <a:off x="1195" y="1036"/>
              <a:ext cx="1528" cy="538"/>
              <a:chOff x="1189" y="1136"/>
              <a:chExt cx="1528" cy="538"/>
            </a:xfrm>
          </p:grpSpPr>
          <p:sp>
            <p:nvSpPr>
              <p:cNvPr id="12311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 + 3 - 5</a:t>
                </a:r>
              </a:p>
            </p:txBody>
          </p:sp>
          <p:sp>
            <p:nvSpPr>
              <p:cNvPr id="12312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2313" name="Text Box 5"/>
              <p:cNvSpPr txBox="1">
                <a:spLocks noChangeArrowheads="1"/>
              </p:cNvSpPr>
              <p:nvPr/>
            </p:nvSpPr>
            <p:spPr bwMode="auto">
              <a:xfrm>
                <a:off x="2009" y="1136"/>
                <a:ext cx="22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14" name="Text Box 7"/>
              <p:cNvSpPr txBox="1">
                <a:spLocks noChangeArrowheads="1"/>
              </p:cNvSpPr>
              <p:nvPr/>
            </p:nvSpPr>
            <p:spPr bwMode="auto">
              <a:xfrm>
                <a:off x="2456" y="1376"/>
                <a:ext cx="26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15" name="Text Box 5"/>
              <p:cNvSpPr txBox="1">
                <a:spLocks noChangeArrowheads="1"/>
              </p:cNvSpPr>
              <p:nvPr/>
            </p:nvSpPr>
            <p:spPr bwMode="auto">
              <a:xfrm>
                <a:off x="2456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2316" name="Text Box 7"/>
              <p:cNvSpPr txBox="1">
                <a:spLocks noChangeArrowheads="1"/>
              </p:cNvSpPr>
              <p:nvPr/>
            </p:nvSpPr>
            <p:spPr bwMode="auto">
              <a:xfrm>
                <a:off x="2009" y="1376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sp>
          <p:nvSpPr>
            <p:cNvPr id="12308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09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10" name="Text Box 12"/>
            <p:cNvSpPr txBox="1">
              <a:spLocks noChangeArrowheads="1"/>
            </p:cNvSpPr>
            <p:nvPr/>
          </p:nvSpPr>
          <p:spPr bwMode="auto">
            <a:xfrm>
              <a:off x="227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86" name="Straight Connector 185"/>
          <p:cNvCxnSpPr/>
          <p:nvPr/>
        </p:nvCxnSpPr>
        <p:spPr>
          <a:xfrm>
            <a:off x="1371600" y="57150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31242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40386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64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800" b="1" dirty="0" err="1" smtClean="0">
                <a:solidFill>
                  <a:srgbClr val="00B050"/>
                </a:solidFill>
              </a:rPr>
              <a:t>Khi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trừ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hai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phân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số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cùng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mẫu</a:t>
            </a:r>
            <a:r>
              <a:rPr lang="en-US" sz="4800" b="1" dirty="0" smtClean="0">
                <a:solidFill>
                  <a:srgbClr val="00B050"/>
                </a:solidFill>
              </a:rPr>
              <a:t> ta </a:t>
            </a:r>
            <a:r>
              <a:rPr lang="en-US" sz="4800" b="1" dirty="0" err="1" smtClean="0">
                <a:solidFill>
                  <a:srgbClr val="00B050"/>
                </a:solidFill>
              </a:rPr>
              <a:t>lấy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tử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trừ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tử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giữ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nguyên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mẫu</a:t>
            </a:r>
            <a:r>
              <a:rPr lang="en-US" sz="4800" b="1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sz="4800" b="1" dirty="0" err="1" smtClean="0">
                <a:solidFill>
                  <a:srgbClr val="00B050"/>
                </a:solidFill>
              </a:rPr>
              <a:t>Khi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trừ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hai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phân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số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khác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mẫu</a:t>
            </a:r>
            <a:r>
              <a:rPr lang="en-US" sz="4800" b="1" dirty="0" smtClean="0">
                <a:solidFill>
                  <a:srgbClr val="00B050"/>
                </a:solidFill>
              </a:rPr>
              <a:t> ta </a:t>
            </a:r>
            <a:r>
              <a:rPr lang="en-US" sz="4800" b="1" dirty="0" err="1" smtClean="0">
                <a:solidFill>
                  <a:srgbClr val="00B050"/>
                </a:solidFill>
              </a:rPr>
              <a:t>quy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đồng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mẫu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số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rồi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lấy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tử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trừ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tử</a:t>
            </a:r>
            <a:r>
              <a:rPr lang="en-US" sz="4800" b="1" dirty="0" smtClean="0">
                <a:solidFill>
                  <a:srgbClr val="00B050"/>
                </a:solidFill>
              </a:rPr>
              <a:t>, </a:t>
            </a:r>
            <a:r>
              <a:rPr lang="en-US" sz="4800" b="1" dirty="0" err="1" smtClean="0">
                <a:solidFill>
                  <a:srgbClr val="00B050"/>
                </a:solidFill>
              </a:rPr>
              <a:t>giữ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nguyên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mẫu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số</a:t>
            </a:r>
            <a:r>
              <a:rPr lang="en-US" sz="4800" b="1" dirty="0" smtClean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8007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KIẾN THỨC CẦN NHỚ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97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2286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</a:rPr>
              <a:t>Bài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 3: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Khoanh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vào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chữ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đặt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trước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kết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quả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đúng</a:t>
            </a:r>
            <a:r>
              <a:rPr lang="en-US" sz="2800" b="1" dirty="0">
                <a:solidFill>
                  <a:srgbClr val="0000FF"/>
                </a:solidFill>
              </a:rPr>
              <a:t>: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44262" y="1235939"/>
            <a:ext cx="2312987" cy="746125"/>
            <a:chOff x="1151" y="1036"/>
            <a:chExt cx="1131" cy="470"/>
          </a:xfrm>
        </p:grpSpPr>
        <p:grpSp>
          <p:nvGrpSpPr>
            <p:cNvPr id="13346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3354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13355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3356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0000"/>
                    </a:solidFill>
                  </a:rPr>
                  <a:t>8</a:t>
                </a:r>
              </a:p>
            </p:txBody>
          </p:sp>
        </p:grpSp>
        <p:grpSp>
          <p:nvGrpSpPr>
            <p:cNvPr id="13347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3351" name="Text Box 9"/>
              <p:cNvSpPr txBox="1">
                <a:spLocks noChangeArrowheads="1"/>
              </p:cNvSpPr>
              <p:nvPr/>
            </p:nvSpPr>
            <p:spPr bwMode="auto">
              <a:xfrm>
                <a:off x="1708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13352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3353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  <p:sp>
          <p:nvSpPr>
            <p:cNvPr id="13348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3349" name="Text Box 12"/>
            <p:cNvSpPr txBox="1">
              <a:spLocks noChangeArrowheads="1"/>
            </p:cNvSpPr>
            <p:nvPr/>
          </p:nvSpPr>
          <p:spPr bwMode="auto">
            <a:xfrm>
              <a:off x="186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3350" name="Text Box 12"/>
            <p:cNvSpPr txBox="1">
              <a:spLocks noChangeArrowheads="1"/>
            </p:cNvSpPr>
            <p:nvPr/>
          </p:nvSpPr>
          <p:spPr bwMode="auto">
            <a:xfrm>
              <a:off x="2052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sym typeface="Symbol" pitchFamily="18" charset="2"/>
                </a:rPr>
                <a:t>?</a:t>
              </a:r>
            </a:p>
          </p:txBody>
        </p:sp>
      </p:grpSp>
      <p:grpSp>
        <p:nvGrpSpPr>
          <p:cNvPr id="13341" name="Group 8"/>
          <p:cNvGrpSpPr>
            <a:grpSpLocks/>
          </p:cNvGrpSpPr>
          <p:nvPr/>
        </p:nvGrpSpPr>
        <p:grpSpPr bwMode="auto">
          <a:xfrm>
            <a:off x="6004077" y="1066800"/>
            <a:ext cx="320526" cy="730250"/>
            <a:chOff x="1678" y="1182"/>
            <a:chExt cx="231" cy="460"/>
          </a:xfrm>
        </p:grpSpPr>
        <p:sp>
          <p:nvSpPr>
            <p:cNvPr id="13343" name="Text Box 9"/>
            <p:cNvSpPr txBox="1">
              <a:spLocks noChangeArrowheads="1"/>
            </p:cNvSpPr>
            <p:nvPr/>
          </p:nvSpPr>
          <p:spPr bwMode="auto">
            <a:xfrm>
              <a:off x="1679" y="118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7</a:t>
              </a:r>
            </a:p>
          </p:txBody>
        </p:sp>
        <p:sp>
          <p:nvSpPr>
            <p:cNvPr id="13344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45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9</a:t>
              </a:r>
            </a:p>
          </p:txBody>
        </p:sp>
      </p:grpSp>
      <p:grpSp>
        <p:nvGrpSpPr>
          <p:cNvPr id="13336" name="Group 8"/>
          <p:cNvGrpSpPr>
            <a:grpSpLocks/>
          </p:cNvGrpSpPr>
          <p:nvPr/>
        </p:nvGrpSpPr>
        <p:grpSpPr bwMode="auto">
          <a:xfrm>
            <a:off x="6004077" y="2117725"/>
            <a:ext cx="320526" cy="822325"/>
            <a:chOff x="1678" y="1124"/>
            <a:chExt cx="231" cy="518"/>
          </a:xfrm>
        </p:grpSpPr>
        <p:sp>
          <p:nvSpPr>
            <p:cNvPr id="13338" name="Text Box 9"/>
            <p:cNvSpPr txBox="1">
              <a:spLocks noChangeArrowheads="1"/>
            </p:cNvSpPr>
            <p:nvPr/>
          </p:nvSpPr>
          <p:spPr bwMode="auto">
            <a:xfrm>
              <a:off x="1678" y="1124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13339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40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4</a:t>
              </a:r>
            </a:p>
          </p:txBody>
        </p:sp>
      </p:grpSp>
      <p:grpSp>
        <p:nvGrpSpPr>
          <p:cNvPr id="13331" name="Group 8"/>
          <p:cNvGrpSpPr>
            <a:grpSpLocks/>
          </p:cNvGrpSpPr>
          <p:nvPr/>
        </p:nvGrpSpPr>
        <p:grpSpPr bwMode="auto">
          <a:xfrm>
            <a:off x="6080277" y="3119438"/>
            <a:ext cx="320526" cy="811213"/>
            <a:chOff x="1678" y="1131"/>
            <a:chExt cx="231" cy="511"/>
          </a:xfrm>
        </p:grpSpPr>
        <p:sp>
          <p:nvSpPr>
            <p:cNvPr id="13333" name="Text Box 9"/>
            <p:cNvSpPr txBox="1">
              <a:spLocks noChangeArrowheads="1"/>
            </p:cNvSpPr>
            <p:nvPr/>
          </p:nvSpPr>
          <p:spPr bwMode="auto">
            <a:xfrm>
              <a:off x="1678" y="113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13334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35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8</a:t>
              </a:r>
            </a:p>
          </p:txBody>
        </p:sp>
      </p:grpSp>
      <p:grpSp>
        <p:nvGrpSpPr>
          <p:cNvPr id="13326" name="Group 8"/>
          <p:cNvGrpSpPr>
            <a:grpSpLocks/>
          </p:cNvGrpSpPr>
          <p:nvPr/>
        </p:nvGrpSpPr>
        <p:grpSpPr bwMode="auto">
          <a:xfrm>
            <a:off x="6050122" y="4200813"/>
            <a:ext cx="548962" cy="746125"/>
            <a:chOff x="1635" y="1182"/>
            <a:chExt cx="396" cy="470"/>
          </a:xfrm>
        </p:grpSpPr>
        <p:sp>
          <p:nvSpPr>
            <p:cNvPr id="13328" name="Text Box 9"/>
            <p:cNvSpPr txBox="1">
              <a:spLocks noChangeArrowheads="1"/>
            </p:cNvSpPr>
            <p:nvPr/>
          </p:nvSpPr>
          <p:spPr bwMode="auto">
            <a:xfrm>
              <a:off x="1658" y="118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13329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30" name="Text Box 11"/>
            <p:cNvSpPr txBox="1">
              <a:spLocks noChangeArrowheads="1"/>
            </p:cNvSpPr>
            <p:nvPr/>
          </p:nvSpPr>
          <p:spPr bwMode="auto">
            <a:xfrm>
              <a:off x="1635" y="1422"/>
              <a:ext cx="3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12</a:t>
              </a:r>
            </a:p>
          </p:txBody>
        </p:sp>
      </p:grpSp>
      <p:grpSp>
        <p:nvGrpSpPr>
          <p:cNvPr id="13321" name="Group 8"/>
          <p:cNvGrpSpPr>
            <a:grpSpLocks/>
          </p:cNvGrpSpPr>
          <p:nvPr/>
        </p:nvGrpSpPr>
        <p:grpSpPr bwMode="auto">
          <a:xfrm>
            <a:off x="6156480" y="3565526"/>
            <a:ext cx="320526" cy="365125"/>
            <a:chOff x="1678" y="1412"/>
            <a:chExt cx="231" cy="230"/>
          </a:xfrm>
        </p:grpSpPr>
        <p:sp>
          <p:nvSpPr>
            <p:cNvPr id="13324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25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32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8" name="Oval 7"/>
          <p:cNvSpPr/>
          <p:nvPr/>
        </p:nvSpPr>
        <p:spPr>
          <a:xfrm>
            <a:off x="5181600" y="1235939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A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5192233" y="2301081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B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175157" y="3382962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C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70" name="Oval 69"/>
          <p:cNvSpPr/>
          <p:nvPr/>
        </p:nvSpPr>
        <p:spPr>
          <a:xfrm>
            <a:off x="5234765" y="4419238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D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44262" y="2673360"/>
            <a:ext cx="2310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ĐÁP ÁN C</a:t>
            </a:r>
            <a:endParaRPr lang="en-US" sz="4000" b="1" dirty="0">
              <a:solidFill>
                <a:srgbClr val="00B050"/>
              </a:solidFill>
            </a:endParaRPr>
          </a:p>
        </p:txBody>
      </p:sp>
      <p:pic>
        <p:nvPicPr>
          <p:cNvPr id="4100" name="Picture 4" descr="Káº¿t quáº£ hÃ¬nh áº£nh cho máº·t cÆ°á»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558" y="3656805"/>
            <a:ext cx="3183432" cy="212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91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8" grpId="0" animBg="1"/>
      <p:bldP spid="49" grpId="0" animBg="1"/>
      <p:bldP spid="50" grpId="0" animBg="1"/>
      <p:bldP spid="70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0" y="762000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91440" bIns="91440"/>
          <a:lstStyle>
            <a:lvl1pPr marL="457200" indent="-4572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200" b="1" dirty="0"/>
              <a:t>9m 5dm; 7m 3dm; 8dm 9cm; 12cm 5mm</a:t>
            </a:r>
          </a:p>
        </p:txBody>
      </p: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190098" y="-22860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600" b="1" dirty="0" err="1">
                <a:solidFill>
                  <a:srgbClr val="FF0000"/>
                </a:solidFill>
              </a:rPr>
              <a:t>Bài</a:t>
            </a:r>
            <a:r>
              <a:rPr lang="en-US" sz="3600" b="1" dirty="0">
                <a:solidFill>
                  <a:srgbClr val="FF0000"/>
                </a:solidFill>
              </a:rPr>
              <a:t> 4: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Viết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các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độ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dài</a:t>
            </a:r>
            <a:r>
              <a:rPr lang="en-US" sz="3200" b="1" dirty="0">
                <a:solidFill>
                  <a:srgbClr val="0000FF"/>
                </a:solidFill>
              </a:rPr>
              <a:t> (</a:t>
            </a:r>
            <a:r>
              <a:rPr lang="en-US" sz="3200" b="1" dirty="0" err="1">
                <a:solidFill>
                  <a:srgbClr val="0000FF"/>
                </a:solidFill>
              </a:rPr>
              <a:t>theo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mẫu</a:t>
            </a:r>
            <a:r>
              <a:rPr lang="en-US" sz="3200" b="1" dirty="0">
                <a:solidFill>
                  <a:srgbClr val="0000FF"/>
                </a:solidFill>
              </a:rPr>
              <a:t>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752600"/>
            <a:ext cx="5640388" cy="822325"/>
            <a:chOff x="860" y="1036"/>
            <a:chExt cx="1405" cy="518"/>
          </a:xfrm>
        </p:grpSpPr>
        <p:grpSp>
          <p:nvGrpSpPr>
            <p:cNvPr id="14390" name="Group 8"/>
            <p:cNvGrpSpPr>
              <a:grpSpLocks/>
            </p:cNvGrpSpPr>
            <p:nvPr/>
          </p:nvGrpSpPr>
          <p:grpSpPr bwMode="auto">
            <a:xfrm>
              <a:off x="1505" y="1036"/>
              <a:ext cx="646" cy="518"/>
              <a:chOff x="1571" y="1182"/>
              <a:chExt cx="646" cy="518"/>
            </a:xfrm>
          </p:grpSpPr>
          <p:sp>
            <p:nvSpPr>
              <p:cNvPr id="14399" name="Text Box 9"/>
              <p:cNvSpPr txBox="1">
                <a:spLocks noChangeArrowheads="1"/>
              </p:cNvSpPr>
              <p:nvPr/>
            </p:nvSpPr>
            <p:spPr bwMode="auto">
              <a:xfrm>
                <a:off x="1647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14400" name="Line 10"/>
              <p:cNvSpPr>
                <a:spLocks noChangeShapeType="1"/>
              </p:cNvSpPr>
              <p:nvPr/>
            </p:nvSpPr>
            <p:spPr bwMode="auto">
              <a:xfrm>
                <a:off x="1571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Text Box 11"/>
              <p:cNvSpPr txBox="1">
                <a:spLocks noChangeArrowheads="1"/>
              </p:cNvSpPr>
              <p:nvPr/>
            </p:nvSpPr>
            <p:spPr bwMode="auto">
              <a:xfrm>
                <a:off x="1628" y="1422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14402" name="Text Box 9"/>
              <p:cNvSpPr txBox="1">
                <a:spLocks noChangeArrowheads="1"/>
              </p:cNvSpPr>
              <p:nvPr/>
            </p:nvSpPr>
            <p:spPr bwMode="auto">
              <a:xfrm>
                <a:off x="2103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14403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470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10</a:t>
                </a:r>
              </a:p>
            </p:txBody>
          </p:sp>
        </p:grpSp>
        <p:sp>
          <p:nvSpPr>
            <p:cNvPr id="14391" name="Text Box 12"/>
            <p:cNvSpPr txBox="1">
              <a:spLocks noChangeArrowheads="1"/>
            </p:cNvSpPr>
            <p:nvPr/>
          </p:nvSpPr>
          <p:spPr bwMode="auto">
            <a:xfrm>
              <a:off x="1429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4392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 i="1" dirty="0">
                  <a:solidFill>
                    <a:srgbClr val="FF0000"/>
                  </a:solidFill>
                  <a:sym typeface="Symbol" pitchFamily="18" charset="2"/>
                </a:rPr>
                <a:t>9m 5dm</a:t>
              </a:r>
            </a:p>
          </p:txBody>
        </p:sp>
        <p:sp>
          <p:nvSpPr>
            <p:cNvPr id="14393" name="Text Box 12"/>
            <p:cNvSpPr txBox="1">
              <a:spLocks noChangeArrowheads="1"/>
            </p:cNvSpPr>
            <p:nvPr/>
          </p:nvSpPr>
          <p:spPr bwMode="auto">
            <a:xfrm>
              <a:off x="1201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4394" name="Text Box 12"/>
            <p:cNvSpPr txBox="1">
              <a:spLocks noChangeArrowheads="1"/>
            </p:cNvSpPr>
            <p:nvPr/>
          </p:nvSpPr>
          <p:spPr bwMode="auto">
            <a:xfrm>
              <a:off x="1278" y="1132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 dirty="0">
                  <a:solidFill>
                    <a:srgbClr val="FF0000"/>
                  </a:solidFill>
                  <a:sym typeface="Symbol" pitchFamily="18" charset="2"/>
                </a:rPr>
                <a:t>9m</a:t>
              </a:r>
            </a:p>
          </p:txBody>
        </p:sp>
        <p:sp>
          <p:nvSpPr>
            <p:cNvPr id="14395" name="Text Box 12"/>
            <p:cNvSpPr txBox="1">
              <a:spLocks noChangeArrowheads="1"/>
            </p:cNvSpPr>
            <p:nvPr/>
          </p:nvSpPr>
          <p:spPr bwMode="auto">
            <a:xfrm>
              <a:off x="1733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m</a:t>
              </a:r>
            </a:p>
          </p:txBody>
        </p:sp>
        <p:sp>
          <p:nvSpPr>
            <p:cNvPr id="14396" name="Text Box 12"/>
            <p:cNvSpPr txBox="1">
              <a:spLocks noChangeArrowheads="1"/>
            </p:cNvSpPr>
            <p:nvPr/>
          </p:nvSpPr>
          <p:spPr bwMode="auto">
            <a:xfrm>
              <a:off x="1828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4397" name="Text Box 12"/>
            <p:cNvSpPr txBox="1">
              <a:spLocks noChangeArrowheads="1"/>
            </p:cNvSpPr>
            <p:nvPr/>
          </p:nvSpPr>
          <p:spPr bwMode="auto">
            <a:xfrm>
              <a:off x="1904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9</a:t>
              </a:r>
            </a:p>
          </p:txBody>
        </p:sp>
        <p:sp>
          <p:nvSpPr>
            <p:cNvPr id="14398" name="Text Box 12"/>
            <p:cNvSpPr txBox="1">
              <a:spLocks noChangeArrowheads="1"/>
            </p:cNvSpPr>
            <p:nvPr/>
          </p:nvSpPr>
          <p:spPr bwMode="auto">
            <a:xfrm>
              <a:off x="2151" y="1132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m</a:t>
              </a:r>
            </a:p>
          </p:txBody>
        </p:sp>
      </p:grpSp>
      <p:cxnSp>
        <p:nvCxnSpPr>
          <p:cNvPr id="50" name="Straight Connector 49"/>
          <p:cNvCxnSpPr/>
          <p:nvPr/>
        </p:nvCxnSpPr>
        <p:spPr>
          <a:xfrm>
            <a:off x="5181600" y="21336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09600" y="2895600"/>
            <a:ext cx="5640388" cy="822325"/>
            <a:chOff x="860" y="1036"/>
            <a:chExt cx="1405" cy="518"/>
          </a:xfrm>
        </p:grpSpPr>
        <p:grpSp>
          <p:nvGrpSpPr>
            <p:cNvPr id="14376" name="Group 8"/>
            <p:cNvGrpSpPr>
              <a:grpSpLocks/>
            </p:cNvGrpSpPr>
            <p:nvPr/>
          </p:nvGrpSpPr>
          <p:grpSpPr bwMode="auto">
            <a:xfrm>
              <a:off x="1505" y="1036"/>
              <a:ext cx="646" cy="518"/>
              <a:chOff x="1571" y="1182"/>
              <a:chExt cx="646" cy="518"/>
            </a:xfrm>
          </p:grpSpPr>
          <p:sp>
            <p:nvSpPr>
              <p:cNvPr id="14385" name="Text Box 9"/>
              <p:cNvSpPr txBox="1">
                <a:spLocks noChangeArrowheads="1"/>
              </p:cNvSpPr>
              <p:nvPr/>
            </p:nvSpPr>
            <p:spPr bwMode="auto">
              <a:xfrm>
                <a:off x="1647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3</a:t>
                </a:r>
              </a:p>
            </p:txBody>
          </p:sp>
          <p:sp>
            <p:nvSpPr>
              <p:cNvPr id="14386" name="Line 10"/>
              <p:cNvSpPr>
                <a:spLocks noChangeShapeType="1"/>
              </p:cNvSpPr>
              <p:nvPr/>
            </p:nvSpPr>
            <p:spPr bwMode="auto">
              <a:xfrm>
                <a:off x="1571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Text Box 11"/>
              <p:cNvSpPr txBox="1">
                <a:spLocks noChangeArrowheads="1"/>
              </p:cNvSpPr>
              <p:nvPr/>
            </p:nvSpPr>
            <p:spPr bwMode="auto">
              <a:xfrm>
                <a:off x="1628" y="1422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  <p:sp>
            <p:nvSpPr>
              <p:cNvPr id="14388" name="Text Box 9"/>
              <p:cNvSpPr txBox="1">
                <a:spLocks noChangeArrowheads="1"/>
              </p:cNvSpPr>
              <p:nvPr/>
            </p:nvSpPr>
            <p:spPr bwMode="auto">
              <a:xfrm>
                <a:off x="2103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3</a:t>
                </a:r>
              </a:p>
            </p:txBody>
          </p:sp>
          <p:sp>
            <p:nvSpPr>
              <p:cNvPr id="14389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470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</p:grpSp>
        <p:sp>
          <p:nvSpPr>
            <p:cNvPr id="14377" name="Text Box 12"/>
            <p:cNvSpPr txBox="1">
              <a:spLocks noChangeArrowheads="1"/>
            </p:cNvSpPr>
            <p:nvPr/>
          </p:nvSpPr>
          <p:spPr bwMode="auto">
            <a:xfrm>
              <a:off x="1429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+</a:t>
              </a:r>
            </a:p>
          </p:txBody>
        </p:sp>
        <p:sp>
          <p:nvSpPr>
            <p:cNvPr id="14378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7m 3dm</a:t>
              </a:r>
            </a:p>
          </p:txBody>
        </p:sp>
        <p:sp>
          <p:nvSpPr>
            <p:cNvPr id="14379" name="Text Box 12"/>
            <p:cNvSpPr txBox="1">
              <a:spLocks noChangeArrowheads="1"/>
            </p:cNvSpPr>
            <p:nvPr/>
          </p:nvSpPr>
          <p:spPr bwMode="auto">
            <a:xfrm>
              <a:off x="1201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80" name="Text Box 12"/>
            <p:cNvSpPr txBox="1">
              <a:spLocks noChangeArrowheads="1"/>
            </p:cNvSpPr>
            <p:nvPr/>
          </p:nvSpPr>
          <p:spPr bwMode="auto">
            <a:xfrm>
              <a:off x="1278" y="1132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7m</a:t>
              </a:r>
            </a:p>
          </p:txBody>
        </p:sp>
        <p:sp>
          <p:nvSpPr>
            <p:cNvPr id="14381" name="Text Box 12"/>
            <p:cNvSpPr txBox="1">
              <a:spLocks noChangeArrowheads="1"/>
            </p:cNvSpPr>
            <p:nvPr/>
          </p:nvSpPr>
          <p:spPr bwMode="auto">
            <a:xfrm>
              <a:off x="1733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m</a:t>
              </a:r>
            </a:p>
          </p:txBody>
        </p:sp>
        <p:sp>
          <p:nvSpPr>
            <p:cNvPr id="14382" name="Text Box 12"/>
            <p:cNvSpPr txBox="1">
              <a:spLocks noChangeArrowheads="1"/>
            </p:cNvSpPr>
            <p:nvPr/>
          </p:nvSpPr>
          <p:spPr bwMode="auto">
            <a:xfrm>
              <a:off x="1828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83" name="Text Box 12"/>
            <p:cNvSpPr txBox="1">
              <a:spLocks noChangeArrowheads="1"/>
            </p:cNvSpPr>
            <p:nvPr/>
          </p:nvSpPr>
          <p:spPr bwMode="auto">
            <a:xfrm>
              <a:off x="1904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7</a:t>
              </a:r>
            </a:p>
          </p:txBody>
        </p:sp>
        <p:sp>
          <p:nvSpPr>
            <p:cNvPr id="14384" name="Text Box 12"/>
            <p:cNvSpPr txBox="1">
              <a:spLocks noChangeArrowheads="1"/>
            </p:cNvSpPr>
            <p:nvPr/>
          </p:nvSpPr>
          <p:spPr bwMode="auto">
            <a:xfrm>
              <a:off x="2151" y="1132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m</a:t>
              </a:r>
            </a:p>
          </p:txBody>
        </p:sp>
      </p:grpSp>
      <p:cxnSp>
        <p:nvCxnSpPr>
          <p:cNvPr id="66" name="Straight Connector 65"/>
          <p:cNvCxnSpPr/>
          <p:nvPr/>
        </p:nvCxnSpPr>
        <p:spPr>
          <a:xfrm>
            <a:off x="5257800" y="32766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609600" y="3886200"/>
            <a:ext cx="5792788" cy="822325"/>
            <a:chOff x="860" y="1036"/>
            <a:chExt cx="1443" cy="518"/>
          </a:xfrm>
        </p:grpSpPr>
        <p:grpSp>
          <p:nvGrpSpPr>
            <p:cNvPr id="14362" name="Group 8"/>
            <p:cNvGrpSpPr>
              <a:grpSpLocks/>
            </p:cNvGrpSpPr>
            <p:nvPr/>
          </p:nvGrpSpPr>
          <p:grpSpPr bwMode="auto">
            <a:xfrm>
              <a:off x="1505" y="1036"/>
              <a:ext cx="646" cy="518"/>
              <a:chOff x="1571" y="1182"/>
              <a:chExt cx="646" cy="518"/>
            </a:xfrm>
          </p:grpSpPr>
          <p:sp>
            <p:nvSpPr>
              <p:cNvPr id="14371" name="Text Box 9"/>
              <p:cNvSpPr txBox="1">
                <a:spLocks noChangeArrowheads="1"/>
              </p:cNvSpPr>
              <p:nvPr/>
            </p:nvSpPr>
            <p:spPr bwMode="auto">
              <a:xfrm>
                <a:off x="1647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9</a:t>
                </a:r>
              </a:p>
            </p:txBody>
          </p:sp>
          <p:sp>
            <p:nvSpPr>
              <p:cNvPr id="14372" name="Line 10"/>
              <p:cNvSpPr>
                <a:spLocks noChangeShapeType="1"/>
              </p:cNvSpPr>
              <p:nvPr/>
            </p:nvSpPr>
            <p:spPr bwMode="auto">
              <a:xfrm>
                <a:off x="1571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3" name="Text Box 11"/>
              <p:cNvSpPr txBox="1">
                <a:spLocks noChangeArrowheads="1"/>
              </p:cNvSpPr>
              <p:nvPr/>
            </p:nvSpPr>
            <p:spPr bwMode="auto">
              <a:xfrm>
                <a:off x="1628" y="1422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  <p:sp>
            <p:nvSpPr>
              <p:cNvPr id="14374" name="Text Box 9"/>
              <p:cNvSpPr txBox="1">
                <a:spLocks noChangeArrowheads="1"/>
              </p:cNvSpPr>
              <p:nvPr/>
            </p:nvSpPr>
            <p:spPr bwMode="auto">
              <a:xfrm>
                <a:off x="2103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9</a:t>
                </a:r>
              </a:p>
            </p:txBody>
          </p:sp>
          <p:sp>
            <p:nvSpPr>
              <p:cNvPr id="14375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470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</p:grpSp>
        <p:sp>
          <p:nvSpPr>
            <p:cNvPr id="14363" name="Text Box 12"/>
            <p:cNvSpPr txBox="1">
              <a:spLocks noChangeArrowheads="1"/>
            </p:cNvSpPr>
            <p:nvPr/>
          </p:nvSpPr>
          <p:spPr bwMode="auto">
            <a:xfrm>
              <a:off x="1429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+</a:t>
              </a:r>
            </a:p>
          </p:txBody>
        </p:sp>
        <p:sp>
          <p:nvSpPr>
            <p:cNvPr id="14364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3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8dm 9cm</a:t>
              </a:r>
            </a:p>
          </p:txBody>
        </p:sp>
        <p:sp>
          <p:nvSpPr>
            <p:cNvPr id="14365" name="Text Box 12"/>
            <p:cNvSpPr txBox="1">
              <a:spLocks noChangeArrowheads="1"/>
            </p:cNvSpPr>
            <p:nvPr/>
          </p:nvSpPr>
          <p:spPr bwMode="auto">
            <a:xfrm>
              <a:off x="1201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66" name="Text Box 12"/>
            <p:cNvSpPr txBox="1">
              <a:spLocks noChangeArrowheads="1"/>
            </p:cNvSpPr>
            <p:nvPr/>
          </p:nvSpPr>
          <p:spPr bwMode="auto">
            <a:xfrm>
              <a:off x="1278" y="1132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 smtClean="0">
                  <a:sym typeface="Symbol" pitchFamily="18" charset="2"/>
                </a:rPr>
                <a:t>8dm  </a:t>
              </a:r>
              <a:endParaRPr lang="en-US" sz="2400" b="1" dirty="0">
                <a:sym typeface="Symbol" pitchFamily="18" charset="2"/>
              </a:endParaRPr>
            </a:p>
          </p:txBody>
        </p:sp>
        <p:sp>
          <p:nvSpPr>
            <p:cNvPr id="14367" name="Text Box 12"/>
            <p:cNvSpPr txBox="1">
              <a:spLocks noChangeArrowheads="1"/>
            </p:cNvSpPr>
            <p:nvPr/>
          </p:nvSpPr>
          <p:spPr bwMode="auto">
            <a:xfrm>
              <a:off x="1733" y="1132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dm</a:t>
              </a:r>
            </a:p>
          </p:txBody>
        </p:sp>
        <p:sp>
          <p:nvSpPr>
            <p:cNvPr id="14368" name="Text Box 12"/>
            <p:cNvSpPr txBox="1">
              <a:spLocks noChangeArrowheads="1"/>
            </p:cNvSpPr>
            <p:nvPr/>
          </p:nvSpPr>
          <p:spPr bwMode="auto">
            <a:xfrm>
              <a:off x="1828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69" name="Text Box 12"/>
            <p:cNvSpPr txBox="1">
              <a:spLocks noChangeArrowheads="1"/>
            </p:cNvSpPr>
            <p:nvPr/>
          </p:nvSpPr>
          <p:spPr bwMode="auto">
            <a:xfrm>
              <a:off x="1904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8</a:t>
              </a:r>
            </a:p>
          </p:txBody>
        </p:sp>
        <p:sp>
          <p:nvSpPr>
            <p:cNvPr id="14370" name="Text Box 12"/>
            <p:cNvSpPr txBox="1">
              <a:spLocks noChangeArrowheads="1"/>
            </p:cNvSpPr>
            <p:nvPr/>
          </p:nvSpPr>
          <p:spPr bwMode="auto">
            <a:xfrm>
              <a:off x="2151" y="1132"/>
              <a:ext cx="1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dm</a:t>
              </a:r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623592" y="4816476"/>
            <a:ext cx="6539207" cy="776288"/>
            <a:chOff x="863" y="950"/>
            <a:chExt cx="1402" cy="489"/>
          </a:xfrm>
        </p:grpSpPr>
        <p:grpSp>
          <p:nvGrpSpPr>
            <p:cNvPr id="14349" name="Group 8"/>
            <p:cNvGrpSpPr>
              <a:grpSpLocks/>
            </p:cNvGrpSpPr>
            <p:nvPr/>
          </p:nvGrpSpPr>
          <p:grpSpPr bwMode="auto">
            <a:xfrm>
              <a:off x="1565" y="950"/>
              <a:ext cx="586" cy="489"/>
              <a:chOff x="1631" y="1096"/>
              <a:chExt cx="586" cy="489"/>
            </a:xfrm>
          </p:grpSpPr>
          <p:sp>
            <p:nvSpPr>
              <p:cNvPr id="14358" name="Text Box 9"/>
              <p:cNvSpPr txBox="1">
                <a:spLocks noChangeArrowheads="1"/>
              </p:cNvSpPr>
              <p:nvPr/>
            </p:nvSpPr>
            <p:spPr bwMode="auto">
              <a:xfrm>
                <a:off x="1645" y="1096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5</a:t>
                </a:r>
              </a:p>
            </p:txBody>
          </p:sp>
          <p:sp>
            <p:nvSpPr>
              <p:cNvPr id="14359" name="Text Box 11"/>
              <p:cNvSpPr txBox="1">
                <a:spLocks noChangeArrowheads="1"/>
              </p:cNvSpPr>
              <p:nvPr/>
            </p:nvSpPr>
            <p:spPr bwMode="auto">
              <a:xfrm>
                <a:off x="1631" y="1328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10</a:t>
                </a:r>
              </a:p>
            </p:txBody>
          </p:sp>
          <p:sp>
            <p:nvSpPr>
              <p:cNvPr id="14360" name="Text Box 9"/>
              <p:cNvSpPr txBox="1">
                <a:spLocks noChangeArrowheads="1"/>
              </p:cNvSpPr>
              <p:nvPr/>
            </p:nvSpPr>
            <p:spPr bwMode="auto">
              <a:xfrm>
                <a:off x="2102" y="1114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5</a:t>
                </a:r>
              </a:p>
            </p:txBody>
          </p:sp>
          <p:sp>
            <p:nvSpPr>
              <p:cNvPr id="14361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355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10</a:t>
                </a:r>
              </a:p>
            </p:txBody>
          </p:sp>
        </p:grpSp>
        <p:sp>
          <p:nvSpPr>
            <p:cNvPr id="14350" name="Text Box 12"/>
            <p:cNvSpPr txBox="1">
              <a:spLocks noChangeArrowheads="1"/>
            </p:cNvSpPr>
            <p:nvPr/>
          </p:nvSpPr>
          <p:spPr bwMode="auto">
            <a:xfrm>
              <a:off x="1481" y="1055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+</a:t>
              </a:r>
            </a:p>
          </p:txBody>
        </p:sp>
        <p:sp>
          <p:nvSpPr>
            <p:cNvPr id="14351" name="Text Box 12"/>
            <p:cNvSpPr txBox="1">
              <a:spLocks noChangeArrowheads="1"/>
            </p:cNvSpPr>
            <p:nvPr/>
          </p:nvSpPr>
          <p:spPr bwMode="auto">
            <a:xfrm>
              <a:off x="863" y="1028"/>
              <a:ext cx="3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12cm 5mm</a:t>
              </a:r>
            </a:p>
          </p:txBody>
        </p:sp>
        <p:sp>
          <p:nvSpPr>
            <p:cNvPr id="14352" name="Text Box 12"/>
            <p:cNvSpPr txBox="1">
              <a:spLocks noChangeArrowheads="1"/>
            </p:cNvSpPr>
            <p:nvPr/>
          </p:nvSpPr>
          <p:spPr bwMode="auto">
            <a:xfrm>
              <a:off x="1219" y="1055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=</a:t>
              </a:r>
            </a:p>
          </p:txBody>
        </p:sp>
        <p:sp>
          <p:nvSpPr>
            <p:cNvPr id="14353" name="Text Box 12"/>
            <p:cNvSpPr txBox="1">
              <a:spLocks noChangeArrowheads="1"/>
            </p:cNvSpPr>
            <p:nvPr/>
          </p:nvSpPr>
          <p:spPr bwMode="auto">
            <a:xfrm>
              <a:off x="1290" y="1047"/>
              <a:ext cx="18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12cm</a:t>
              </a:r>
            </a:p>
          </p:txBody>
        </p:sp>
        <p:sp>
          <p:nvSpPr>
            <p:cNvPr id="14354" name="Text Box 12"/>
            <p:cNvSpPr txBox="1">
              <a:spLocks noChangeArrowheads="1"/>
            </p:cNvSpPr>
            <p:nvPr/>
          </p:nvSpPr>
          <p:spPr bwMode="auto">
            <a:xfrm>
              <a:off x="1711" y="1030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cm</a:t>
              </a:r>
            </a:p>
          </p:txBody>
        </p:sp>
        <p:sp>
          <p:nvSpPr>
            <p:cNvPr id="14355" name="Text Box 12"/>
            <p:cNvSpPr txBox="1">
              <a:spLocks noChangeArrowheads="1"/>
            </p:cNvSpPr>
            <p:nvPr/>
          </p:nvSpPr>
          <p:spPr bwMode="auto">
            <a:xfrm>
              <a:off x="1840" y="1055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56" name="Text Box 12"/>
            <p:cNvSpPr txBox="1">
              <a:spLocks noChangeArrowheads="1"/>
            </p:cNvSpPr>
            <p:nvPr/>
          </p:nvSpPr>
          <p:spPr bwMode="auto">
            <a:xfrm>
              <a:off x="1919" y="1043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12</a:t>
              </a:r>
            </a:p>
          </p:txBody>
        </p:sp>
        <p:sp>
          <p:nvSpPr>
            <p:cNvPr id="14357" name="Text Box 12"/>
            <p:cNvSpPr txBox="1">
              <a:spLocks noChangeArrowheads="1"/>
            </p:cNvSpPr>
            <p:nvPr/>
          </p:nvSpPr>
          <p:spPr bwMode="auto">
            <a:xfrm>
              <a:off x="2151" y="1074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cm</a:t>
              </a:r>
            </a:p>
          </p:txBody>
        </p:sp>
      </p:grpSp>
      <p:cxnSp>
        <p:nvCxnSpPr>
          <p:cNvPr id="97" name="Straight Connector 96"/>
          <p:cNvCxnSpPr/>
          <p:nvPr/>
        </p:nvCxnSpPr>
        <p:spPr>
          <a:xfrm>
            <a:off x="5257800" y="42672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3973815" y="514248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6054211" y="522605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63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17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2" grpId="0" autoUpdateAnimBg="0"/>
      <p:bldP spid="20787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</a:rPr>
              <a:t>Kiến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thức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cần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nhớ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1305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</a:rPr>
              <a:t>Nhớ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lại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bảng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đơn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vị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đo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độ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dài</a:t>
            </a:r>
            <a:r>
              <a:rPr lang="en-US" sz="3600" b="1" dirty="0" smtClean="0">
                <a:solidFill>
                  <a:srgbClr val="002060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b="1" dirty="0" smtClean="0">
                <a:solidFill>
                  <a:srgbClr val="002060"/>
                </a:solidFill>
              </a:rPr>
              <a:t>1m = 10 </a:t>
            </a:r>
            <a:r>
              <a:rPr lang="en-US" b="1" dirty="0" err="1" smtClean="0">
                <a:solidFill>
                  <a:srgbClr val="002060"/>
                </a:solidFill>
              </a:rPr>
              <a:t>dm</a:t>
            </a:r>
            <a:r>
              <a:rPr lang="en-US" b="1" dirty="0" smtClean="0">
                <a:solidFill>
                  <a:srgbClr val="002060"/>
                </a:solidFill>
              </a:rPr>
              <a:t>                         1cm =      </a:t>
            </a:r>
            <a:r>
              <a:rPr lang="en-US" b="1" dirty="0" err="1" smtClean="0">
                <a:solidFill>
                  <a:srgbClr val="002060"/>
                </a:solidFill>
              </a:rPr>
              <a:t>dm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   1m = 100 cm                      1mm =      </a:t>
            </a:r>
            <a:r>
              <a:rPr lang="en-US" b="1" dirty="0">
                <a:solidFill>
                  <a:srgbClr val="002060"/>
                </a:solidFill>
              </a:rPr>
              <a:t>c</a:t>
            </a:r>
            <a:r>
              <a:rPr lang="en-US" b="1" dirty="0" smtClean="0">
                <a:solidFill>
                  <a:srgbClr val="002060"/>
                </a:solidFill>
              </a:rPr>
              <a:t>m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                                         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192426"/>
              </p:ext>
            </p:extLst>
          </p:nvPr>
        </p:nvGraphicFramePr>
        <p:xfrm>
          <a:off x="6477000" y="3733800"/>
          <a:ext cx="5413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4" imgW="203040" imgH="393480" progId="Equation.3">
                  <p:embed/>
                </p:oleObj>
              </mc:Choice>
              <mc:Fallback>
                <p:oleObj name="Equation" r:id="rId4" imgW="203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77000" y="3733800"/>
                        <a:ext cx="541337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330546"/>
              </p:ext>
            </p:extLst>
          </p:nvPr>
        </p:nvGraphicFramePr>
        <p:xfrm>
          <a:off x="6324600" y="2590800"/>
          <a:ext cx="5413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6" imgW="203040" imgH="393480" progId="Equation.3">
                  <p:embed/>
                </p:oleObj>
              </mc:Choice>
              <mc:Fallback>
                <p:oleObj name="Equation" r:id="rId6" imgW="203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324600" y="2590800"/>
                        <a:ext cx="541337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313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501</Words>
  <Application>Microsoft Office PowerPoint</Application>
  <PresentationFormat>On-screen Show (4:3)</PresentationFormat>
  <Paragraphs>259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Symbol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Kiến thức cần nhớ</vt:lpstr>
      <vt:lpstr>PowerPoint Presentation</vt:lpstr>
      <vt:lpstr>KIẾN THỨC CẦN NHỚ </vt:lpstr>
      <vt:lpstr>PowerPoint Presentation</vt:lpstr>
      <vt:lpstr>PowerPoint Presentation</vt:lpstr>
      <vt:lpstr>Kiến thức cần nhớ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Thúy Ngà</dc:creator>
  <cp:lastModifiedBy>Mrs.Oanh</cp:lastModifiedBy>
  <cp:revision>26</cp:revision>
  <dcterms:created xsi:type="dcterms:W3CDTF">2018-09-18T10:04:27Z</dcterms:created>
  <dcterms:modified xsi:type="dcterms:W3CDTF">2019-04-24T13:48:06Z</dcterms:modified>
</cp:coreProperties>
</file>