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327" r:id="rId3"/>
    <p:sldId id="319" r:id="rId4"/>
    <p:sldId id="318" r:id="rId5"/>
    <p:sldId id="303" r:id="rId6"/>
    <p:sldId id="326" r:id="rId7"/>
    <p:sldId id="323" r:id="rId8"/>
    <p:sldId id="325" r:id="rId9"/>
    <p:sldId id="321" r:id="rId10"/>
    <p:sldId id="312" r:id="rId11"/>
    <p:sldId id="271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572F"/>
    <a:srgbClr val="FF3300"/>
    <a:srgbClr val="FF7D5F"/>
    <a:srgbClr val="FF2323"/>
    <a:srgbClr val="00CC99"/>
    <a:srgbClr val="FFFF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6" autoAdjust="0"/>
    <p:restoredTop sz="94660"/>
  </p:normalViewPr>
  <p:slideViewPr>
    <p:cSldViewPr>
      <p:cViewPr>
        <p:scale>
          <a:sx n="66" d="100"/>
          <a:sy n="66" d="100"/>
        </p:scale>
        <p:origin x="-150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767A4-A71B-430D-A3E8-3F4A81897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64C57-950D-461D-9772-337CEA0C2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26622-8AA7-4470-AB70-3AAFB5A21D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3DF6B-0247-412D-B916-934660FC0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F4C93-9351-4872-9AFD-2114C85F3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1D359-3118-4211-AC66-AAF8B36ED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09092-97EA-45EE-8ACD-EA0FD2EDE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6FBB5-2C6D-4857-8278-1ECD006C40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88C44-1DD0-4E95-9ABE-0C700E4DCF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5B422-94BF-4633-9DD0-01F483D2D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9C2EB-2E8C-4294-9760-057C6C3BB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66238-E1FC-4BBB-A88A-FA872695C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62199-769A-4DCA-876F-EA082A373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6F696-11D1-4F03-8614-4327BE674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469505D-3B87-4C43-9AA3-4AC916D187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7" descr="BORD59"/>
          <p:cNvSpPr>
            <a:spLocks noGrp="1" noChangeArrowheads="1"/>
          </p:cNvSpPr>
          <p:nvPr>
            <p:ph type="ctrTitle"/>
          </p:nvPr>
        </p:nvSpPr>
        <p:spPr>
          <a:xfrm>
            <a:off x="2286000" y="1295400"/>
            <a:ext cx="4495800" cy="1066800"/>
          </a:xfrm>
          <a:blipFill dpi="0" rotWithShape="1">
            <a:blip r:embed="rId5"/>
            <a:srcRect/>
            <a:stretch>
              <a:fillRect/>
            </a:stretch>
          </a:blipFill>
        </p:spPr>
        <p:txBody>
          <a:bodyPr/>
          <a:lstStyle/>
          <a:p>
            <a:pPr eaLnBrk="1" hangingPunct="1"/>
            <a:r>
              <a:rPr lang="en-US" sz="5400" b="1" smtClean="0">
                <a:solidFill>
                  <a:srgbClr val="008000"/>
                </a:solidFill>
              </a:rPr>
              <a:t>Bài mới</a:t>
            </a:r>
          </a:p>
        </p:txBody>
      </p:sp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762000" y="2895600"/>
            <a:ext cx="7391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339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LUYỆN TẬP VỀ TỪ TRÁI NGHĨA</a:t>
            </a:r>
          </a:p>
        </p:txBody>
      </p:sp>
    </p:spTree>
  </p:cSld>
  <p:clrMapOvr>
    <a:masterClrMapping/>
  </p:clrMapOvr>
  <p:transition>
    <p:zo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  <p:bldP spid="615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1066800" y="2667000"/>
            <a:ext cx="762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eriod"/>
            </a:pPr>
            <a:endParaRPr lang="en-US" sz="3200" b="1"/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762000" y="304800"/>
            <a:ext cx="32766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FF2323"/>
                </a:solidFill>
              </a:rPr>
              <a:t>a. Tả hình dáng</a:t>
            </a:r>
          </a:p>
          <a:p>
            <a:pPr>
              <a:buFontTx/>
              <a:buChar char="•"/>
            </a:pPr>
            <a:r>
              <a:rPr lang="en-US" sz="2400" b="1"/>
              <a:t>cao- thấp</a:t>
            </a:r>
          </a:p>
          <a:p>
            <a:pPr>
              <a:buFontTx/>
              <a:buChar char="•"/>
            </a:pPr>
            <a:r>
              <a:rPr lang="en-US" sz="2400" b="1"/>
              <a:t>cao- lùn</a:t>
            </a:r>
          </a:p>
          <a:p>
            <a:pPr>
              <a:buFontTx/>
              <a:buChar char="•"/>
            </a:pPr>
            <a:r>
              <a:rPr lang="en-US" sz="2400" b="1"/>
              <a:t>to - bé</a:t>
            </a:r>
          </a:p>
          <a:p>
            <a:pPr>
              <a:buFontTx/>
              <a:buChar char="•"/>
            </a:pPr>
            <a:r>
              <a:rPr lang="en-US" sz="2400" b="1"/>
              <a:t>to-nhỏ</a:t>
            </a:r>
          </a:p>
          <a:p>
            <a:pPr>
              <a:buFontTx/>
              <a:buChar char="•"/>
            </a:pPr>
            <a:r>
              <a:rPr lang="en-US" sz="2400" b="1"/>
              <a:t>béo- gầy</a:t>
            </a:r>
          </a:p>
          <a:p>
            <a:pPr>
              <a:buFontTx/>
              <a:buChar char="•"/>
            </a:pPr>
            <a:r>
              <a:rPr lang="en-US" sz="2400" b="1"/>
              <a:t>mập-ốm </a:t>
            </a:r>
          </a:p>
          <a:p>
            <a:pPr>
              <a:buFontTx/>
              <a:buChar char="•"/>
            </a:pPr>
            <a:r>
              <a:rPr lang="en-US" sz="2400" b="1"/>
              <a:t>to kềnh- bé tẹo</a:t>
            </a:r>
          </a:p>
          <a:p>
            <a:pPr>
              <a:buFontTx/>
              <a:buChar char="•"/>
            </a:pPr>
            <a:r>
              <a:rPr lang="en-US" sz="2400" b="1"/>
              <a:t>béo múp-gầy tong</a:t>
            </a:r>
          </a:p>
        </p:txBody>
      </p:sp>
      <p:sp>
        <p:nvSpPr>
          <p:cNvPr id="131079" name="Text Box 7"/>
          <p:cNvSpPr txBox="1">
            <a:spLocks noChangeArrowheads="1"/>
          </p:cNvSpPr>
          <p:nvPr/>
        </p:nvSpPr>
        <p:spPr bwMode="auto">
          <a:xfrm>
            <a:off x="5181600" y="228600"/>
            <a:ext cx="28194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FF2323"/>
                </a:solidFill>
              </a:rPr>
              <a:t>b.Tả hoạt động</a:t>
            </a:r>
          </a:p>
          <a:p>
            <a:pPr>
              <a:buFontTx/>
              <a:buChar char="•"/>
            </a:pPr>
            <a:r>
              <a:rPr lang="en-US" sz="2400" b="1"/>
              <a:t>khóc - cười</a:t>
            </a:r>
          </a:p>
          <a:p>
            <a:pPr>
              <a:buFontTx/>
              <a:buChar char="•"/>
            </a:pPr>
            <a:r>
              <a:rPr lang="en-US" sz="2400" b="1"/>
              <a:t>đứng - ngồi</a:t>
            </a:r>
          </a:p>
          <a:p>
            <a:pPr>
              <a:buFontTx/>
              <a:buChar char="•"/>
            </a:pPr>
            <a:r>
              <a:rPr lang="en-US" sz="2400" b="1"/>
              <a:t>lên - xuống</a:t>
            </a:r>
          </a:p>
          <a:p>
            <a:pPr>
              <a:buFontTx/>
              <a:buChar char="•"/>
            </a:pPr>
            <a:r>
              <a:rPr lang="en-US" sz="2400" b="1"/>
              <a:t>vào - ra</a:t>
            </a:r>
          </a:p>
          <a:p>
            <a:pPr>
              <a:buFontTx/>
              <a:buChar char="•"/>
            </a:pPr>
            <a:r>
              <a:rPr lang="en-US" sz="2400" b="1"/>
              <a:t>đi lại - đứng im</a:t>
            </a: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685800" y="3581400"/>
            <a:ext cx="37338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FF2323"/>
                </a:solidFill>
              </a:rPr>
              <a:t>c. </a:t>
            </a:r>
            <a:r>
              <a:rPr lang="en-US" sz="2400" b="1" u="sng">
                <a:solidFill>
                  <a:srgbClr val="FF2323"/>
                </a:solidFill>
              </a:rPr>
              <a:t>Tả trạng thái</a:t>
            </a:r>
          </a:p>
          <a:p>
            <a:pPr>
              <a:buFontTx/>
              <a:buChar char="•"/>
            </a:pPr>
            <a:r>
              <a:rPr lang="en-US" sz="2400" b="1"/>
              <a:t>vui - buồn</a:t>
            </a:r>
          </a:p>
          <a:p>
            <a:pPr>
              <a:buFontTx/>
              <a:buChar char="•"/>
            </a:pPr>
            <a:r>
              <a:rPr lang="en-US" sz="2400" b="1"/>
              <a:t>Sướng - khổ</a:t>
            </a:r>
          </a:p>
          <a:p>
            <a:pPr>
              <a:buFontTx/>
              <a:buChar char="•"/>
            </a:pPr>
            <a:r>
              <a:rPr lang="en-US" sz="2400" b="1"/>
              <a:t>khoẻ - yếu</a:t>
            </a:r>
          </a:p>
          <a:p>
            <a:pPr>
              <a:buFontTx/>
              <a:buChar char="•"/>
            </a:pPr>
            <a:r>
              <a:rPr lang="en-US" sz="2400" b="1"/>
              <a:t>khoẻ mạnh - ốm đau</a:t>
            </a:r>
          </a:p>
          <a:p>
            <a:pPr>
              <a:buFontTx/>
              <a:buChar char="•"/>
            </a:pPr>
            <a:r>
              <a:rPr lang="en-US" sz="2400" b="1"/>
              <a:t>vui sướng - khổ cực</a:t>
            </a:r>
          </a:p>
          <a:p>
            <a:pPr>
              <a:buFontTx/>
              <a:buChar char="•"/>
            </a:pPr>
            <a:r>
              <a:rPr lang="en-US" sz="2400" b="1"/>
              <a:t>hạnh phúc - bất hạnh</a:t>
            </a:r>
          </a:p>
          <a:p>
            <a:pPr>
              <a:buFontTx/>
              <a:buChar char="•"/>
            </a:pPr>
            <a:r>
              <a:rPr lang="en-US" sz="2400" b="1"/>
              <a:t>sung sức - mệt mỏi</a:t>
            </a:r>
          </a:p>
        </p:txBody>
      </p:sp>
      <p:sp>
        <p:nvSpPr>
          <p:cNvPr id="131082" name="Text Box 10"/>
          <p:cNvSpPr txBox="1">
            <a:spLocks noChangeArrowheads="1"/>
          </p:cNvSpPr>
          <p:nvPr/>
        </p:nvSpPr>
        <p:spPr bwMode="auto">
          <a:xfrm>
            <a:off x="5105400" y="2438400"/>
            <a:ext cx="37338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FF2323"/>
                </a:solidFill>
              </a:rPr>
              <a:t>d. Tả phẩm chất</a:t>
            </a:r>
          </a:p>
          <a:p>
            <a:pPr>
              <a:buFontTx/>
              <a:buChar char="•"/>
            </a:pPr>
            <a:r>
              <a:rPr lang="en-US" sz="2400" b="1"/>
              <a:t>tốt - xấu</a:t>
            </a:r>
          </a:p>
          <a:p>
            <a:pPr>
              <a:buFontTx/>
              <a:buChar char="•"/>
            </a:pPr>
            <a:r>
              <a:rPr lang="en-US" sz="2400" b="1"/>
              <a:t>hiền - dữ</a:t>
            </a:r>
          </a:p>
          <a:p>
            <a:pPr>
              <a:buFontTx/>
              <a:buChar char="•"/>
            </a:pPr>
            <a:r>
              <a:rPr lang="en-US" sz="2400" b="1"/>
              <a:t>lành - ác</a:t>
            </a:r>
          </a:p>
          <a:p>
            <a:pPr>
              <a:buFontTx/>
              <a:buChar char="•"/>
            </a:pPr>
            <a:r>
              <a:rPr lang="en-US" sz="2400" b="1"/>
              <a:t>ngoan - hư</a:t>
            </a:r>
          </a:p>
          <a:p>
            <a:pPr>
              <a:buFontTx/>
              <a:buChar char="•"/>
            </a:pPr>
            <a:r>
              <a:rPr lang="en-US" sz="2400" b="1"/>
              <a:t>khiêm tốn - kiêu căng</a:t>
            </a:r>
          </a:p>
          <a:p>
            <a:pPr>
              <a:buFontTx/>
              <a:buChar char="•"/>
            </a:pPr>
            <a:r>
              <a:rPr lang="en-US" sz="2400" b="1"/>
              <a:t>hèn nhát- dũng cảm</a:t>
            </a:r>
          </a:p>
          <a:p>
            <a:pPr>
              <a:buFontTx/>
              <a:buChar char="•"/>
            </a:pPr>
            <a:r>
              <a:rPr lang="en-US" sz="2400" b="1"/>
              <a:t>thật thà- dối trá</a:t>
            </a:r>
          </a:p>
          <a:p>
            <a:pPr>
              <a:buFontTx/>
              <a:buChar char="•"/>
            </a:pPr>
            <a:r>
              <a:rPr lang="en-US" sz="2400" b="1"/>
              <a:t>trung thành- phản bội</a:t>
            </a:r>
          </a:p>
          <a:p>
            <a:pPr>
              <a:buFontTx/>
              <a:buChar char="•"/>
            </a:pPr>
            <a:r>
              <a:rPr lang="en-US" sz="2400" b="1"/>
              <a:t>cao thượng- hèn hạ</a:t>
            </a:r>
          </a:p>
          <a:p>
            <a:pPr>
              <a:buFontTx/>
              <a:buChar char="•"/>
            </a:pPr>
            <a:r>
              <a:rPr lang="en-US" sz="2400" b="1"/>
              <a:t>tế nhị- thô lỗ</a:t>
            </a:r>
          </a:p>
        </p:txBody>
      </p:sp>
    </p:spTree>
  </p:cSld>
  <p:clrMapOvr>
    <a:masterClrMapping/>
  </p:clrMapOvr>
  <p:transition>
    <p:plus/>
    <p:sndAc>
      <p:stSnd>
        <p:snd r:embed="rId2" name="co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3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3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3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7" grpId="0"/>
      <p:bldP spid="131079" grpId="0"/>
      <p:bldP spid="131080" grpId="0"/>
      <p:bldP spid="13108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/>
          <p:cNvSpPr txBox="1">
            <a:spLocks noChangeArrowheads="1"/>
          </p:cNvSpPr>
          <p:nvPr/>
        </p:nvSpPr>
        <p:spPr bwMode="auto">
          <a:xfrm>
            <a:off x="762000" y="1828800"/>
            <a:ext cx="8001000" cy="308292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/>
              <a:t>-  Học bài, làm bài tập vào vở và vận dụng kiến thức vừa học khi viết văn để làm nổi bật những sự vật, sự việc, hoạt động , trạng thái… đối lập nhau.</a:t>
            </a:r>
          </a:p>
          <a:p>
            <a:pPr>
              <a:spcBef>
                <a:spcPct val="50000"/>
              </a:spcBef>
              <a:defRPr/>
            </a:pPr>
            <a:r>
              <a:rPr lang="en-US" sz="2800"/>
              <a:t>-  Chuẩn bị bài:Mở rộng vốn từ Hoà bình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endParaRPr lang="en-US" sz="2800"/>
          </a:p>
        </p:txBody>
      </p:sp>
      <p:sp>
        <p:nvSpPr>
          <p:cNvPr id="11267" name="AutoShape 8" descr="Picture2"/>
          <p:cNvSpPr>
            <a:spLocks noChangeArrowheads="1"/>
          </p:cNvSpPr>
          <p:nvPr/>
        </p:nvSpPr>
        <p:spPr bwMode="auto">
          <a:xfrm>
            <a:off x="2971800" y="228600"/>
            <a:ext cx="3276600" cy="1066800"/>
          </a:xfrm>
          <a:prstGeom prst="roundRect">
            <a:avLst>
              <a:gd name="adj" fmla="val 16667"/>
            </a:avLst>
          </a:prstGeom>
          <a:blipFill dpi="0" rotWithShape="1">
            <a:blip r:embed="rId3"/>
            <a:srcRect/>
            <a:stretch>
              <a:fillRect/>
            </a:stretch>
          </a:blip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4800" b="1"/>
              <a:t>Dặn dò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1.Từ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Cho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.”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8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5"/>
          <p:cNvSpPr>
            <a:spLocks noChangeArrowheads="1"/>
          </p:cNvSpPr>
          <p:nvPr/>
        </p:nvSpPr>
        <p:spPr bwMode="auto">
          <a:xfrm>
            <a:off x="381000" y="381000"/>
            <a:ext cx="8229600" cy="14478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 </a:t>
            </a:r>
            <a:r>
              <a:rPr lang="en-US" sz="3200" b="1" u="sng"/>
              <a:t>Bài 1</a:t>
            </a:r>
            <a:r>
              <a:rPr lang="en-US" sz="3200" b="1"/>
              <a:t>: Gạch dưới những từ trái nghĩa nhau trong mỗi thành ngữ, tục ngữ sau:</a:t>
            </a:r>
          </a:p>
        </p:txBody>
      </p:sp>
      <p:sp>
        <p:nvSpPr>
          <p:cNvPr id="40967" name="Text Box 20"/>
          <p:cNvSpPr txBox="1">
            <a:spLocks noChangeArrowheads="1"/>
          </p:cNvSpPr>
          <p:nvPr/>
        </p:nvSpPr>
        <p:spPr bwMode="auto">
          <a:xfrm>
            <a:off x="304800" y="2362200"/>
            <a:ext cx="8915400" cy="326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Ăn  ít  ngon  nhiều.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Ba  chìm  bảy  nổi.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Nắng  chóng  trưa,  mưa  chóng tối.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Yêu  trẻ,  trẻ  đến  nhà;  kính  già,  già  để  tuổi  cho.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15"/>
          <p:cNvSpPr>
            <a:spLocks noChangeArrowheads="1"/>
          </p:cNvSpPr>
          <p:nvPr/>
        </p:nvSpPr>
        <p:spPr bwMode="auto">
          <a:xfrm>
            <a:off x="381000" y="381000"/>
            <a:ext cx="8229600" cy="14478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 </a:t>
            </a:r>
            <a:r>
              <a:rPr lang="en-US" sz="3200" b="1" u="sng"/>
              <a:t>Bài 1</a:t>
            </a:r>
            <a:r>
              <a:rPr lang="en-US" sz="3200" b="1"/>
              <a:t>: Gạch dưới những từ trái nghĩa nhau trong mỗi thành ngữ, tục ngữ sau:</a:t>
            </a:r>
          </a:p>
        </p:txBody>
      </p:sp>
      <p:sp>
        <p:nvSpPr>
          <p:cNvPr id="39951" name="Text Box 20"/>
          <p:cNvSpPr txBox="1">
            <a:spLocks noChangeArrowheads="1"/>
          </p:cNvSpPr>
          <p:nvPr/>
        </p:nvSpPr>
        <p:spPr bwMode="auto">
          <a:xfrm>
            <a:off x="304800" y="2362200"/>
            <a:ext cx="8915400" cy="326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Ăn  ít  ngon  nhiều.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Ba  chìm  bảy  nổi.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Nắng  chóng  trưa,  mưa  chóng tối.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Yêu  trẻ,  trẻ  đến  nhà;  kính  già,  già  để  tuổi  cho.</a:t>
            </a:r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1447800" y="2895600"/>
            <a:ext cx="5334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3200400" y="2895600"/>
            <a:ext cx="1219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1600200" y="3657600"/>
            <a:ext cx="1066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5" name="Line 19"/>
          <p:cNvSpPr>
            <a:spLocks noChangeShapeType="1"/>
          </p:cNvSpPr>
          <p:nvPr/>
        </p:nvSpPr>
        <p:spPr bwMode="auto">
          <a:xfrm>
            <a:off x="3657600" y="3657600"/>
            <a:ext cx="762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6" name="Line 20"/>
          <p:cNvSpPr>
            <a:spLocks noChangeShapeType="1"/>
          </p:cNvSpPr>
          <p:nvPr/>
        </p:nvSpPr>
        <p:spPr bwMode="auto">
          <a:xfrm>
            <a:off x="838200" y="4419600"/>
            <a:ext cx="1066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7" name="Line 21"/>
          <p:cNvSpPr>
            <a:spLocks noChangeShapeType="1"/>
          </p:cNvSpPr>
          <p:nvPr/>
        </p:nvSpPr>
        <p:spPr bwMode="auto">
          <a:xfrm>
            <a:off x="4648200" y="4343400"/>
            <a:ext cx="1066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8" name="Line 22"/>
          <p:cNvSpPr>
            <a:spLocks noChangeShapeType="1"/>
          </p:cNvSpPr>
          <p:nvPr/>
        </p:nvSpPr>
        <p:spPr bwMode="auto">
          <a:xfrm flipV="1">
            <a:off x="1676400" y="5043488"/>
            <a:ext cx="685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9" name="Line 23"/>
          <p:cNvSpPr>
            <a:spLocks noChangeShapeType="1"/>
          </p:cNvSpPr>
          <p:nvPr/>
        </p:nvSpPr>
        <p:spPr bwMode="auto">
          <a:xfrm flipV="1">
            <a:off x="6400800" y="5043488"/>
            <a:ext cx="685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1" grpId="0"/>
      <p:bldP spid="39952" grpId="0" animBg="1"/>
      <p:bldP spid="39953" grpId="0" animBg="1"/>
      <p:bldP spid="39954" grpId="0" animBg="1"/>
      <p:bldP spid="39955" grpId="0" animBg="1"/>
      <p:bldP spid="39956" grpId="0" animBg="1"/>
      <p:bldP spid="39957" grpId="0" animBg="1"/>
      <p:bldP spid="39958" grpId="0" animBg="1"/>
      <p:bldP spid="3995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600200"/>
          </a:xfrm>
          <a:solidFill>
            <a:srgbClr val="FFFF99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3600" smtClean="0">
                <a:solidFill>
                  <a:schemeClr val="tx1"/>
                </a:solidFill>
              </a:rPr>
              <a:t> </a:t>
            </a:r>
            <a:r>
              <a:rPr lang="en-US" sz="3600" b="1" u="sng" smtClean="0">
                <a:solidFill>
                  <a:schemeClr val="tx1"/>
                </a:solidFill>
              </a:rPr>
              <a:t>Bài 2</a:t>
            </a:r>
            <a:r>
              <a:rPr lang="en-US" sz="3600" b="1" smtClean="0">
                <a:solidFill>
                  <a:schemeClr val="tx1"/>
                </a:solidFill>
              </a:rPr>
              <a:t>: </a:t>
            </a:r>
            <a:r>
              <a:rPr lang="en-US" sz="4000" b="1" smtClean="0">
                <a:solidFill>
                  <a:schemeClr val="tx1"/>
                </a:solidFill>
              </a:rPr>
              <a:t>Điền vào mỗi ô trống một từ trái nghĩa với từ </a:t>
            </a:r>
            <a:r>
              <a:rPr lang="en-US" sz="4000" b="1" i="1" smtClean="0">
                <a:solidFill>
                  <a:schemeClr val="tx1"/>
                </a:solidFill>
              </a:rPr>
              <a:t>in đậm</a:t>
            </a:r>
            <a:r>
              <a:rPr lang="en-US" sz="3600" b="1" smtClean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04800" y="1752600"/>
            <a:ext cx="8839200" cy="429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spcAft>
                <a:spcPct val="45000"/>
              </a:spcAft>
              <a:buFontTx/>
              <a:buAutoNum type="alphaLcPeriod"/>
            </a:pPr>
            <a:r>
              <a:rPr lang="en-US" sz="2800"/>
              <a:t>Trần Quốc Toản tuổi </a:t>
            </a:r>
            <a:r>
              <a:rPr lang="en-US" sz="3200" b="1" i="1"/>
              <a:t>nhỏ</a:t>
            </a:r>
            <a:r>
              <a:rPr lang="en-US" sz="2800"/>
              <a:t> mà chí           </a:t>
            </a:r>
            <a:r>
              <a:rPr lang="en-US" sz="2800" b="1"/>
              <a:t>.</a:t>
            </a:r>
          </a:p>
          <a:p>
            <a:pPr marL="342900" indent="-342900">
              <a:spcBef>
                <a:spcPct val="50000"/>
              </a:spcBef>
              <a:spcAft>
                <a:spcPct val="45000"/>
              </a:spcAft>
            </a:pPr>
            <a:r>
              <a:rPr lang="en-US" sz="2800"/>
              <a:t>b.</a:t>
            </a:r>
            <a:r>
              <a:rPr lang="en-US" sz="3200" b="1" i="1"/>
              <a:t>Trẻ</a:t>
            </a:r>
            <a:r>
              <a:rPr lang="en-US" sz="3200"/>
              <a:t> </a:t>
            </a:r>
            <a:r>
              <a:rPr lang="en-US" sz="2800"/>
              <a:t>  già      cùng đi đánh giặc.</a:t>
            </a:r>
          </a:p>
          <a:p>
            <a:pPr marL="342900" indent="-342900">
              <a:spcBef>
                <a:spcPct val="50000"/>
              </a:spcBef>
              <a:spcAft>
                <a:spcPct val="45000"/>
              </a:spcAft>
            </a:pPr>
            <a:r>
              <a:rPr lang="en-US" sz="2800"/>
              <a:t>c.Dưới       </a:t>
            </a:r>
            <a:r>
              <a:rPr lang="en-US" sz="3200" b="1" i="1"/>
              <a:t>trên</a:t>
            </a:r>
            <a:r>
              <a:rPr lang="en-US" sz="2800"/>
              <a:t> đoàn kết một lòng.</a:t>
            </a:r>
          </a:p>
          <a:p>
            <a:pPr marL="342900" indent="-342900">
              <a:spcBef>
                <a:spcPts val="1700"/>
              </a:spcBef>
              <a:spcAft>
                <a:spcPts val="1700"/>
              </a:spcAft>
            </a:pPr>
            <a:r>
              <a:rPr lang="en-US" sz="2800"/>
              <a:t>d. Xa-xa-cô đã </a:t>
            </a:r>
            <a:r>
              <a:rPr lang="en-US" sz="3200" b="1" i="1"/>
              <a:t>chết</a:t>
            </a:r>
            <a:r>
              <a:rPr lang="en-US" sz="2800"/>
              <a:t> nhưng hình ảnh của em còn   sống     mãi trong kí ức loài người như lời nhắc nhở về thảm hoạ chiến tranh huỷ diệt.</a:t>
            </a:r>
          </a:p>
        </p:txBody>
      </p:sp>
      <p:sp>
        <p:nvSpPr>
          <p:cNvPr id="5124" name="Rectangle 13"/>
          <p:cNvSpPr>
            <a:spLocks noChangeArrowheads="1"/>
          </p:cNvSpPr>
          <p:nvPr/>
        </p:nvSpPr>
        <p:spPr bwMode="auto">
          <a:xfrm>
            <a:off x="6096000" y="18288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14"/>
          <p:cNvSpPr>
            <a:spLocks noChangeArrowheads="1"/>
          </p:cNvSpPr>
          <p:nvPr/>
        </p:nvSpPr>
        <p:spPr bwMode="auto">
          <a:xfrm>
            <a:off x="762000" y="5105400"/>
            <a:ext cx="1143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15"/>
          <p:cNvSpPr>
            <a:spLocks noChangeArrowheads="1"/>
          </p:cNvSpPr>
          <p:nvPr/>
        </p:nvSpPr>
        <p:spPr bwMode="auto">
          <a:xfrm>
            <a:off x="685800" y="3733800"/>
            <a:ext cx="1143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16"/>
          <p:cNvSpPr>
            <a:spLocks noChangeArrowheads="1"/>
          </p:cNvSpPr>
          <p:nvPr/>
        </p:nvSpPr>
        <p:spPr bwMode="auto">
          <a:xfrm>
            <a:off x="1524000" y="27432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7777" name="Text Box 17"/>
          <p:cNvSpPr txBox="1">
            <a:spLocks noChangeArrowheads="1"/>
          </p:cNvSpPr>
          <p:nvPr/>
        </p:nvSpPr>
        <p:spPr bwMode="auto">
          <a:xfrm>
            <a:off x="6096000" y="1752600"/>
            <a:ext cx="1143000" cy="57943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lớn</a:t>
            </a:r>
          </a:p>
        </p:txBody>
      </p:sp>
      <p:sp>
        <p:nvSpPr>
          <p:cNvPr id="117778" name="Text Box 18"/>
          <p:cNvSpPr txBox="1">
            <a:spLocks noChangeArrowheads="1"/>
          </p:cNvSpPr>
          <p:nvPr/>
        </p:nvSpPr>
        <p:spPr bwMode="auto">
          <a:xfrm>
            <a:off x="1447800" y="2667000"/>
            <a:ext cx="1143000" cy="57943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già</a:t>
            </a:r>
          </a:p>
        </p:txBody>
      </p:sp>
      <p:sp>
        <p:nvSpPr>
          <p:cNvPr id="117779" name="Text Box 19"/>
          <p:cNvSpPr txBox="1">
            <a:spLocks noChangeArrowheads="1"/>
          </p:cNvSpPr>
          <p:nvPr/>
        </p:nvSpPr>
        <p:spPr bwMode="auto">
          <a:xfrm>
            <a:off x="609600" y="3657600"/>
            <a:ext cx="1447800" cy="57943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  Dưới</a:t>
            </a:r>
          </a:p>
        </p:txBody>
      </p:sp>
      <p:sp>
        <p:nvSpPr>
          <p:cNvPr id="117780" name="Text Box 20"/>
          <p:cNvSpPr txBox="1">
            <a:spLocks noChangeArrowheads="1"/>
          </p:cNvSpPr>
          <p:nvPr/>
        </p:nvSpPr>
        <p:spPr bwMode="auto">
          <a:xfrm>
            <a:off x="685800" y="5029200"/>
            <a:ext cx="1219200" cy="57943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sống</a:t>
            </a:r>
          </a:p>
        </p:txBody>
      </p:sp>
    </p:spTree>
  </p:cSld>
  <p:clrMapOvr>
    <a:masterClrMapping/>
  </p:clrMapOvr>
  <p:transition>
    <p:plus/>
    <p:sndAc>
      <p:stSnd>
        <p:snd r:embed="rId2" name="co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1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1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177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7" grpId="0" animBg="1"/>
      <p:bldP spid="117778" grpId="0" animBg="1"/>
      <p:bldP spid="117779" grpId="0" animBg="1"/>
      <p:bldP spid="1177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600200"/>
          </a:xfrm>
          <a:solidFill>
            <a:srgbClr val="FFFF99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3600" smtClean="0">
                <a:solidFill>
                  <a:schemeClr val="tx1"/>
                </a:solidFill>
              </a:rPr>
              <a:t> </a:t>
            </a:r>
            <a:r>
              <a:rPr lang="en-US" sz="3600" b="1" u="sng" smtClean="0">
                <a:solidFill>
                  <a:schemeClr val="tx1"/>
                </a:solidFill>
              </a:rPr>
              <a:t>Bài 3</a:t>
            </a:r>
            <a:r>
              <a:rPr lang="en-US" sz="3600" b="1" smtClean="0">
                <a:solidFill>
                  <a:schemeClr val="tx1"/>
                </a:solidFill>
              </a:rPr>
              <a:t>: </a:t>
            </a:r>
            <a:r>
              <a:rPr lang="en-US" sz="4000" b="1" smtClean="0">
                <a:solidFill>
                  <a:schemeClr val="tx1"/>
                </a:solidFill>
              </a:rPr>
              <a:t>Tìm từ trái nghĩa thích hợp vào mỗi ô trống</a:t>
            </a:r>
            <a:endParaRPr lang="en-US" sz="3600" b="1" smtClean="0">
              <a:solidFill>
                <a:schemeClr val="tx1"/>
              </a:solidFill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1752600"/>
            <a:ext cx="9144000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spcAft>
                <a:spcPct val="45000"/>
              </a:spcAft>
              <a:buFontTx/>
              <a:buAutoNum type="alphaLcPeriod"/>
            </a:pPr>
            <a:endParaRPr lang="en-US" sz="3600"/>
          </a:p>
          <a:p>
            <a:pPr marL="342900" indent="-342900">
              <a:spcBef>
                <a:spcPct val="50000"/>
              </a:spcBef>
              <a:spcAft>
                <a:spcPct val="45000"/>
              </a:spcAft>
              <a:buFontTx/>
              <a:buAutoNum type="alphaLcPeriod"/>
            </a:pPr>
            <a:r>
              <a:rPr lang="en-US" sz="3600"/>
              <a:t>Việc              nghĩa </a:t>
            </a:r>
            <a:r>
              <a:rPr lang="en-US" sz="3600" i="1"/>
              <a:t>lớn</a:t>
            </a:r>
            <a:r>
              <a:rPr lang="en-US" sz="3600"/>
              <a:t>.</a:t>
            </a:r>
          </a:p>
          <a:p>
            <a:pPr marL="342900" indent="-342900">
              <a:spcBef>
                <a:spcPct val="50000"/>
              </a:spcBef>
              <a:spcAft>
                <a:spcPct val="45000"/>
              </a:spcAft>
            </a:pPr>
            <a:r>
              <a:rPr lang="en-US" sz="3600"/>
              <a:t>b.</a:t>
            </a:r>
            <a:r>
              <a:rPr lang="en-US" sz="4000" b="1" i="1"/>
              <a:t> </a:t>
            </a:r>
            <a:r>
              <a:rPr lang="en-US" sz="4000"/>
              <a:t>Áo rách </a:t>
            </a:r>
            <a:r>
              <a:rPr lang="en-US" sz="4000" i="1"/>
              <a:t>khéo</a:t>
            </a:r>
            <a:r>
              <a:rPr lang="en-US" sz="4000"/>
              <a:t> vá, hơn lành          may.</a:t>
            </a:r>
            <a:endParaRPr lang="en-US" sz="3600"/>
          </a:p>
          <a:p>
            <a:pPr marL="342900" indent="-342900">
              <a:spcBef>
                <a:spcPct val="50000"/>
              </a:spcBef>
              <a:spcAft>
                <a:spcPct val="45000"/>
              </a:spcAft>
            </a:pPr>
            <a:r>
              <a:rPr lang="en-US" sz="3600"/>
              <a:t>c.</a:t>
            </a:r>
            <a:r>
              <a:rPr lang="en-US" sz="4000"/>
              <a:t>Thức               dậy </a:t>
            </a:r>
            <a:r>
              <a:rPr lang="en-US" sz="4000" i="1"/>
              <a:t>sớm</a:t>
            </a:r>
            <a:endParaRPr lang="en-US" sz="3600" i="1"/>
          </a:p>
        </p:txBody>
      </p:sp>
      <p:sp>
        <p:nvSpPr>
          <p:cNvPr id="6148" name="Rectangle 13"/>
          <p:cNvSpPr>
            <a:spLocks noChangeArrowheads="1"/>
          </p:cNvSpPr>
          <p:nvPr/>
        </p:nvSpPr>
        <p:spPr bwMode="auto">
          <a:xfrm>
            <a:off x="1828800" y="29718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15"/>
          <p:cNvSpPr>
            <a:spLocks noChangeArrowheads="1"/>
          </p:cNvSpPr>
          <p:nvPr/>
        </p:nvSpPr>
        <p:spPr bwMode="auto">
          <a:xfrm>
            <a:off x="2209800" y="5257800"/>
            <a:ext cx="1143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16"/>
          <p:cNvSpPr>
            <a:spLocks noChangeArrowheads="1"/>
          </p:cNvSpPr>
          <p:nvPr/>
        </p:nvSpPr>
        <p:spPr bwMode="auto">
          <a:xfrm>
            <a:off x="6858000" y="41148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7777" name="Text Box 17"/>
          <p:cNvSpPr txBox="1">
            <a:spLocks noChangeArrowheads="1"/>
          </p:cNvSpPr>
          <p:nvPr/>
        </p:nvSpPr>
        <p:spPr bwMode="auto">
          <a:xfrm>
            <a:off x="1676400" y="2921000"/>
            <a:ext cx="1143000" cy="584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nhỏ</a:t>
            </a:r>
          </a:p>
        </p:txBody>
      </p:sp>
      <p:sp>
        <p:nvSpPr>
          <p:cNvPr id="117778" name="Text Box 18"/>
          <p:cNvSpPr txBox="1">
            <a:spLocks noChangeArrowheads="1"/>
          </p:cNvSpPr>
          <p:nvPr/>
        </p:nvSpPr>
        <p:spPr bwMode="auto">
          <a:xfrm>
            <a:off x="6581775" y="4081463"/>
            <a:ext cx="1371600" cy="584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vụng</a:t>
            </a:r>
          </a:p>
        </p:txBody>
      </p:sp>
      <p:sp>
        <p:nvSpPr>
          <p:cNvPr id="117779" name="Text Box 19"/>
          <p:cNvSpPr txBox="1">
            <a:spLocks noChangeArrowheads="1"/>
          </p:cNvSpPr>
          <p:nvPr/>
        </p:nvSpPr>
        <p:spPr bwMode="auto">
          <a:xfrm>
            <a:off x="2057400" y="5135563"/>
            <a:ext cx="1447800" cy="579437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khuya</a:t>
            </a:r>
          </a:p>
        </p:txBody>
      </p:sp>
    </p:spTree>
  </p:cSld>
  <p:clrMapOvr>
    <a:masterClrMapping/>
  </p:clrMapOvr>
  <p:transition>
    <p:plus/>
    <p:sndAc>
      <p:stSnd>
        <p:snd r:embed="rId2" name="co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7" grpId="0" animBg="1"/>
      <p:bldP spid="117778" grpId="0" animBg="1"/>
      <p:bldP spid="11777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rames8b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5738"/>
            <a:ext cx="9144000" cy="667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228600" y="228600"/>
            <a:ext cx="8382000" cy="12192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3600"/>
              <a:t> </a:t>
            </a:r>
            <a:r>
              <a:rPr lang="en-US" sz="3600" b="1" u="sng"/>
              <a:t>Bài 4</a:t>
            </a:r>
            <a:r>
              <a:rPr lang="en-US" sz="3600" b="1"/>
              <a:t>: Tìm những từ trái nghĩa nhau:</a:t>
            </a:r>
          </a:p>
        </p:txBody>
      </p:sp>
      <p:sp>
        <p:nvSpPr>
          <p:cNvPr id="7172" name="Text Box 12"/>
          <p:cNvSpPr txBox="1">
            <a:spLocks noChangeArrowheads="1"/>
          </p:cNvSpPr>
          <p:nvPr/>
        </p:nvSpPr>
        <p:spPr bwMode="auto">
          <a:xfrm>
            <a:off x="2743200" y="1981200"/>
            <a:ext cx="4267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a. Tả hình dáng</a:t>
            </a:r>
          </a:p>
          <a:p>
            <a:pPr>
              <a:spcBef>
                <a:spcPct val="50000"/>
              </a:spcBef>
            </a:pPr>
            <a:r>
              <a:rPr lang="en-US" sz="3600" b="1"/>
              <a:t>b. Tả hành động</a:t>
            </a:r>
          </a:p>
          <a:p>
            <a:pPr>
              <a:spcBef>
                <a:spcPct val="50000"/>
              </a:spcBef>
            </a:pPr>
            <a:r>
              <a:rPr lang="en-US" sz="3600" b="1"/>
              <a:t>c. Tả trạng thái</a:t>
            </a:r>
          </a:p>
          <a:p>
            <a:pPr>
              <a:spcBef>
                <a:spcPct val="50000"/>
              </a:spcBef>
            </a:pPr>
            <a:r>
              <a:rPr lang="en-US" sz="3600" b="1"/>
              <a:t>d. Tả phẩm chất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2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3338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13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14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3086100" y="3314700"/>
            <a:ext cx="640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15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829300" y="3314700"/>
            <a:ext cx="640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Rectangle 15"/>
          <p:cNvSpPr>
            <a:spLocks noChangeArrowheads="1"/>
          </p:cNvSpPr>
          <p:nvPr/>
        </p:nvSpPr>
        <p:spPr bwMode="auto">
          <a:xfrm>
            <a:off x="304800" y="304800"/>
            <a:ext cx="8610600" cy="6858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 b="1">
                <a:solidFill>
                  <a:srgbClr val="0000FF"/>
                </a:solidFill>
              </a:rPr>
              <a:t>Bài 4: Các cặp từ trái nghĩa</a:t>
            </a:r>
            <a:endParaRPr lang="en-US" sz="4800" b="1"/>
          </a:p>
        </p:txBody>
      </p:sp>
      <p:sp>
        <p:nvSpPr>
          <p:cNvPr id="48137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066800"/>
            <a:ext cx="3962400" cy="2438400"/>
          </a:xfrm>
          <a:solidFill>
            <a:srgbClr val="FFFF00"/>
          </a:solidFill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   Tả hình dáng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b="1" smtClean="0"/>
              <a:t>     to kềnh - bé tẹo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b="1" smtClean="0"/>
              <a:t>    béo múp - gầy tong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b="1" smtClean="0"/>
              <a:t>    cao vống - lùn tịt</a:t>
            </a:r>
          </a:p>
        </p:txBody>
      </p:sp>
      <p:sp>
        <p:nvSpPr>
          <p:cNvPr id="48138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143000"/>
            <a:ext cx="4038600" cy="2438400"/>
          </a:xfrm>
          <a:solidFill>
            <a:srgbClr val="FFFF00"/>
          </a:solidFill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Tả hoạt động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b="1" smtClean="0"/>
              <a:t>khóc - cười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b="1" smtClean="0"/>
              <a:t>đứng - ngồi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b="1" smtClean="0"/>
              <a:t>vào- ra</a:t>
            </a:r>
          </a:p>
        </p:txBody>
      </p:sp>
      <p:sp>
        <p:nvSpPr>
          <p:cNvPr id="48140" name="Rectangle 12"/>
          <p:cNvSpPr>
            <a:spLocks noChangeArrowheads="1"/>
          </p:cNvSpPr>
          <p:nvPr/>
        </p:nvSpPr>
        <p:spPr bwMode="auto">
          <a:xfrm>
            <a:off x="304800" y="3657600"/>
            <a:ext cx="4038600" cy="29718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3600" b="1">
                <a:solidFill>
                  <a:srgbClr val="FF0000"/>
                </a:solidFill>
              </a:rPr>
              <a:t>Tả trạng thái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phấn chấn - ỉu xìu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hạnh phúc - bất hạnh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sung sức - mệt mỏi</a:t>
            </a:r>
          </a:p>
        </p:txBody>
      </p:sp>
      <p:sp>
        <p:nvSpPr>
          <p:cNvPr id="48141" name="Rectangle 13"/>
          <p:cNvSpPr>
            <a:spLocks noChangeArrowheads="1"/>
          </p:cNvSpPr>
          <p:nvPr/>
        </p:nvSpPr>
        <p:spPr bwMode="auto">
          <a:xfrm>
            <a:off x="4800600" y="3810000"/>
            <a:ext cx="4038600" cy="2743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3600" b="1">
                <a:solidFill>
                  <a:srgbClr val="FF0000"/>
                </a:solidFill>
              </a:rPr>
              <a:t>Tả phẩm chất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hèn nhát - dũng cảm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thật thà - dối trá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trung thành- phản bội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81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8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8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8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8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7" grpId="0" build="p" animBg="1"/>
      <p:bldP spid="48138" grpId="0" build="p" animBg="1"/>
      <p:bldP spid="48140" grpId="0" animBg="1"/>
      <p:bldP spid="481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frames8b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5738"/>
            <a:ext cx="9144000" cy="667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2286000" y="2286000"/>
            <a:ext cx="4953000" cy="2308225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>
                <a:solidFill>
                  <a:srgbClr val="FF2323"/>
                </a:solidFill>
              </a:rPr>
              <a:t>Bài 5</a:t>
            </a:r>
            <a:r>
              <a:rPr lang="en-US" sz="3200" b="1"/>
              <a:t>:</a:t>
            </a:r>
            <a:r>
              <a:rPr lang="en-US" sz="3200" b="1">
                <a:solidFill>
                  <a:srgbClr val="0000FF"/>
                </a:solidFill>
              </a:rPr>
              <a:t> </a:t>
            </a:r>
            <a:r>
              <a:rPr lang="en-US" sz="3600" b="1"/>
              <a:t>Đặt câu để phân biệt các từ trong một cặp từ trái nghĩa vừa tìm được ở bài tập 4</a:t>
            </a:r>
            <a:endParaRPr lang="en-U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Bài mới&amp;quot;&quot;/&gt;&lt;property id=&quot;20307&quot; value=&quot;260&quot;/&gt;&lt;/object&gt;&lt;object type=&quot;3&quot; unique_id=&quot;10004&quot;&gt;&lt;property id=&quot;20148&quot; value=&quot;5&quot;/&gt;&lt;property id=&quot;20300&quot; value=&quot;Slide 3&quot;/&gt;&lt;property id=&quot;20307&quot; value=&quot;319&quot;/&gt;&lt;/object&gt;&lt;object type=&quot;3&quot; unique_id=&quot;10005&quot;&gt;&lt;property id=&quot;20148&quot; value=&quot;5&quot;/&gt;&lt;property id=&quot;20300&quot; value=&quot;Slide 4&quot;/&gt;&lt;property id=&quot;20307&quot; value=&quot;318&quot;/&gt;&lt;/object&gt;&lt;object type=&quot;3&quot; unique_id=&quot;10006&quot;&gt;&lt;property id=&quot;20148&quot; value=&quot;5&quot;/&gt;&lt;property id=&quot;20300&quot; value=&quot;Slide 5 - &amp;quot; Bài 2: Điền vào mỗi ô trống một từ trái nghĩa với từ in đậm:&amp;quot;&quot;/&gt;&lt;property id=&quot;20307&quot; value=&quot;303&quot;/&gt;&lt;/object&gt;&lt;object type=&quot;3&quot; unique_id=&quot;10007&quot;&gt;&lt;property id=&quot;20148&quot; value=&quot;5&quot;/&gt;&lt;property id=&quot;20300&quot; value=&quot;Slide 6 - &amp;quot; Bài 3: Tìm từ trái nghĩa thích hợp vào mỗi ô trống&amp;quot;&quot;/&gt;&lt;property id=&quot;20307&quot; value=&quot;326&quot;/&gt;&lt;/object&gt;&lt;object type=&quot;3&quot; unique_id=&quot;10008&quot;&gt;&lt;property id=&quot;20148&quot; value=&quot;5&quot;/&gt;&lt;property id=&quot;20300&quot; value=&quot;Slide 7&quot;/&gt;&lt;property id=&quot;20307&quot; value=&quot;323&quot;/&gt;&lt;/object&gt;&lt;object type=&quot;3&quot; unique_id=&quot;10009&quot;&gt;&lt;property id=&quot;20148&quot; value=&quot;5&quot;/&gt;&lt;property id=&quot;20300&quot; value=&quot;Slide 8&quot;/&gt;&lt;property id=&quot;20307&quot; value=&quot;325&quot;/&gt;&lt;/object&gt;&lt;object type=&quot;3&quot; unique_id=&quot;10010&quot;&gt;&lt;property id=&quot;20148&quot; value=&quot;5&quot;/&gt;&lt;property id=&quot;20300&quot; value=&quot;Slide 9&quot;/&gt;&lt;property id=&quot;20307&quot; value=&quot;321&quot;/&gt;&lt;/object&gt;&lt;object type=&quot;3&quot; unique_id=&quot;10011&quot;&gt;&lt;property id=&quot;20148&quot; value=&quot;5&quot;/&gt;&lt;property id=&quot;20300&quot; value=&quot;Slide 10&quot;/&gt;&lt;property id=&quot;20307&quot; value=&quot;312&quot;/&gt;&lt;/object&gt;&lt;object type=&quot;3&quot; unique_id=&quot;10012&quot;&gt;&lt;property id=&quot;20148&quot; value=&quot;5&quot;/&gt;&lt;property id=&quot;20300&quot; value=&quot;Slide 11&quot;/&gt;&lt;property id=&quot;20307&quot; value=&quot;271&quot;/&gt;&lt;/object&gt;&lt;object type=&quot;3&quot; unique_id=&quot;10061&quot;&gt;&lt;property id=&quot;20148&quot; value=&quot;5&quot;/&gt;&lt;property id=&quot;20300&quot; value=&quot;Slide 2 - &amp;quot;KIỂM TRA BÀI CŨ&amp;quot;&quot;/&gt;&lt;property id=&quot;20307&quot; value=&quot;327&quot;/&gt;&lt;/object&gt;&lt;/object&gt;&lt;object type=&quot;8&quot; unique_id=&quot;1002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2200</TotalTime>
  <Words>555</Words>
  <Application>Microsoft Office PowerPoint</Application>
  <PresentationFormat>On-screen Show (4:3)</PresentationFormat>
  <Paragraphs>92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Bài mới</vt:lpstr>
      <vt:lpstr>KIỂM TRA BÀI CŨ</vt:lpstr>
      <vt:lpstr>PowerPoint Presentation</vt:lpstr>
      <vt:lpstr>PowerPoint Presentation</vt:lpstr>
      <vt:lpstr> Bài 2: Điền vào mỗi ô trống một từ trái nghĩa với từ in đậm:</vt:lpstr>
      <vt:lpstr> Bài 3: Tìm từ trái nghĩa thích hợp vào mỗi ô trống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PHONG VU 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Thöù saùu, ngaøy 6 thaùng 4 naêm 2007</dc:title>
  <dc:creator>PHONG VU</dc:creator>
  <cp:lastModifiedBy>MTC</cp:lastModifiedBy>
  <cp:revision>146</cp:revision>
  <dcterms:created xsi:type="dcterms:W3CDTF">2007-04-04T13:23:42Z</dcterms:created>
  <dcterms:modified xsi:type="dcterms:W3CDTF">2021-09-22T10:16:58Z</dcterms:modified>
</cp:coreProperties>
</file>