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1"/>
  </p:sldMasterIdLst>
  <p:notesMasterIdLst>
    <p:notesMasterId r:id="rId22"/>
  </p:notesMasterIdLst>
  <p:sldIdLst>
    <p:sldId id="292" r:id="rId2"/>
    <p:sldId id="293" r:id="rId3"/>
    <p:sldId id="260" r:id="rId4"/>
    <p:sldId id="298" r:id="rId5"/>
    <p:sldId id="350" r:id="rId6"/>
    <p:sldId id="261" r:id="rId7"/>
    <p:sldId id="262" r:id="rId8"/>
    <p:sldId id="263" r:id="rId9"/>
    <p:sldId id="351" r:id="rId10"/>
    <p:sldId id="352" r:id="rId11"/>
    <p:sldId id="265" r:id="rId12"/>
    <p:sldId id="353" r:id="rId13"/>
    <p:sldId id="264" r:id="rId14"/>
    <p:sldId id="284" r:id="rId15"/>
    <p:sldId id="299" r:id="rId16"/>
    <p:sldId id="303" r:id="rId17"/>
    <p:sldId id="291" r:id="rId18"/>
    <p:sldId id="300" r:id="rId19"/>
    <p:sldId id="305" r:id="rId20"/>
    <p:sldId id="355" r:id="rId21"/>
  </p:sldIdLst>
  <p:sldSz cx="12192000" cy="6858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pitchFamily="34" charset="0"/>
      <p:regular r:id="rId27"/>
      <p:italic r:id="rId28"/>
    </p:embeddedFont>
    <p:embeddedFont>
      <p:font typeface="MS PGothic" pitchFamily="34" charset="-128"/>
      <p:regular r:id="rId29"/>
    </p:embeddedFont>
    <p:embeddedFont>
      <p:font typeface="HP001 5 hàng" pitchFamily="34" charset="0"/>
      <p:regular r:id="rId30"/>
      <p:bold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99"/>
    <a:srgbClr val="99CCFF"/>
    <a:srgbClr val="FFFF66"/>
    <a:srgbClr val="CC0000"/>
    <a:srgbClr val="0066FF"/>
    <a:srgbClr val="C0C0C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>
      <p:cViewPr varScale="1">
        <p:scale>
          <a:sx n="60" d="100"/>
          <a:sy n="60" d="100"/>
        </p:scale>
        <p:origin x="-108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2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  <dgm:t>
        <a:bodyPr/>
        <a:lstStyle/>
        <a:p>
          <a:endParaRPr lang="en-US"/>
        </a:p>
      </dgm:t>
    </dgm:pt>
    <dgm:pt modelId="{9A6517BA-9311-4A9C-A589-3CC5D909F502}" type="pres">
      <dgm:prSet presAssocID="{39C68E2B-6537-4837-BF41-8307A2AFC17B}" presName="extraNode" presStyleLbl="node1" presStyleIdx="0" presStyleCnt="2"/>
      <dgm:spPr/>
    </dgm:pt>
    <dgm:pt modelId="{B1982D40-3953-4760-AFF0-873C27473E7F}" type="pres">
      <dgm:prSet presAssocID="{39C68E2B-6537-4837-BF41-8307A2AFC17B}" presName="dstNode" presStyleLbl="node1" presStyleIdx="0" presStyleCnt="2"/>
      <dgm:spPr/>
    </dgm:pt>
    <dgm:pt modelId="{194A3ABD-A6EA-4A3C-B8D1-E6CED44EB8AB}" type="pres">
      <dgm:prSet presAssocID="{E2EA454A-EB09-4AFB-AD8A-BBCE8A3E9402}" presName="text_1" presStyleLbl="node1" presStyleIdx="0" presStyleCnt="2" custLinFactNeighborX="-610" custLinFactNeighborY="87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2" custScaleX="78939" custScaleY="78461" custLinFactNeighborX="-5121" custLinFactNeighborY="7845"/>
      <dgm:spPr/>
    </dgm:pt>
    <dgm:pt modelId="{8E6A8904-364B-4FCD-A39A-F3465790A792}" type="pres">
      <dgm:prSet presAssocID="{36A25698-4076-4079-8C66-3A9002BAA014}" presName="text_2" presStyleLbl="node1" presStyleIdx="1" presStyleCnt="2" custScaleX="102898" custLinFactNeighborX="-2154" custLinFactNeighborY="-15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2" custScaleX="85192" custScaleY="80061" custLinFactNeighborX="-23395" custLinFactNeighborY="-13321"/>
      <dgm:spPr/>
    </dgm:pt>
  </dgm:ptLst>
  <dgm:cxnLst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232404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802874" y="913948"/>
          <a:ext cx="11163227" cy="1554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 biệt được nghĩa gốc và nghĩa chuyển trong một số câu văn có dùng từ nhiều nghĩa.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874" y="913948"/>
        <a:ext cx="11163227" cy="1554202"/>
      </dsp:txXfrm>
    </dsp:sp>
    <dsp:sp modelId="{0370EB6B-F413-4516-9FC4-E096D19AEDC0}">
      <dsp:nvSpPr>
        <dsp:cNvPr id="0" name=""/>
        <dsp:cNvSpPr/>
      </dsp:nvSpPr>
      <dsp:spPr>
        <a:xfrm>
          <a:off x="4686" y="944568"/>
          <a:ext cx="1533590" cy="1524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468759" y="2873580"/>
          <a:ext cx="11486737" cy="1554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648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phân biệt nghĩa của các từ nhiều nghĩa là động từ.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759" y="2873580"/>
        <a:ext cx="11486737" cy="1554202"/>
      </dsp:txXfrm>
    </dsp:sp>
    <dsp:sp modelId="{6818F613-C678-4E96-A3D1-D3CC50686E03}">
      <dsp:nvSpPr>
        <dsp:cNvPr id="0" name=""/>
        <dsp:cNvSpPr/>
      </dsp:nvSpPr>
      <dsp:spPr>
        <a:xfrm>
          <a:off x="0" y="2849562"/>
          <a:ext cx="1655070" cy="1555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5E00-CC38-4285-A4B8-7464E9B1FAB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5705-7463-4B1D-990C-D0AB148DB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4BBBA-8895-4214-A5D3-A954D1941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BBDB87-38E2-4104-A4C7-4B49ECA4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17CF62-681C-4506-92DE-80D41F61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A7D45C-33C4-40BF-9D39-CA9AE747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21114-6E3B-4D90-8FB6-5D60F532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D7AEC-6613-42B8-94D6-9BA6A76A3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2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6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5333B-C33E-4D62-A6DC-B38AC3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74770-A5C4-4EE6-AB34-DB830F85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59CD25-7509-47A8-BB22-234D5DC7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F1BEA1-9B8B-445D-956C-89F7422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D40652-5037-4386-85B2-49F54A21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59B3B6-49F8-4697-AD0B-BD321AC6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7484-FBA2-4705-985C-2669156E9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5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37674-F056-413E-8AAE-5E86CFFF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98C65F-66D3-4B16-887A-C6C1B36EA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871BFD-6C99-4A63-8C6C-B165C4F2F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89E4F4-CD58-404B-B8A7-A1CEC8F4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B39CA0-04D3-4142-B189-CD7693F7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2212A1-5364-4358-A736-E00EC19F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283AE-A8EC-4524-83D0-BB99B6612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C8984-65A0-4AD9-850E-4F02995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CEEC63-E12D-440A-83FA-54DEB85F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C1061C-6875-4AEF-AD9E-AD746B1B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DA06C9-2AAB-4C31-9426-04A5EC98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D4B90-1482-45D5-8EA6-C399149D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CB5BC-DDB1-4793-9490-CF5513471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21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CC537A-D7F3-44C1-8CA7-9B3FA8584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DEA043-A68B-4A0B-9635-B2D4B269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A126B3-F7EE-467A-98D5-D1E621FA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C6DEB-FD1F-484E-A8DD-15C3F769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A1156C-08DD-4426-B589-BAB00B70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2FDE3-511D-4A78-A113-82A21845B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2FF8E-F63B-407F-9542-83575DA1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D5938A-C52A-4727-81CB-0015A38A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8CE5E-664D-4BF6-8246-4FB2F16B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906B44-7975-446F-92A5-991DA5D1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C8D7E-A68C-4177-B2AE-91682E37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09E14-A0C8-4B38-AA9F-8C5E92407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412AC-9192-47ED-91E3-47650B40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84EAFB-96F4-4D93-98F1-C47FA395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BA983-E2E3-4BDA-B793-ECB5A259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AAFA6E-7728-49E8-8845-AF0B5E68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4DDCB-4E38-4E26-858F-B689936C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05B94-1998-4A86-AFAD-7DA4D98313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56848-36AC-44F8-AF93-6032FA40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0A8DB-F4BB-4C36-A16F-9B4D64CB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49FADD-EE69-499B-B121-6144C3A11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FF42FF-0C5F-4D89-A1E4-27516B29F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CBB968-B974-42F5-92EE-2D99D5BA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234AB-CAE9-40C9-92B4-42E41682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CFF58-2F56-4C1A-9E38-38C6C5D5A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B43A6-9F8C-46B4-BC0C-620BA928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170C94-E280-4DF6-BD5B-2D174B38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B3E0E3-A527-412C-A356-18E5C7048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316AD7-C0DF-4DA7-8051-CCD24E1F9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481D62-B3E1-4830-908E-418E4C252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719D90-03D2-46C2-AF0C-A65409B9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0EF5BC-EE5D-4BEF-ABD1-1C917131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96F4B17-651B-408A-B882-4A409C10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A9095-4159-4EBE-A47D-DE32DE024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CEAD3-0A48-4FBC-9E5F-4C4F9AB5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686363-5873-4730-A53A-4C3EFDA6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A6DC94-12C6-4A47-8617-F0A7C5B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EC156C-AAFE-4FE9-A03B-187A3C50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E16C-F6F0-474F-B534-81E368B55E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FF7F23-C282-417C-B119-58CC9E2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3E8D22-6AA9-4532-B123-8174499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746EC7-A62E-42A6-9F4E-3FF3AFC5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8C403-69B4-465B-8915-5240263202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DB0392-2E7A-4467-A4AB-29C6DE82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3B0776-42C3-44CF-A344-BE06372F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51462-86B8-41FB-B7F6-CAC9E8997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ACBCA9-168B-452E-AFA8-58AF9DC7D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9DF4FF-11FF-470A-9FE8-6B8FC9453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1CB08-0C01-413E-A3C0-65B9FA86A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KHONG%20LOI\niem%20vui%20cua%20em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C8AE8117-230B-4053-A752-831637C9F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xmlns="" id="{B516950B-4E38-4CDF-BC20-1FD0BE0191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DD5E47BE-0CFA-49A4-8D1A-8BD720C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CCA5439-C724-4132-B672-C59DF11CE85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A0EBF1CF-8A06-461E-A2F1-4055CFF7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7B1900EB-F781-4508-B7BA-E75E4C5F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871" y="1817689"/>
            <a:ext cx="763984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TỪ NHIỀU NGHĨA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Luyện từ và câu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14 – Tuần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995F0723-A713-4999-800F-B8717865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7162800" cy="4191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xmlns="" id="{968766C0-0118-4221-B4A0-EDCEA5C5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975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Cứ chiều chiều, Vũ lại nghe tiếng còi tàu vào cảng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>
            <a:extLst>
              <a:ext uri="{FF2B5EF4-FFF2-40B4-BE49-F238E27FC236}">
                <a16:creationId xmlns:a16="http://schemas.microsoft.com/office/drawing/2014/main" xmlns="" id="{2B79F924-EF38-44DC-A3F2-01970EA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19200"/>
            <a:ext cx="11887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Hôm nào cũng vậy, cả gia đình tôi cùng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bữa cơm tối rất vui vẻ.</a:t>
            </a:r>
          </a:p>
        </p:txBody>
      </p:sp>
      <p:pic>
        <p:nvPicPr>
          <p:cNvPr id="12301" name="Picture 13">
            <a:extLst>
              <a:ext uri="{FF2B5EF4-FFF2-40B4-BE49-F238E27FC236}">
                <a16:creationId xmlns:a16="http://schemas.microsoft.com/office/drawing/2014/main" xmlns="" id="{DA7EB6D6-C0CF-4B17-A056-2C8CF60B1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981"/>
            <a:ext cx="7772400" cy="4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424214" y="2567529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95400" y="3836639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33FF"/>
                </a:solidFill>
                <a:latin typeface="Arial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533400" y="50292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A4355B-1C65-400C-9FE3-5CEFDFD8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1676400" y="1268415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200400" y="1268415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trong hai từ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đặt câu để phân biệt các nghĩa của từ ấy: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286000" y="2259015"/>
            <a:ext cx="91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362200" y="4545015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43200" y="2259015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2819400" y="4545015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152403" y="2716215"/>
            <a:ext cx="61721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1: tự di chuyển bằng bàn chân.	 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152403" y="3630615"/>
            <a:ext cx="66293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2:mang (xỏ) vào chân hoặc tay để che, giữ.</a:t>
            </a: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6324600" y="2716214"/>
            <a:ext cx="0" cy="1752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152403" y="4926015"/>
            <a:ext cx="65531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1:ở tư thế thân thẳng, chân đặt trên mặt nền.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152403" y="5764214"/>
            <a:ext cx="6934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-Nghĩa 2: ngừng chuyển động.</a:t>
            </a: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6324600" y="4926014"/>
            <a:ext cx="0" cy="1447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6496050" y="36195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45" name="Rectangle 25"/>
          <p:cNvSpPr>
            <a:spLocks noChangeArrowheads="1"/>
          </p:cNvSpPr>
          <p:nvPr/>
        </p:nvSpPr>
        <p:spPr bwMode="auto">
          <a:xfrm>
            <a:off x="6419851" y="4976814"/>
            <a:ext cx="12650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</a:t>
            </a:r>
          </a:p>
        </p:txBody>
      </p:sp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6419850" y="5702302"/>
            <a:ext cx="1354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Ví dụ: </a:t>
            </a:r>
          </a:p>
        </p:txBody>
      </p:sp>
      <p:sp>
        <p:nvSpPr>
          <p:cNvPr id="107549" name="Text Box 29"/>
          <p:cNvSpPr txBox="1">
            <a:spLocks noChangeArrowheads="1"/>
          </p:cNvSpPr>
          <p:nvPr/>
        </p:nvSpPr>
        <p:spPr bwMode="auto">
          <a:xfrm>
            <a:off x="7467600" y="2716214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Bé Bi đang tập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7550" name="Text Box 30"/>
          <p:cNvSpPr txBox="1">
            <a:spLocks noChangeArrowheads="1"/>
          </p:cNvSpPr>
          <p:nvPr/>
        </p:nvSpPr>
        <p:spPr bwMode="auto">
          <a:xfrm>
            <a:off x="7467600" y="3630614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thích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giày.</a:t>
            </a:r>
          </a:p>
        </p:txBody>
      </p:sp>
      <p:sp>
        <p:nvSpPr>
          <p:cNvPr id="107552" name="Text Box 32"/>
          <p:cNvSpPr txBox="1">
            <a:spLocks noChangeArrowheads="1"/>
          </p:cNvSpPr>
          <p:nvPr/>
        </p:nvSpPr>
        <p:spPr bwMode="auto">
          <a:xfrm>
            <a:off x="7553091" y="4976814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gác.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7613807" y="5753101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gió.</a:t>
            </a:r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6461125" y="2705102"/>
            <a:ext cx="109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sp>
        <p:nvSpPr>
          <p:cNvPr id="107555" name="Line 35"/>
          <p:cNvSpPr>
            <a:spLocks noChangeShapeType="1"/>
          </p:cNvSpPr>
          <p:nvPr/>
        </p:nvSpPr>
        <p:spPr bwMode="auto">
          <a:xfrm>
            <a:off x="152402" y="3544234"/>
            <a:ext cx="9905998" cy="1018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6" name="Line 36"/>
          <p:cNvSpPr>
            <a:spLocks noChangeShapeType="1"/>
          </p:cNvSpPr>
          <p:nvPr/>
        </p:nvSpPr>
        <p:spPr bwMode="auto">
          <a:xfrm flipV="1">
            <a:off x="152402" y="5764214"/>
            <a:ext cx="10058398" cy="263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1657643" y="98863"/>
            <a:ext cx="9220200" cy="1169551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đặt câu với các nghĩa đã cho của từ “đi” và “đứng”.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đặt câu với các nghĩa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1"/>
      <p:bldP spid="107530" grpId="2"/>
      <p:bldP spid="107532" grpId="1"/>
      <p:bldP spid="107532" grpId="2"/>
      <p:bldP spid="107538" grpId="1"/>
      <p:bldP spid="107538" grpId="2"/>
      <p:bldP spid="107539" grpId="1"/>
      <p:bldP spid="107539" grpId="2"/>
      <p:bldP spid="107540" grpId="1" animBg="1"/>
      <p:bldP spid="107540" grpId="2" animBg="1"/>
      <p:bldP spid="107543" grpId="0"/>
      <p:bldP spid="107545" grpId="0"/>
      <p:bldP spid="107549" grpId="0"/>
      <p:bldP spid="107550" grpId="0"/>
      <p:bldP spid="107553" grpId="0"/>
      <p:bldP spid="107556" grpId="1" animBg="1"/>
      <p:bldP spid="107556" grpId="2" animBg="1"/>
      <p:bldP spid="107558" grpId="0" animBg="1"/>
      <p:bldP spid="10755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3">
            <a:extLst>
              <a:ext uri="{FF2B5EF4-FFF2-40B4-BE49-F238E27FC236}">
                <a16:creationId xmlns:a16="http://schemas.microsoft.com/office/drawing/2014/main" xmlns="" id="{2336FF32-2859-4A5B-B178-ACDF8F65EC5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3531960" imgH="4445640" progId="MS_ClipArt_Gallery.2">
                  <p:embed/>
                </p:oleObj>
              </mc:Choice>
              <mc:Fallback>
                <p:oleObj name="Clip" r:id="rId4" imgW="3531960" imgH="4445640" progId="MS_ClipArt_Gallery.2">
                  <p:embed/>
                  <p:pic>
                    <p:nvPicPr>
                      <p:cNvPr id="40962" name="Object 3">
                        <a:extLst>
                          <a:ext uri="{FF2B5EF4-FFF2-40B4-BE49-F238E27FC236}">
                            <a16:creationId xmlns:a16="http://schemas.microsoft.com/office/drawing/2014/main" xmlns="" id="{2336FF32-2859-4A5B-B178-ACDF8F65E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3" name="Picture 8" descr="Picture5">
            <a:extLst>
              <a:ext uri="{FF2B5EF4-FFF2-40B4-BE49-F238E27FC236}">
                <a16:creationId xmlns:a16="http://schemas.microsoft.com/office/drawing/2014/main" xmlns="" id="{8CB23238-C157-46DE-9E04-67332B05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r="1834" b="8554"/>
          <a:stretch>
            <a:fillRect/>
          </a:stretch>
        </p:blipFill>
        <p:spPr bwMode="auto">
          <a:xfrm>
            <a:off x="0" y="-1"/>
            <a:ext cx="12192000" cy="67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4" name="Rectangle 10">
            <a:extLst>
              <a:ext uri="{FF2B5EF4-FFF2-40B4-BE49-F238E27FC236}">
                <a16:creationId xmlns:a16="http://schemas.microsoft.com/office/drawing/2014/main" xmlns="" id="{CC52F562-136A-4D9A-B46F-C08ECED8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33600"/>
            <a:ext cx="8382000" cy="3765549"/>
          </a:xfrm>
          <a:prstGeom prst="rect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chuyển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giây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966" name="WordArt 3">
            <a:extLst>
              <a:ext uri="{FF2B5EF4-FFF2-40B4-BE49-F238E27FC236}">
                <a16:creationId xmlns:a16="http://schemas.microsoft.com/office/drawing/2014/main" xmlns="" id="{47C25ECE-DE59-4F94-9ABF-6906DFB7D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972919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>
            <a:extLst>
              <a:ext uri="{FF2B5EF4-FFF2-40B4-BE49-F238E27FC236}">
                <a16:creationId xmlns:a16="http://schemas.microsoft.com/office/drawing/2014/main" xmlns="" id="{AFEDA500-6EA8-4B51-BD27-4A3A6E22E8CB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56322" name="Object 2">
                        <a:extLst>
                          <a:ext uri="{FF2B5EF4-FFF2-40B4-BE49-F238E27FC236}">
                            <a16:creationId xmlns:a16="http://schemas.microsoft.com/office/drawing/2014/main" xmlns="" id="{AFEDA500-6EA8-4B51-BD27-4A3A6E22E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WordArt 3">
            <a:extLst>
              <a:ext uri="{FF2B5EF4-FFF2-40B4-BE49-F238E27FC236}">
                <a16:creationId xmlns:a16="http://schemas.microsoft.com/office/drawing/2014/main" xmlns="" id="{0B64C5C8-C0AB-4D5D-943C-4B0995D13D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xmlns="" id="{D691F001-73F9-47DC-A56A-EF11DADD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xmlns="" id="{DDB8339C-30DA-42F4-9E4A-69446C01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xmlns="" id="{E1B20ABC-BDE1-4315-99FD-C1A9094A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xmlns="" id="{876E2218-C474-47E1-88FB-EF176944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xmlns="" id="{02C724EF-FD29-4CD7-87BD-80ECB03F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xmlns="" id="{848A5CB3-3942-4D88-8B12-0C938482C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xmlns="" id="{2DC4423F-F974-4651-9A66-07C657122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xmlns="" id="{93E58AC0-A9BF-47FF-84C5-D3F9F375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907" y="1668463"/>
            <a:ext cx="518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</a:rPr>
              <a:t>Câu 1: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sân cỏ.</a:t>
            </a:r>
          </a:p>
        </p:txBody>
      </p:sp>
      <p:pic>
        <p:nvPicPr>
          <p:cNvPr id="56334" name="Picture 14">
            <a:extLst>
              <a:ext uri="{FF2B5EF4-FFF2-40B4-BE49-F238E27FC236}">
                <a16:creationId xmlns:a16="http://schemas.microsoft.com/office/drawing/2014/main" xmlns="" id="{1CE0E3E1-20EF-489F-9DFC-A6BE43A1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73325"/>
            <a:ext cx="70104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5" name="AutoShape 15">
            <a:extLst>
              <a:ext uri="{FF2B5EF4-FFF2-40B4-BE49-F238E27FC236}">
                <a16:creationId xmlns:a16="http://schemas.microsoft.com/office/drawing/2014/main" xmlns="" id="{EBF81DC0-79CC-4121-BEF9-260961E5E2D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5549900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4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563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>
            <a:extLst>
              <a:ext uri="{FF2B5EF4-FFF2-40B4-BE49-F238E27FC236}">
                <a16:creationId xmlns:a16="http://schemas.microsoft.com/office/drawing/2014/main" xmlns="" id="{33B54A5E-CD7D-49CA-ADD9-006250A9DC93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60418" name="Object 2">
                        <a:extLst>
                          <a:ext uri="{FF2B5EF4-FFF2-40B4-BE49-F238E27FC236}">
                            <a16:creationId xmlns:a16="http://schemas.microsoft.com/office/drawing/2014/main" xmlns="" id="{33B54A5E-CD7D-49CA-ADD9-006250A9D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" name="WordArt 3">
            <a:extLst>
              <a:ext uri="{FF2B5EF4-FFF2-40B4-BE49-F238E27FC236}">
                <a16:creationId xmlns:a16="http://schemas.microsoft.com/office/drawing/2014/main" xmlns="" id="{C951F8B3-C057-42D6-85F9-2F1A4B1BBA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xmlns="" id="{52B2DF9A-4455-4D3B-8C16-59FC2584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860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0" name="AutoShape 6">
            <a:extLst>
              <a:ext uri="{FF2B5EF4-FFF2-40B4-BE49-F238E27FC236}">
                <a16:creationId xmlns:a16="http://schemas.microsoft.com/office/drawing/2014/main" xmlns="" id="{35F95EE4-A8F9-428C-8F53-4BED8FB3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9271" name="AutoShape 7">
            <a:extLst>
              <a:ext uri="{FF2B5EF4-FFF2-40B4-BE49-F238E27FC236}">
                <a16:creationId xmlns:a16="http://schemas.microsoft.com/office/drawing/2014/main" xmlns="" id="{3E934B8E-47C5-4047-9967-ED63B67D1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272" name="AutoShape 8">
            <a:extLst>
              <a:ext uri="{FF2B5EF4-FFF2-40B4-BE49-F238E27FC236}">
                <a16:creationId xmlns:a16="http://schemas.microsoft.com/office/drawing/2014/main" xmlns="" id="{FDDE4FFD-4142-4CFC-B89E-F564F018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273" name="AutoShape 9">
            <a:extLst>
              <a:ext uri="{FF2B5EF4-FFF2-40B4-BE49-F238E27FC236}">
                <a16:creationId xmlns:a16="http://schemas.microsoft.com/office/drawing/2014/main" xmlns="" id="{25DE10DD-0D85-46C7-A569-B03BDFE1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9274" name="AutoShape 10">
            <a:extLst>
              <a:ext uri="{FF2B5EF4-FFF2-40B4-BE49-F238E27FC236}">
                <a16:creationId xmlns:a16="http://schemas.microsoft.com/office/drawing/2014/main" xmlns="" id="{1948BEA5-D07C-495E-8115-0B653252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9275" name="AutoShape 11">
            <a:extLst>
              <a:ext uri="{FF2B5EF4-FFF2-40B4-BE49-F238E27FC236}">
                <a16:creationId xmlns:a16="http://schemas.microsoft.com/office/drawing/2014/main" xmlns="" id="{E9DB5AF9-B882-40BD-850F-990EBBD8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39276" name="Rectangle 12">
            <a:extLst>
              <a:ext uri="{FF2B5EF4-FFF2-40B4-BE49-F238E27FC236}">
                <a16:creationId xmlns:a16="http://schemas.microsoft.com/office/drawing/2014/main" xmlns="" id="{53F3AC54-76D4-40F0-A349-749EA9FA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003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>
                <a:latin typeface="Times New Roman" panose="02020603050405020304" pitchFamily="18" charset="0"/>
              </a:rPr>
              <a:t>Câu 2:</a:t>
            </a: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 mỗi ngày.</a:t>
            </a:r>
          </a:p>
        </p:txBody>
      </p:sp>
      <p:sp>
        <p:nvSpPr>
          <p:cNvPr id="60429" name="AutoShape 13">
            <a:extLst>
              <a:ext uri="{FF2B5EF4-FFF2-40B4-BE49-F238E27FC236}">
                <a16:creationId xmlns:a16="http://schemas.microsoft.com/office/drawing/2014/main" xmlns="" id="{64B9336D-E7D3-4B1F-800D-B536CAC5FE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508624" y="3725067"/>
            <a:ext cx="1654175" cy="761999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92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/>
      <p:bldP spid="604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>
            <a:extLst>
              <a:ext uri="{FF2B5EF4-FFF2-40B4-BE49-F238E27FC236}">
                <a16:creationId xmlns:a16="http://schemas.microsoft.com/office/drawing/2014/main" xmlns="" id="{2D2B5275-6E20-4FFC-976C-1F6B12CA2CC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48130" name="Object 2">
                        <a:extLst>
                          <a:ext uri="{FF2B5EF4-FFF2-40B4-BE49-F238E27FC236}">
                            <a16:creationId xmlns:a16="http://schemas.microsoft.com/office/drawing/2014/main" xmlns="" id="{2D2B5275-6E20-4FFC-976C-1F6B12CA2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WordArt 3">
            <a:extLst>
              <a:ext uri="{FF2B5EF4-FFF2-40B4-BE49-F238E27FC236}">
                <a16:creationId xmlns:a16="http://schemas.microsoft.com/office/drawing/2014/main" xmlns="" id="{55094D5C-B5A3-4264-BAB7-C5C8B81F07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xmlns="" id="{94A7B2AD-2D9B-4277-A3A8-1071173E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xmlns="" id="{616EBC68-203A-408C-A2FB-C4F1926EF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xmlns="" id="{442F9D17-9FDA-4805-9FA8-BFAFE97D1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xmlns="" id="{275DCFA4-8103-4FC3-BA70-B255FD9C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xmlns="" id="{C8D73D27-8420-4BEF-8C9B-CC270A6F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xmlns="" id="{3671E5BA-9BC4-4B85-AA8A-626B6F01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8144" name="Rectangle 16">
            <a:extLst>
              <a:ext uri="{FF2B5EF4-FFF2-40B4-BE49-F238E27FC236}">
                <a16:creationId xmlns:a16="http://schemas.microsoft.com/office/drawing/2014/main" xmlns="" id="{EBBE6E34-A9E2-4A25-84A9-F0D087D89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85" y="2045383"/>
            <a:ext cx="1097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chị gái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cũng </a:t>
            </a:r>
            <a:r>
              <a:rPr lang="en-US" altLang="en-US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tập thể dục.</a:t>
            </a:r>
          </a:p>
        </p:txBody>
      </p:sp>
      <p:sp>
        <p:nvSpPr>
          <p:cNvPr id="48147" name="AutoShape 19">
            <a:extLst>
              <a:ext uri="{FF2B5EF4-FFF2-40B4-BE49-F238E27FC236}">
                <a16:creationId xmlns:a16="http://schemas.microsoft.com/office/drawing/2014/main" xmlns="" id="{17A78983-D752-4ADC-83E7-5AB020F5DAB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32425" y="3321049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48144" grpId="0"/>
      <p:bldP spid="48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xmlns="" id="{52E5551D-741B-48EE-8742-C171402D2117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57346" name="Object 2">
                        <a:extLst>
                          <a:ext uri="{FF2B5EF4-FFF2-40B4-BE49-F238E27FC236}">
                            <a16:creationId xmlns:a16="http://schemas.microsoft.com/office/drawing/2014/main" xmlns="" id="{52E5551D-741B-48EE-8742-C171402D2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WordArt 3">
            <a:extLst>
              <a:ext uri="{FF2B5EF4-FFF2-40B4-BE49-F238E27FC236}">
                <a16:creationId xmlns:a16="http://schemas.microsoft.com/office/drawing/2014/main" xmlns="" id="{76D01B89-5D37-42DA-B2E3-3BBDF6348A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xmlns="" id="{3F1FE627-BDF5-4EB2-9F07-E9799B724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xmlns="" id="{D2306662-3339-4ABB-9B2A-C1D52684F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xmlns="" id="{ECAF1CDC-E571-4122-B85D-25F03001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xmlns="" id="{313182E5-CEB1-4FCB-9411-645629E5D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xmlns="" id="{710ECF9F-29E9-48D4-9F36-754528AD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xmlns="" id="{DAA8434E-FC10-4284-A33A-53EC4C85A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7356" name="Rectangle 12">
            <a:extLst>
              <a:ext uri="{FF2B5EF4-FFF2-40B4-BE49-F238E27FC236}">
                <a16:creationId xmlns:a16="http://schemas.microsoft.com/office/drawing/2014/main" xmlns="" id="{687E32E7-714A-4957-A0BC-7C9AAB214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1"/>
            <a:ext cx="1158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em sắp tổ chức cho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nông trại giáo dục.</a:t>
            </a:r>
          </a:p>
        </p:txBody>
      </p:sp>
      <p:sp>
        <p:nvSpPr>
          <p:cNvPr id="57358" name="AutoShape 14">
            <a:extLst>
              <a:ext uri="{FF2B5EF4-FFF2-40B4-BE49-F238E27FC236}">
                <a16:creationId xmlns:a16="http://schemas.microsoft.com/office/drawing/2014/main" xmlns="" id="{3E5882DD-FC46-492A-953D-2D31B73D92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30812" y="3895190"/>
            <a:ext cx="1577975" cy="675960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57356" grpId="0"/>
      <p:bldP spid="573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xmlns="" id="{133A2468-53A4-4DBD-9585-58343A7F055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003800"/>
          <a:ext cx="91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7" imgW="3531960" imgH="4445640" progId="MS_ClipArt_Gallery.2">
                  <p:embed/>
                </p:oleObj>
              </mc:Choice>
              <mc:Fallback>
                <p:oleObj name="Clip" r:id="rId7" imgW="3531960" imgH="4445640" progId="MS_ClipArt_Gallery.2">
                  <p:embed/>
                  <p:pic>
                    <p:nvPicPr>
                      <p:cNvPr id="62466" name="Object 2">
                        <a:extLst>
                          <a:ext uri="{FF2B5EF4-FFF2-40B4-BE49-F238E27FC236}">
                            <a16:creationId xmlns:a16="http://schemas.microsoft.com/office/drawing/2014/main" xmlns="" id="{133A2468-53A4-4DBD-9585-58343A7F05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03800"/>
                        <a:ext cx="914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WordArt 3">
            <a:extLst>
              <a:ext uri="{FF2B5EF4-FFF2-40B4-BE49-F238E27FC236}">
                <a16:creationId xmlns:a16="http://schemas.microsoft.com/office/drawing/2014/main" xmlns="" id="{6B72FF7F-E452-458D-AEBC-91EFEBD988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5334000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Rung chuông vàng </a:t>
            </a:r>
          </a:p>
        </p:txBody>
      </p:sp>
      <p:sp>
        <p:nvSpPr>
          <p:cNvPr id="133137" name="AutoShape 17">
            <a:extLst>
              <a:ext uri="{FF2B5EF4-FFF2-40B4-BE49-F238E27FC236}">
                <a16:creationId xmlns:a16="http://schemas.microsoft.com/office/drawing/2014/main" xmlns="" id="{11042341-9A7C-4E15-A654-7D97A2C2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238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138" name="AutoShape 18">
            <a:extLst>
              <a:ext uri="{FF2B5EF4-FFF2-40B4-BE49-F238E27FC236}">
                <a16:creationId xmlns:a16="http://schemas.microsoft.com/office/drawing/2014/main" xmlns="" id="{DEBAADD5-BE06-42A5-8E5B-B35B826D4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063" y="33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8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139" name="AutoShape 19">
            <a:extLst>
              <a:ext uri="{FF2B5EF4-FFF2-40B4-BE49-F238E27FC236}">
                <a16:creationId xmlns:a16="http://schemas.microsoft.com/office/drawing/2014/main" xmlns="" id="{2EE1EFAE-A8FF-46C1-A911-5F6511CEF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140" name="AutoShape 20">
            <a:extLst>
              <a:ext uri="{FF2B5EF4-FFF2-40B4-BE49-F238E27FC236}">
                <a16:creationId xmlns:a16="http://schemas.microsoft.com/office/drawing/2014/main" xmlns="" id="{BC407595-237C-4A6C-8FB5-CDC3FACC5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095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33141" name="AutoShape 21">
            <a:extLst>
              <a:ext uri="{FF2B5EF4-FFF2-40B4-BE49-F238E27FC236}">
                <a16:creationId xmlns:a16="http://schemas.microsoft.com/office/drawing/2014/main" xmlns="" id="{09E9012E-A07C-4569-8F9D-E56626CE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888" y="3143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33142" name="AutoShape 22">
            <a:extLst>
              <a:ext uri="{FF2B5EF4-FFF2-40B4-BE49-F238E27FC236}">
                <a16:creationId xmlns:a16="http://schemas.microsoft.com/office/drawing/2014/main" xmlns="" id="{27D0F9B7-BA00-44DE-85BE-154FDEC7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048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xmlns="" id="{DEDAAA1A-BD95-4AF2-A7E0-7664F8A1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3" y="2189302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en-US" altLang="en-US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giáo em đang </a:t>
            </a: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trong lớp.</a:t>
            </a:r>
          </a:p>
        </p:txBody>
      </p:sp>
      <p:sp>
        <p:nvSpPr>
          <p:cNvPr id="62477" name="AutoShape 13">
            <a:extLst>
              <a:ext uri="{FF2B5EF4-FFF2-40B4-BE49-F238E27FC236}">
                <a16:creationId xmlns:a16="http://schemas.microsoft.com/office/drawing/2014/main" xmlns="" id="{864B0C07-7BCE-45FD-A4E3-0D5B8B5A535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7400" y="3962401"/>
            <a:ext cx="1327150" cy="728663"/>
          </a:xfrm>
          <a:prstGeom prst="roundRect">
            <a:avLst>
              <a:gd name="adj" fmla="val 50000"/>
            </a:avLst>
          </a:prstGeom>
          <a:solidFill>
            <a:srgbClr val="800000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en-US" altLang="en-US" sz="2800">
                <a:solidFill>
                  <a:schemeClr val="bg1"/>
                </a:solidFill>
              </a:rPr>
              <a:t>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33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62476" grpId="0"/>
      <p:bldP spid="624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xmlns="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xmlns="" id="{BD8F237C-55B5-4326-8788-E482544D4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703513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D703D204-BA04-4959-B74B-13413323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xmlns="" id="{6D4AFE89-20E0-4C3E-A544-8E7EBF3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AF397BA1-8F19-48B3-A9DD-A95CA65278C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FFDEA9C-486C-4138-97FC-4755B9D4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112995"/>
            <a:ext cx="7112653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None/>
            </a:pP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593166" y="80338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như thế nào? 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762000" y="1326600"/>
            <a:ext cx="1104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nhiều nghĩa là từ có một nghĩa gốc và một hay một số nghĩa chuyển.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600200" y="1988147"/>
            <a:ext cx="967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có liên hệ với nhau hay không?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762000" y="2642553"/>
            <a:ext cx="1066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nghĩa của từ nhiều nghĩa bao giờ cũng có mối liên hệ với nhau.                         </a:t>
            </a: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1574409" y="3481452"/>
            <a:ext cx="1104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như: răng, mũi, tai, lưỡi,miệng,cổ, tay, lưng,… thuộc từ loại nào?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62000" y="4623636"/>
            <a:ext cx="6705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từ nhiều nghĩa này là các danh từ.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  <p:bldP spid="102410" grpId="0"/>
      <p:bldP spid="102411" grpId="0"/>
      <p:bldP spid="102416" grpId="0"/>
      <p:bldP spid="1024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xmlns="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8">
            <a:extLst>
              <a:ext uri="{FF2B5EF4-FFF2-40B4-BE49-F238E27FC236}">
                <a16:creationId xmlns:a16="http://schemas.microsoft.com/office/drawing/2014/main" xmlns="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8325" y="762001"/>
            <a:ext cx="851535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</a:t>
            </a:r>
            <a:r>
              <a:rPr lang="en-US" alt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21 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10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Luyện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từ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và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62706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Luyện</a:t>
            </a:r>
            <a:r>
              <a:rPr lang="en-US" altLang="en-US" sz="36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tập</a:t>
            </a:r>
            <a:r>
              <a:rPr lang="en-US" altLang="en-US" sz="36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về</a:t>
            </a:r>
            <a:r>
              <a:rPr lang="en-US" altLang="en-US" sz="36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từ</a:t>
            </a:r>
            <a:r>
              <a:rPr lang="en-US" altLang="en-US" sz="36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nhiều</a:t>
            </a:r>
            <a:r>
              <a:rPr lang="en-US" altLang="en-US" sz="36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nghĩa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>
                <a:solidFill>
                  <a:srgbClr val="000099"/>
                </a:solidFill>
                <a:latin typeface="+mn-lt"/>
              </a:rPr>
              <a:t>Yêu cầu cần đạt</a:t>
            </a:r>
            <a:endParaRPr lang="en-US" altLang="en-US" sz="6600" b="1" dirty="0">
              <a:solidFill>
                <a:srgbClr val="000099"/>
              </a:solidFill>
              <a:latin typeface="+mn-lt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xmlns="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76355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995268" y="403066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659358" y="405939"/>
            <a:ext cx="8532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mỗi câu ở cột A với lời giải nghĩa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 ở cột B: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457200" y="22098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(1)Bé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lon ton trên sân.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57200" y="3124200"/>
            <a:ext cx="4842803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(2)Tàu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băng băng trên</a:t>
            </a:r>
          </a:p>
          <a:p>
            <a:r>
              <a:rPr lang="en-US" sz="2400">
                <a:latin typeface="Arial" charset="0"/>
              </a:rPr>
              <a:t>     đường ray.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457200" y="40386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(3)Đồng hồ </a:t>
            </a:r>
            <a:r>
              <a:rPr lang="en-US" sz="2400" b="1" i="1">
                <a:latin typeface="Arial" charset="0"/>
              </a:rPr>
              <a:t>chạy </a:t>
            </a:r>
            <a:r>
              <a:rPr lang="en-US" sz="2400">
                <a:latin typeface="Arial" charset="0"/>
              </a:rPr>
              <a:t>đúng giờ.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5029200"/>
            <a:ext cx="4876800" cy="838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(4)Dân làng khẩn trương </a:t>
            </a:r>
            <a:r>
              <a:rPr lang="en-US" sz="2400" b="1" i="1">
                <a:latin typeface="Arial" charset="0"/>
              </a:rPr>
              <a:t>chạy</a:t>
            </a:r>
            <a:r>
              <a:rPr lang="en-US" sz="2400">
                <a:latin typeface="Arial" charset="0"/>
              </a:rPr>
              <a:t> lũ.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6019800" y="22098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a) Hoạt động của máy móc.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6019800" y="3124200"/>
            <a:ext cx="5715000" cy="7620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b) Khẩn trương tránh những điều </a:t>
            </a:r>
          </a:p>
          <a:p>
            <a:r>
              <a:rPr lang="en-US" sz="2400">
                <a:latin typeface="Arial" charset="0"/>
              </a:rPr>
              <a:t>không may sắp xảy đến.</a:t>
            </a:r>
          </a:p>
        </p:txBody>
      </p:sp>
      <p:sp>
        <p:nvSpPr>
          <p:cNvPr id="103448" name="Rectangle 24"/>
          <p:cNvSpPr>
            <a:spLocks noChangeArrowheads="1"/>
          </p:cNvSpPr>
          <p:nvPr/>
        </p:nvSpPr>
        <p:spPr bwMode="auto">
          <a:xfrm>
            <a:off x="6019800" y="40386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c) Sự di chuyển nhanh của phương tiện </a:t>
            </a:r>
          </a:p>
          <a:p>
            <a:r>
              <a:rPr lang="en-US" sz="2400">
                <a:latin typeface="Arial" charset="0"/>
              </a:rPr>
              <a:t>giao thông.</a:t>
            </a:r>
          </a:p>
        </p:txBody>
      </p:sp>
      <p:sp>
        <p:nvSpPr>
          <p:cNvPr id="103449" name="Rectangle 25"/>
          <p:cNvSpPr>
            <a:spLocks noChangeArrowheads="1"/>
          </p:cNvSpPr>
          <p:nvPr/>
        </p:nvSpPr>
        <p:spPr bwMode="auto">
          <a:xfrm>
            <a:off x="6019800" y="5029200"/>
            <a:ext cx="5715000" cy="838200"/>
          </a:xfrm>
          <a:prstGeom prst="rect">
            <a:avLst/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d) Sự di chuyển nhanh bằng chân.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>
            <a:off x="2059158" y="1356940"/>
            <a:ext cx="990600" cy="8382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A</a:t>
            </a:r>
          </a:p>
        </p:txBody>
      </p:sp>
      <p:sp>
        <p:nvSpPr>
          <p:cNvPr id="103451" name="AutoShape 27"/>
          <p:cNvSpPr>
            <a:spLocks noChangeArrowheads="1"/>
          </p:cNvSpPr>
          <p:nvPr/>
        </p:nvSpPr>
        <p:spPr bwMode="auto">
          <a:xfrm>
            <a:off x="7772400" y="1371600"/>
            <a:ext cx="990600" cy="838200"/>
          </a:xfrm>
          <a:prstGeom prst="sun">
            <a:avLst>
              <a:gd name="adj" fmla="val 25000"/>
            </a:avLst>
          </a:prstGeom>
          <a:solidFill>
            <a:srgbClr val="00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 B</a:t>
            </a: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5334000" y="2667000"/>
            <a:ext cx="685800" cy="2743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5334000" y="4343400"/>
            <a:ext cx="6858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 flipV="1">
            <a:off x="5334000" y="2667000"/>
            <a:ext cx="685800" cy="1828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 flipV="1">
            <a:off x="5334000" y="3429000"/>
            <a:ext cx="685800" cy="1981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103456" name="niem vui cua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56"/>
                </p:tgtEl>
              </p:cMediaNode>
            </p:audio>
          </p:childTnLst>
        </p:cTn>
      </p:par>
    </p:tnLst>
    <p:bldLst>
      <p:bldP spid="103452" grpId="0" animBg="1"/>
      <p:bldP spid="103453" grpId="0" animBg="1"/>
      <p:bldP spid="103454" grpId="0" animBg="1"/>
      <p:bldP spid="1034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835074" y="990600"/>
            <a:ext cx="1681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2438400" y="990600"/>
            <a:ext cx="9296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nào dưới đây nêu đúng nét nghĩa chung của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trong tất cả các câu trên? Đánh dấu x vào ô trống trước ý trả lời đúng: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200400" y="2909888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di chuyển.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3200400" y="3581401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vận động nhanh.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3200400" y="428148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bằng chân.</a:t>
            </a: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2438400" y="36576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2438400" y="4343400"/>
            <a:ext cx="5334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pic>
        <p:nvPicPr>
          <p:cNvPr id="104485" name="Picture 37" descr="FAC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5400" y="3962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97" name="AutoShape 49"/>
          <p:cNvSpPr>
            <a:spLocks noChangeArrowheads="1"/>
          </p:cNvSpPr>
          <p:nvPr/>
        </p:nvSpPr>
        <p:spPr bwMode="auto">
          <a:xfrm>
            <a:off x="12420600" y="3429000"/>
            <a:ext cx="1981200" cy="533400"/>
          </a:xfrm>
          <a:prstGeom prst="flowChartTerminator">
            <a:avLst/>
          </a:prstGeom>
          <a:solidFill>
            <a:srgbClr val="FF99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CC0000"/>
                </a:solidFill>
                <a:latin typeface="Arial" charset="0"/>
              </a:rPr>
              <a:t>Đúng rồi!</a:t>
            </a:r>
          </a:p>
        </p:txBody>
      </p:sp>
      <p:sp>
        <p:nvSpPr>
          <p:cNvPr id="104499" name="AutoShape 51"/>
          <p:cNvSpPr>
            <a:spLocks noChangeArrowheads="1"/>
          </p:cNvSpPr>
          <p:nvPr/>
        </p:nvSpPr>
        <p:spPr bwMode="auto">
          <a:xfrm>
            <a:off x="12344400" y="5105400"/>
            <a:ext cx="2362200" cy="609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Chúc mừng các em</a:t>
            </a:r>
          </a:p>
        </p:txBody>
      </p:sp>
      <p:sp>
        <p:nvSpPr>
          <p:cNvPr id="104501" name="AutoShape 53"/>
          <p:cNvSpPr>
            <a:spLocks noChangeArrowheads="1"/>
          </p:cNvSpPr>
          <p:nvPr/>
        </p:nvSpPr>
        <p:spPr bwMode="auto">
          <a:xfrm>
            <a:off x="13106400" y="2971800"/>
            <a:ext cx="609600" cy="4572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4509" name="Text Box 61"/>
          <p:cNvSpPr txBox="1">
            <a:spLocks noChangeArrowheads="1"/>
          </p:cNvSpPr>
          <p:nvPr/>
        </p:nvSpPr>
        <p:spPr bwMode="auto">
          <a:xfrm>
            <a:off x="2514600" y="36528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Arial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4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4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4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4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1841E-6 L -0.33368 0.005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7697E-6 L -0.33368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7 L -0.3375 0.0055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88067E-7 L -0.34583 8.88067E-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7" grpId="0"/>
      <p:bldP spid="104461" grpId="0"/>
      <p:bldP spid="104465" grpId="0"/>
      <p:bldP spid="104466" grpId="0"/>
      <p:bldP spid="104467" grpId="0"/>
      <p:bldP spid="104468" grpId="0" animBg="1"/>
      <p:bldP spid="104469" grpId="0" animBg="1"/>
      <p:bldP spid="104470" grpId="0" animBg="1"/>
      <p:bldP spid="104497" grpId="0" animBg="1"/>
      <p:bldP spid="104499" grpId="0" animBg="1"/>
      <p:bldP spid="104501" grpId="0" animBg="1"/>
      <p:bldP spid="104509" grpId="0"/>
      <p:bldP spid="10450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504825" y="1467644"/>
            <a:ext cx="27902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3: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171700" y="1467644"/>
            <a:ext cx="1036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tròn vào chữ cái trước câu có từ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dùng với nghĩa gốc.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219200" y="2568734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Lê lội ruộng nhiều nên bị nước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219200" y="3835876"/>
            <a:ext cx="929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chiều chiều,Vũ lại nghe tiếng còi tàu vào cảng </a:t>
            </a: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195614" y="5119215"/>
            <a:ext cx="10462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nào cũng vậy,cả gia đình tôi cùng        bữa cơm tối rất vui vẻ.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685801" y="2590801"/>
            <a:ext cx="587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685800" y="3810001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663576" y="5103018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6700445" y="5128746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ăn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6" name="Group 16">
            <a:extLst>
              <a:ext uri="{FF2B5EF4-FFF2-40B4-BE49-F238E27FC236}">
                <a16:creationId xmlns:a16="http://schemas.microsoft.com/office/drawing/2014/main" xmlns="" id="{2DDE8FB6-887B-4AA5-97F0-6D3D4016C82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76400"/>
            <a:ext cx="8305800" cy="2819400"/>
            <a:chOff x="336" y="1056"/>
            <a:chExt cx="5232" cy="1776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xmlns="" id="{DF9A5D2E-9D4B-4AEB-BC9B-2B0503C57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056"/>
              <a:ext cx="2592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>
              <a:extLst>
                <a:ext uri="{FF2B5EF4-FFF2-40B4-BE49-F238E27FC236}">
                  <a16:creationId xmlns:a16="http://schemas.microsoft.com/office/drawing/2014/main" xmlns="" id="{7CCD966A-D838-496A-9228-D9D92CBE8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56"/>
              <a:ext cx="2496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53" name="Rectangle 13">
            <a:extLst>
              <a:ext uri="{FF2B5EF4-FFF2-40B4-BE49-F238E27FC236}">
                <a16:creationId xmlns:a16="http://schemas.microsoft.com/office/drawing/2014/main" xmlns="" id="{27893E96-55B1-44D0-BD91-24965F76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762001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Bác Lê lội ruộng nhiều nên bị nước ăn chân.</a:t>
            </a:r>
            <a:endParaRPr lang="en-US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9583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866</Words>
  <Application>Microsoft Office PowerPoint</Application>
  <PresentationFormat>Custom</PresentationFormat>
  <Paragraphs>146</Paragraphs>
  <Slides>20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Calibri Light</vt:lpstr>
      <vt:lpstr>MS PGothic</vt:lpstr>
      <vt:lpstr>HP001 5 hàng</vt:lpstr>
      <vt:lpstr>Office Theme</vt:lpstr>
      <vt:lpstr>Clip</vt:lpstr>
      <vt:lpstr>PowerPoint Presentation</vt:lpstr>
      <vt:lpstr>PowerPoint Presentation</vt:lpstr>
      <vt:lpstr>PowerPoint Presentation</vt:lpstr>
      <vt:lpstr>Thứ năm ngày   21  tháng 10 năm 2021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NGUYEN</dc:creator>
  <cp:lastModifiedBy>Minhthangpc.VN</cp:lastModifiedBy>
  <cp:revision>264</cp:revision>
  <cp:lastPrinted>1601-01-01T00:00:00Z</cp:lastPrinted>
  <dcterms:created xsi:type="dcterms:W3CDTF">2010-10-11T06:57:14Z</dcterms:created>
  <dcterms:modified xsi:type="dcterms:W3CDTF">2021-10-18T00:48:28Z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