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</p:sldMasterIdLst>
  <p:notesMasterIdLst>
    <p:notesMasterId r:id="rId31"/>
  </p:notesMasterIdLst>
  <p:sldIdLst>
    <p:sldId id="398" r:id="rId3"/>
    <p:sldId id="257" r:id="rId4"/>
    <p:sldId id="302" r:id="rId5"/>
    <p:sldId id="303" r:id="rId6"/>
    <p:sldId id="304" r:id="rId7"/>
    <p:sldId id="305" r:id="rId8"/>
    <p:sldId id="306" r:id="rId9"/>
    <p:sldId id="308" r:id="rId10"/>
    <p:sldId id="268" r:id="rId11"/>
    <p:sldId id="273" r:id="rId12"/>
    <p:sldId id="272" r:id="rId13"/>
    <p:sldId id="258" r:id="rId14"/>
    <p:sldId id="276" r:id="rId15"/>
    <p:sldId id="267" r:id="rId16"/>
    <p:sldId id="274" r:id="rId17"/>
    <p:sldId id="266" r:id="rId18"/>
    <p:sldId id="277" r:id="rId19"/>
    <p:sldId id="278" r:id="rId20"/>
    <p:sldId id="390" r:id="rId21"/>
    <p:sldId id="392" r:id="rId22"/>
    <p:sldId id="279" r:id="rId23"/>
    <p:sldId id="288" r:id="rId24"/>
    <p:sldId id="261" r:id="rId25"/>
    <p:sldId id="280" r:id="rId26"/>
    <p:sldId id="262" r:id="rId27"/>
    <p:sldId id="396" r:id="rId28"/>
    <p:sldId id="271" r:id="rId29"/>
    <p:sldId id="265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Nunito Black" pitchFamily="2" charset="0"/>
      <p:bold r:id="rId38"/>
      <p:boldItalic r:id="rId39"/>
    </p:embeddedFont>
    <p:embeddedFont>
      <p:font typeface="Nunito ExtraBold" pitchFamily="2" charset="0"/>
      <p:bold r:id="rId40"/>
      <p:boldItalic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Sigmar One" panose="00000500000000000000" pitchFamily="2" charset="0"/>
      <p:regular r:id="rId46"/>
    </p:embeddedFont>
    <p:embeddedFont>
      <p:font typeface="Tahoma" panose="020B0604030504040204" pitchFamily="34" charset="0"/>
      <p:regular r:id="rId47"/>
      <p:bold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1C2E"/>
    <a:srgbClr val="65DDD2"/>
    <a:srgbClr val="DAEDF3"/>
    <a:srgbClr val="EB9C52"/>
    <a:srgbClr val="017F01"/>
    <a:srgbClr val="6CA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7D205-B328-44B4-AB8B-7FF8D89F9239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55E57-AB51-4C3D-8E93-CC4229782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2234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4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3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3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9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5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0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55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4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74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33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4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60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2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png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microsoft.com/office/2007/relationships/hdphoto" Target="../media/hdphoto6.wdp"/><Relationship Id="rId23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png"/><Relationship Id="rId7" Type="http://schemas.openxmlformats.org/officeDocument/2006/relationships/image" Target="../media/image7.jpg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openxmlformats.org/officeDocument/2006/relationships/slide" Target="slide7.xml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21.png"/><Relationship Id="rId5" Type="http://schemas.openxmlformats.org/officeDocument/2006/relationships/image" Target="../media/image6.png"/><Relationship Id="rId15" Type="http://schemas.microsoft.com/office/2007/relationships/hdphoto" Target="../media/hdphoto6.wdp"/><Relationship Id="rId23" Type="http://schemas.openxmlformats.org/officeDocument/2006/relationships/image" Target="../media/image18.png"/><Relationship Id="rId28" Type="http://schemas.openxmlformats.org/officeDocument/2006/relationships/image" Target="../media/image20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7.png"/><Relationship Id="rId27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7.xml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6.xml"/><Relationship Id="rId17" Type="http://schemas.microsoft.com/office/2007/relationships/hdphoto" Target="../media/hdphoto4.wdp"/><Relationship Id="rId25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microsoft.com/office/2007/relationships/hdphoto" Target="../media/hdphoto9.wdp"/><Relationship Id="rId24" Type="http://schemas.openxmlformats.org/officeDocument/2006/relationships/image" Target="../media/image13.png"/><Relationship Id="rId32" Type="http://schemas.openxmlformats.org/officeDocument/2006/relationships/image" Target="../media/image25.gif"/><Relationship Id="rId5" Type="http://schemas.openxmlformats.org/officeDocument/2006/relationships/slideLayout" Target="../slideLayouts/slideLayout1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17.png"/><Relationship Id="rId10" Type="http://schemas.openxmlformats.org/officeDocument/2006/relationships/image" Target="../media/image23.png"/><Relationship Id="rId19" Type="http://schemas.microsoft.com/office/2007/relationships/hdphoto" Target="../media/hdphoto5.wdp"/><Relationship Id="rId31" Type="http://schemas.openxmlformats.org/officeDocument/2006/relationships/image" Target="../media/image24.gif"/><Relationship Id="rId4" Type="http://schemas.microsoft.com/office/2007/relationships/media" Target="../media/media4.mp3"/><Relationship Id="rId9" Type="http://schemas.openxmlformats.org/officeDocument/2006/relationships/image" Target="../media/image7.jp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16.png"/><Relationship Id="rId30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21.png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5.wdp"/><Relationship Id="rId26" Type="http://schemas.openxmlformats.org/officeDocument/2006/relationships/image" Target="../media/image25.gif"/><Relationship Id="rId3" Type="http://schemas.openxmlformats.org/officeDocument/2006/relationships/audio" Target="NULL" TargetMode="External"/><Relationship Id="rId21" Type="http://schemas.openxmlformats.org/officeDocument/2006/relationships/image" Target="../media/image12.png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0.png"/><Relationship Id="rId25" Type="http://schemas.openxmlformats.org/officeDocument/2006/relationships/image" Target="../media/image24.gif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microsoft.com/office/2007/relationships/hdphoto" Target="../media/hdphoto9.wdp"/><Relationship Id="rId24" Type="http://schemas.openxmlformats.org/officeDocument/2006/relationships/image" Target="../media/image20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23.png"/><Relationship Id="rId19" Type="http://schemas.openxmlformats.org/officeDocument/2006/relationships/image" Target="../media/image11.png"/><Relationship Id="rId4" Type="http://schemas.microsoft.com/office/2007/relationships/media" Target="../media/media4.mp3"/><Relationship Id="rId9" Type="http://schemas.openxmlformats.org/officeDocument/2006/relationships/image" Target="../media/image7.jpg"/><Relationship Id="rId14" Type="http://schemas.microsoft.com/office/2007/relationships/hdphoto" Target="../media/hdphoto3.wdp"/><Relationship Id="rId22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491CBA-8177-4226-09A5-061DFDCE80DA}"/>
              </a:ext>
            </a:extLst>
          </p:cNvPr>
          <p:cNvSpPr txBox="1"/>
          <p:nvPr/>
        </p:nvSpPr>
        <p:spPr>
          <a:xfrm>
            <a:off x="2366253" y="148275"/>
            <a:ext cx="8632061" cy="164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….ngày …tháng….. năm 2022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EB9C5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B8430-0EC2-CD73-064F-8F0CAE27CE09}"/>
              </a:ext>
            </a:extLst>
          </p:cNvPr>
          <p:cNvSpPr txBox="1"/>
          <p:nvPr/>
        </p:nvSpPr>
        <p:spPr>
          <a:xfrm>
            <a:off x="4543336" y="1982851"/>
            <a:ext cx="679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B81C2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 3, BẢNG CHIA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71E74-AE97-1860-6DCB-235FDF558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4" b="97917" l="3383" r="97886">
                        <a14:foregroundMark x1="8245" y1="68750" x2="7611" y2="58102"/>
                        <a14:foregroundMark x1="4228" y1="69907" x2="5074" y2="65278"/>
                        <a14:foregroundMark x1="3383" y1="72917" x2="25581" y2="83102"/>
                        <a14:foregroundMark x1="59831" y1="93287" x2="80973" y2="97917"/>
                        <a14:foregroundMark x1="89852" y1="77546" x2="97886" y2="53241"/>
                        <a14:foregroundMark x1="96829" y1="54398" x2="97040" y2="52315"/>
                        <a14:backgroundMark x1="23467" y1="21528" x2="80973" y2="31944"/>
                        <a14:backgroundMark x1="78224" y1="34491" x2="86892" y2="37037"/>
                        <a14:backgroundMark x1="76110" y1="38194" x2="88795" y2="40509"/>
                        <a14:backgroundMark x1="75687" y1="40509" x2="83510" y2="43056"/>
                        <a14:backgroundMark x1="73150" y1="41667" x2="79070" y2="43056"/>
                        <a14:backgroundMark x1="72939" y1="41898" x2="76744" y2="43056"/>
                        <a14:backgroundMark x1="72304" y1="43519" x2="78858" y2="43750"/>
                        <a14:backgroundMark x1="18816" y1="22685" x2="26638" y2="31250"/>
                        <a14:backgroundMark x1="26638" y1="31250" x2="26638" y2="31250"/>
                        <a14:backgroundMark x1="12896" y1="30787" x2="20507" y2="36343"/>
                        <a14:backgroundMark x1="41226" y1="30324" x2="61522" y2="37500"/>
                        <a14:backgroundMark x1="61522" y1="37500" x2="71036" y2="36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6622">
            <a:off x="2729063" y="1189526"/>
            <a:ext cx="1862908" cy="17014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EA6DAD-56FF-219D-17C1-E9AE2A94EF3C}"/>
              </a:ext>
            </a:extLst>
          </p:cNvPr>
          <p:cNvSpPr txBox="1"/>
          <p:nvPr/>
        </p:nvSpPr>
        <p:spPr>
          <a:xfrm>
            <a:off x="3219361" y="1982851"/>
            <a:ext cx="1323975" cy="58477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7030A0"/>
                </a:solidFill>
                <a:latin typeface="Nunito Black" pitchFamily="2" charset="0"/>
              </a:rPr>
              <a:t>Bài 5</a:t>
            </a:r>
          </a:p>
        </p:txBody>
      </p:sp>
    </p:spTree>
    <p:extLst>
      <p:ext uri="{BB962C8B-B14F-4D97-AF65-F5344CB8AC3E}">
        <p14:creationId xmlns:p14="http://schemas.microsoft.com/office/powerpoint/2010/main" val="3588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2091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A0C65E-81A3-1DA3-05C3-A3CCBC0C9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F0B1B1-40A0-9382-6A5F-812C2C6FA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62" y="629529"/>
            <a:ext cx="5972977" cy="5598942"/>
          </a:xfrm>
          <a:prstGeom prst="cloud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89198D7-4029-6789-2E7A-82605DDE4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-257809" y="4067684"/>
            <a:ext cx="2149678" cy="306251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F6C1139-F2B0-314A-7234-E53B1953D4CB}"/>
              </a:ext>
            </a:extLst>
          </p:cNvPr>
          <p:cNvSpPr/>
          <p:nvPr/>
        </p:nvSpPr>
        <p:spPr>
          <a:xfrm>
            <a:off x="58762" y="2410487"/>
            <a:ext cx="5514536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 xe xích lô có 3 bánh xe. Hỏi 4 xe xích lô có bao nhiêu bánh?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9AC70-6046-03E6-6C0F-6755D3C0FD6D}"/>
              </a:ext>
            </a:extLst>
          </p:cNvPr>
          <p:cNvSpPr txBox="1"/>
          <p:nvPr/>
        </p:nvSpPr>
        <p:spPr>
          <a:xfrm>
            <a:off x="2212933" y="4067684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x 4 = 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D13303-4500-072E-54C7-C5054B196510}"/>
              </a:ext>
            </a:extLst>
          </p:cNvPr>
          <p:cNvSpPr txBox="1"/>
          <p:nvPr/>
        </p:nvSpPr>
        <p:spPr>
          <a:xfrm>
            <a:off x="2100711" y="4793109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+ 3 + 3 + 3 = 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3ED24-3AC4-AC9C-C649-2C106B6439CC}"/>
              </a:ext>
            </a:extLst>
          </p:cNvPr>
          <p:cNvSpPr txBox="1"/>
          <p:nvPr/>
        </p:nvSpPr>
        <p:spPr>
          <a:xfrm>
            <a:off x="2100711" y="5615167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x 4  = 12</a:t>
            </a:r>
          </a:p>
        </p:txBody>
      </p:sp>
    </p:spTree>
    <p:extLst>
      <p:ext uri="{BB962C8B-B14F-4D97-AF65-F5344CB8AC3E}">
        <p14:creationId xmlns:p14="http://schemas.microsoft.com/office/powerpoint/2010/main" val="94576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01EFED-7546-5C6E-31A9-F4A4BCFDC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95525" cy="1095375"/>
          </a:xfrm>
          <a:prstGeom prst="rect">
            <a:avLst/>
          </a:prstGeom>
        </p:spPr>
      </p:pic>
      <p:pic>
        <p:nvPicPr>
          <p:cNvPr id="4" name="Picture 3" descr="A child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A8014C08-0A51-1661-08BE-CFA84384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600" b="92800" l="67093" r="94569">
                        <a14:foregroundMark x1="68690" y1="45800" x2="68690" y2="45800"/>
                        <a14:foregroundMark x1="67252" y1="46400" x2="67252" y2="46400"/>
                        <a14:foregroundMark x1="84026" y1="90600" x2="84026" y2="90600"/>
                        <a14:foregroundMark x1="76997" y1="90600" x2="76997" y2="90600"/>
                        <a14:foregroundMark x1="88019" y1="44000" x2="88019" y2="44000"/>
                        <a14:foregroundMark x1="88179" y1="41600" x2="88179" y2="41600"/>
                        <a14:foregroundMark x1="91214" y1="42800" x2="93610" y2="48600"/>
                        <a14:foregroundMark x1="91374" y1="44200" x2="80831" y2="37800"/>
                        <a14:foregroundMark x1="80831" y1="37800" x2="80192" y2="37800"/>
                        <a14:foregroundMark x1="81470" y1="89600" x2="84505" y2="91200"/>
                        <a14:foregroundMark x1="85304" y1="91600" x2="85304" y2="91600"/>
                        <a14:foregroundMark x1="74760" y1="91000" x2="74760" y2="91000"/>
                        <a14:foregroundMark x1="72684" y1="91200" x2="72684" y2="91200"/>
                        <a14:foregroundMark x1="72204" y1="91800" x2="72204" y2="91800"/>
                        <a14:foregroundMark x1="71725" y1="90600" x2="71725" y2="90600"/>
                        <a14:foregroundMark x1="75559" y1="92800" x2="75559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23" t="34076" r="2046" b="1619"/>
          <a:stretch/>
        </p:blipFill>
        <p:spPr>
          <a:xfrm flipH="1">
            <a:off x="-257809" y="4067684"/>
            <a:ext cx="2149678" cy="306251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71ACD5F-D066-2C96-669C-0829754B39F0}"/>
              </a:ext>
            </a:extLst>
          </p:cNvPr>
          <p:cNvSpPr/>
          <p:nvPr/>
        </p:nvSpPr>
        <p:spPr>
          <a:xfrm>
            <a:off x="58762" y="2410487"/>
            <a:ext cx="5514536" cy="1204909"/>
          </a:xfrm>
          <a:prstGeom prst="wedgeRoundRectCallout">
            <a:avLst>
              <a:gd name="adj1" fmla="val -36501"/>
              <a:gd name="adj2" fmla="val 90733"/>
              <a:gd name="adj3" fmla="val 16667"/>
            </a:avLst>
          </a:prstGeom>
          <a:ln w="38100">
            <a:solidFill>
              <a:srgbClr val="FFC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 xe xích lô có 3 bánh xe. Hỏi 4 xe xích lô có bao nhiêu bánh?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0E34CF-B79C-D748-1651-6DD573A4329C}"/>
              </a:ext>
            </a:extLst>
          </p:cNvPr>
          <p:cNvSpPr txBox="1"/>
          <p:nvPr/>
        </p:nvSpPr>
        <p:spPr>
          <a:xfrm>
            <a:off x="2212933" y="4067684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x 4 =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818C1D-20E4-7E70-1ECF-FAF2C4A6E6A8}"/>
              </a:ext>
            </a:extLst>
          </p:cNvPr>
          <p:cNvSpPr txBox="1"/>
          <p:nvPr/>
        </p:nvSpPr>
        <p:spPr>
          <a:xfrm>
            <a:off x="2100711" y="4793109"/>
            <a:ext cx="2836985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+ 3 + 3 + 3 = 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9BEC4-861A-718C-1477-7B20A21A8D00}"/>
              </a:ext>
            </a:extLst>
          </p:cNvPr>
          <p:cNvSpPr txBox="1"/>
          <p:nvPr/>
        </p:nvSpPr>
        <p:spPr>
          <a:xfrm>
            <a:off x="2100711" y="5615167"/>
            <a:ext cx="1822940" cy="649188"/>
          </a:xfrm>
          <a:prstGeom prst="flowChartTerminator">
            <a:avLst/>
          </a:prstGeom>
          <a:noFill/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 x 4  = 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2BA76B-7D28-8362-4C37-323BBEB19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114" y="1095375"/>
            <a:ext cx="5790495" cy="561022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487D28-DEF8-1A3B-E3C4-02D130993E92}"/>
              </a:ext>
            </a:extLst>
          </p:cNvPr>
          <p:cNvSpPr txBox="1"/>
          <p:nvPr/>
        </p:nvSpPr>
        <p:spPr>
          <a:xfrm>
            <a:off x="8062057" y="312678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726026-CBED-8DCC-8694-2FC64138E883}"/>
              </a:ext>
            </a:extLst>
          </p:cNvPr>
          <p:cNvSpPr txBox="1"/>
          <p:nvPr/>
        </p:nvSpPr>
        <p:spPr>
          <a:xfrm>
            <a:off x="8062057" y="35884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E409E1-E3F3-D1C5-CA64-D7379ED9BD6F}"/>
              </a:ext>
            </a:extLst>
          </p:cNvPr>
          <p:cNvSpPr txBox="1"/>
          <p:nvPr/>
        </p:nvSpPr>
        <p:spPr>
          <a:xfrm>
            <a:off x="8062057" y="403768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6A251-59ED-42A1-E765-7DE0B0DBF14D}"/>
              </a:ext>
            </a:extLst>
          </p:cNvPr>
          <p:cNvSpPr txBox="1"/>
          <p:nvPr/>
        </p:nvSpPr>
        <p:spPr>
          <a:xfrm>
            <a:off x="8062057" y="446074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701EFC-0B79-E72B-3D20-4ABB4712522E}"/>
              </a:ext>
            </a:extLst>
          </p:cNvPr>
          <p:cNvSpPr txBox="1"/>
          <p:nvPr/>
        </p:nvSpPr>
        <p:spPr>
          <a:xfrm>
            <a:off x="8062057" y="486048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D95035-6F12-7821-41A8-7E3A95E41C4F}"/>
              </a:ext>
            </a:extLst>
          </p:cNvPr>
          <p:cNvSpPr txBox="1"/>
          <p:nvPr/>
        </p:nvSpPr>
        <p:spPr>
          <a:xfrm>
            <a:off x="8062057" y="5271109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7DAF0F-2416-07F1-5300-78ED83DF8DD9}"/>
              </a:ext>
            </a:extLst>
          </p:cNvPr>
          <p:cNvSpPr txBox="1"/>
          <p:nvPr/>
        </p:nvSpPr>
        <p:spPr>
          <a:xfrm>
            <a:off x="8062057" y="5757521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2736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Hoạt động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412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5243C-588C-5747-37C2-BFC4DA6E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6" b="98534" l="1202" r="97463">
                        <a14:foregroundMark x1="4673" y1="11144" x2="29640" y2="34604"/>
                        <a14:foregroundMark x1="3204" y1="8211" x2="18291" y2="11144"/>
                        <a14:foregroundMark x1="6676" y1="3812" x2="3872" y2="10264"/>
                        <a14:foregroundMark x1="7877" y1="6452" x2="31375" y2="29326"/>
                        <a14:foregroundMark x1="30574" y1="20235" x2="21762" y2="31085"/>
                        <a14:foregroundMark x1="27503" y1="12317" x2="71429" y2="70674"/>
                        <a14:foregroundMark x1="71429" y1="70674" x2="72230" y2="72727"/>
                        <a14:foregroundMark x1="68160" y1="13272" x2="81976" y2="67155"/>
                        <a14:foregroundMark x1="81976" y1="67155" x2="73031" y2="81525"/>
                        <a14:foregroundMark x1="73031" y1="81525" x2="15621" y2="75953"/>
                        <a14:foregroundMark x1="43658" y1="30499" x2="49399" y2="82991"/>
                        <a14:foregroundMark x1="73965" y1="64516" x2="62216" y2="67742"/>
                        <a14:foregroundMark x1="62216" y1="67742" x2="25501" y2="51906"/>
                        <a14:foregroundMark x1="10147" y1="37243" x2="1202" y2="46628"/>
                        <a14:foregroundMark x1="14019" y1="40176" x2="4539" y2="63050"/>
                        <a14:foregroundMark x1="7610" y1="60117" x2="5340" y2="88563"/>
                        <a14:foregroundMark x1="6676" y1="91202" x2="27770" y2="94721"/>
                        <a14:foregroundMark x1="27770" y1="94721" x2="32176" y2="94721"/>
                        <a14:foregroundMark x1="36582" y1="93842" x2="65020" y2="95601"/>
                        <a14:foregroundMark x1="63284" y1="93548" x2="65554" y2="84457"/>
                        <a14:foregroundMark x1="42190" y1="91202" x2="42190" y2="80059"/>
                        <a14:foregroundMark x1="79172" y1="90029" x2="86382" y2="85337"/>
                        <a14:foregroundMark x1="79439" y1="51026" x2="86515" y2="56598"/>
                        <a14:foregroundMark x1="89720" y1="53666" x2="83044" y2="58358"/>
                        <a14:foregroundMark x1="83044" y1="53666" x2="95594" y2="68622"/>
                        <a14:foregroundMark x1="95594" y1="68622" x2="94526" y2="92082"/>
                        <a14:foregroundMark x1="94526" y1="92082" x2="89319" y2="95894"/>
                        <a14:foregroundMark x1="91188" y1="81818" x2="52203" y2="82111"/>
                        <a14:foregroundMark x1="92790" y1="74780" x2="40053" y2="75367"/>
                        <a14:foregroundMark x1="94793" y1="94721" x2="63284" y2="95894"/>
                        <a14:foregroundMark x1="89720" y1="53666" x2="96262" y2="53959"/>
                        <a14:foregroundMark x1="60347" y1="48387" x2="44726" y2="46628"/>
                        <a14:foregroundMark x1="14019" y1="26393" x2="3338" y2="25806"/>
                        <a14:foregroundMark x1="34446" y1="82111" x2="52603" y2="92669"/>
                        <a14:foregroundMark x1="60748" y1="50147" x2="80908" y2="51906"/>
                        <a14:foregroundMark x1="84112" y1="49560" x2="91055" y2="51320"/>
                        <a14:foregroundMark x1="93324" y1="51320" x2="96662" y2="51320"/>
                        <a14:foregroundMark x1="24566" y1="97361" x2="7477" y2="97654"/>
                        <a14:foregroundMark x1="94393" y1="98534" x2="97463" y2="96774"/>
                        <a14:backgroundMark x1="66889" y1="1173" x2="66756" y2="13196"/>
                        <a14:backgroundMark x1="71028" y1="2933" x2="93057" y2="7331"/>
                      </a14:backgroundRemoval>
                    </a14:imgEffect>
                  </a14:imgLayer>
                </a14:imgProps>
              </a:ext>
            </a:extLst>
          </a:blip>
          <a:srcRect t="51669" r="2334"/>
          <a:stretch/>
        </p:blipFill>
        <p:spPr>
          <a:xfrm>
            <a:off x="195776" y="2661137"/>
            <a:ext cx="11043138" cy="2434883"/>
          </a:xfrm>
          <a:prstGeom prst="snip1Rect">
            <a:avLst>
              <a:gd name="adj" fmla="val 2384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876" b="65953"/>
          <a:stretch/>
        </p:blipFill>
        <p:spPr>
          <a:xfrm>
            <a:off x="195776" y="89298"/>
            <a:ext cx="2363153" cy="110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255D24-D97E-FAB8-421E-75F961B60677}"/>
              </a:ext>
            </a:extLst>
          </p:cNvPr>
          <p:cNvSpPr txBox="1"/>
          <p:nvPr/>
        </p:nvSpPr>
        <p:spPr>
          <a:xfrm>
            <a:off x="5371516" y="4102147"/>
            <a:ext cx="1005840" cy="735747"/>
          </a:xfrm>
          <a:prstGeom prst="flowChartConnector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 Black" panose="00000A00000000000000" pitchFamily="2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5FD99-B461-552F-8B20-6F8F5ACBA0EF}"/>
              </a:ext>
            </a:extLst>
          </p:cNvPr>
          <p:cNvSpPr txBox="1"/>
          <p:nvPr/>
        </p:nvSpPr>
        <p:spPr>
          <a:xfrm>
            <a:off x="6508658" y="4102146"/>
            <a:ext cx="1005840" cy="735747"/>
          </a:xfrm>
          <a:prstGeom prst="flowChartConnector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 Black" panose="00000A00000000000000" pitchFamily="2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C78C31-A373-1F9E-0E27-2057F5C2B92A}"/>
              </a:ext>
            </a:extLst>
          </p:cNvPr>
          <p:cNvSpPr txBox="1"/>
          <p:nvPr/>
        </p:nvSpPr>
        <p:spPr>
          <a:xfrm>
            <a:off x="7736644" y="4102145"/>
            <a:ext cx="1005840" cy="735747"/>
          </a:xfrm>
          <a:prstGeom prst="flowChartConnector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 Black" panose="00000A00000000000000" pitchFamily="2" charset="0"/>
              </a:rPr>
              <a:t>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A7AE69-CC60-4976-C24E-94D114E2E296}"/>
              </a:ext>
            </a:extLst>
          </p:cNvPr>
          <p:cNvSpPr txBox="1"/>
          <p:nvPr/>
        </p:nvSpPr>
        <p:spPr>
          <a:xfrm>
            <a:off x="8850342" y="4087025"/>
            <a:ext cx="1005840" cy="735747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 Black" panose="00000A00000000000000" pitchFamily="2" charset="0"/>
              </a:rPr>
              <a:t>27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5D779D-156F-FDA2-1A1C-F33F75B5509B}"/>
              </a:ext>
            </a:extLst>
          </p:cNvPr>
          <p:cNvSpPr txBox="1"/>
          <p:nvPr/>
        </p:nvSpPr>
        <p:spPr>
          <a:xfrm>
            <a:off x="9992175" y="4087024"/>
            <a:ext cx="1005840" cy="735747"/>
          </a:xfrm>
          <a:prstGeom prst="flowChartConnector">
            <a:avLst/>
          </a:prstGeom>
          <a:solidFill>
            <a:srgbClr val="FFFF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Nunito Black" panose="00000A00000000000000" pitchFamily="2" charset="0"/>
              </a:rPr>
              <a:t>30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4E322-38BD-13EB-E97F-04EBB93FF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5710" r="9967" b="8483"/>
          <a:stretch/>
        </p:blipFill>
        <p:spPr>
          <a:xfrm>
            <a:off x="19996" y="1873349"/>
            <a:ext cx="12172004" cy="3433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F0BD73-2354-1E01-FEF5-001F103DF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45" y="1145121"/>
            <a:ext cx="1615940" cy="616667"/>
          </a:xfrm>
          <a:prstGeom prst="rect">
            <a:avLst/>
          </a:prstGeom>
        </p:spPr>
      </p:pic>
      <p:pic>
        <p:nvPicPr>
          <p:cNvPr id="1026" name="Picture 2" descr="Trẻ Em Cậu Bé Và Cô Gái Học Toán Với Minh Họa Sách Mở Hình minh họa Sẵn có  - Tải xuống Hình ảnh Ngay bây giờ - iStock">
            <a:extLst>
              <a:ext uri="{FF2B5EF4-FFF2-40B4-BE49-F238E27FC236}">
                <a16:creationId xmlns:a16="http://schemas.microsoft.com/office/drawing/2014/main" id="{E948EFB6-1EFA-DDC5-BB08-160DCDFCE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 b="11008"/>
          <a:stretch/>
        </p:blipFill>
        <p:spPr bwMode="auto">
          <a:xfrm>
            <a:off x="-108958" y="5439620"/>
            <a:ext cx="2385646" cy="1479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E4A29D-BECA-68FC-BDFC-785A88AE4F79}"/>
              </a:ext>
            </a:extLst>
          </p:cNvPr>
          <p:cNvSpPr txBox="1"/>
          <p:nvPr/>
        </p:nvSpPr>
        <p:spPr>
          <a:xfrm>
            <a:off x="3032761" y="549213"/>
            <a:ext cx="6005732" cy="1191816"/>
          </a:xfrm>
          <a:prstGeom prst="wedgeRoundRectCallout">
            <a:avLst/>
          </a:prstGeom>
          <a:solidFill>
            <a:srgbClr val="65DDD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Để tìm tích ta lấy thừa số nhân với thừa số.</a:t>
            </a:r>
            <a:endParaRPr lang="en-US" sz="32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square&#10;&#10;Description automatically generated">
            <a:extLst>
              <a:ext uri="{FF2B5EF4-FFF2-40B4-BE49-F238E27FC236}">
                <a16:creationId xmlns:a16="http://schemas.microsoft.com/office/drawing/2014/main" id="{5E77E6E4-FA42-1D22-1BFB-4DDA6AE6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3959" r="10123"/>
          <a:stretch/>
        </p:blipFill>
        <p:spPr>
          <a:xfrm>
            <a:off x="0" y="1105853"/>
            <a:ext cx="12129425" cy="4864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B95B1-3C0B-FB35-D97E-23D5EC36B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70A49-D21B-6D07-743A-06AE42A6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8" t="5758" r="1712" b="4120"/>
          <a:stretch/>
        </p:blipFill>
        <p:spPr>
          <a:xfrm>
            <a:off x="732731" y="1683465"/>
            <a:ext cx="10760853" cy="3656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D1E9B9E-2C50-F29A-11AD-BCB54DD30249}"/>
              </a:ext>
            </a:extLst>
          </p:cNvPr>
          <p:cNvSpPr/>
          <p:nvPr/>
        </p:nvSpPr>
        <p:spPr>
          <a:xfrm>
            <a:off x="475051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7296FF-18E6-0E93-9D59-8FA576E47730}"/>
              </a:ext>
            </a:extLst>
          </p:cNvPr>
          <p:cNvSpPr/>
          <p:nvPr/>
        </p:nvSpPr>
        <p:spPr>
          <a:xfrm>
            <a:off x="5734041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36A8615-3D4B-AC54-BC43-66BFEFE094D7}"/>
              </a:ext>
            </a:extLst>
          </p:cNvPr>
          <p:cNvSpPr/>
          <p:nvPr/>
        </p:nvSpPr>
        <p:spPr>
          <a:xfrm>
            <a:off x="7725260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222528-EB8C-8AFD-734B-15A71419DF42}"/>
              </a:ext>
            </a:extLst>
          </p:cNvPr>
          <p:cNvSpPr/>
          <p:nvPr/>
        </p:nvSpPr>
        <p:spPr>
          <a:xfrm>
            <a:off x="9716479" y="2555016"/>
            <a:ext cx="801858" cy="1037492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27</a:t>
            </a:r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45FC3861-A103-950E-B6D4-2DC62AEE8731}"/>
              </a:ext>
            </a:extLst>
          </p:cNvPr>
          <p:cNvSpPr/>
          <p:nvPr/>
        </p:nvSpPr>
        <p:spPr>
          <a:xfrm>
            <a:off x="4595766" y="3772969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65B2A1B8-AC72-ECE3-9542-AAFF62E88BCB}"/>
              </a:ext>
            </a:extLst>
          </p:cNvPr>
          <p:cNvSpPr/>
          <p:nvPr/>
        </p:nvSpPr>
        <p:spPr>
          <a:xfrm>
            <a:off x="5636172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id="{7370F8D2-0127-A2B8-0776-66E733D1111F}"/>
              </a:ext>
            </a:extLst>
          </p:cNvPr>
          <p:cNvSpPr/>
          <p:nvPr/>
        </p:nvSpPr>
        <p:spPr>
          <a:xfrm>
            <a:off x="7556750" y="3828955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id="{BB977D0D-D463-8961-D574-E6B79349DDCB}"/>
              </a:ext>
            </a:extLst>
          </p:cNvPr>
          <p:cNvSpPr/>
          <p:nvPr/>
        </p:nvSpPr>
        <p:spPr>
          <a:xfrm>
            <a:off x="9576406" y="3794321"/>
            <a:ext cx="1082003" cy="1511179"/>
          </a:xfrm>
          <a:prstGeom prst="diamon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E721A-C0FE-BD82-F373-795363FC3694}"/>
              </a:ext>
            </a:extLst>
          </p:cNvPr>
          <p:cNvSpPr txBox="1"/>
          <p:nvPr/>
        </p:nvSpPr>
        <p:spPr>
          <a:xfrm>
            <a:off x="3192830" y="103170"/>
            <a:ext cx="6094990" cy="919401"/>
          </a:xfrm>
          <a:prstGeom prst="wedgeRoundRectCallou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ctr"/>
            <a:r>
              <a:rPr lang="vi-VN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Đếm thêm 3 đơn vị hoặc đếm lùi 3 đơn vị rồi viết số còn thiếu vào ô trống.</a:t>
            </a:r>
            <a:endParaRPr lang="en-US" sz="2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3A4378-05A6-39B7-C958-573A994243F6}"/>
              </a:ext>
            </a:extLst>
          </p:cNvPr>
          <p:cNvSpPr txBox="1"/>
          <p:nvPr/>
        </p:nvSpPr>
        <p:spPr>
          <a:xfrm>
            <a:off x="2210742" y="211678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anose="00000A00000000000000" pitchFamily="2" charset="0"/>
              </a:rPr>
              <a:t>+ 3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3BC70E-EDE8-53D9-4AEA-D891C84819EE}"/>
              </a:ext>
            </a:extLst>
          </p:cNvPr>
          <p:cNvSpPr txBox="1"/>
          <p:nvPr/>
        </p:nvSpPr>
        <p:spPr>
          <a:xfrm>
            <a:off x="3206235" y="2071232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anose="00000A00000000000000" pitchFamily="2" charset="0"/>
              </a:rPr>
              <a:t>+ 3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B8BA5C-91B8-25B3-955D-6A3BECA532BF}"/>
              </a:ext>
            </a:extLst>
          </p:cNvPr>
          <p:cNvSpPr txBox="1"/>
          <p:nvPr/>
        </p:nvSpPr>
        <p:spPr>
          <a:xfrm>
            <a:off x="4220296" y="2071233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anose="00000A00000000000000" pitchFamily="2" charset="0"/>
              </a:rPr>
              <a:t>+ 3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ABF251-37D6-97D0-42FF-F8A3AAF33279}"/>
              </a:ext>
            </a:extLst>
          </p:cNvPr>
          <p:cNvSpPr txBox="1"/>
          <p:nvPr/>
        </p:nvSpPr>
        <p:spPr>
          <a:xfrm>
            <a:off x="2210742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anose="00000A00000000000000" pitchFamily="2" charset="0"/>
              </a:rPr>
              <a:t>- 3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47DB1A-0E1D-6CC6-C163-DAFD25CE43E5}"/>
              </a:ext>
            </a:extLst>
          </p:cNvPr>
          <p:cNvSpPr txBox="1"/>
          <p:nvPr/>
        </p:nvSpPr>
        <p:spPr>
          <a:xfrm>
            <a:off x="3166860" y="4931457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anose="00000A00000000000000" pitchFamily="2" charset="0"/>
              </a:rPr>
              <a:t>- 3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24A7D3-1485-7D8B-4EC0-622609166275}"/>
              </a:ext>
            </a:extLst>
          </p:cNvPr>
          <p:cNvSpPr txBox="1"/>
          <p:nvPr/>
        </p:nvSpPr>
        <p:spPr>
          <a:xfrm>
            <a:off x="4093666" y="4910105"/>
            <a:ext cx="105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Nunito Black" panose="00000A00000000000000" pitchFamily="2" charset="0"/>
              </a:rPr>
              <a:t> - 3</a:t>
            </a: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FFCE7CDB-E073-A059-05E0-03867D702EA9}"/>
              </a:ext>
            </a:extLst>
          </p:cNvPr>
          <p:cNvSpPr/>
          <p:nvPr/>
        </p:nvSpPr>
        <p:spPr>
          <a:xfrm>
            <a:off x="2319443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24089475-9FA8-A0D7-1AA1-E5E5A6AE0200}"/>
              </a:ext>
            </a:extLst>
          </p:cNvPr>
          <p:cNvSpPr/>
          <p:nvPr/>
        </p:nvSpPr>
        <p:spPr>
          <a:xfrm>
            <a:off x="3368481" y="2549486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Curved Down 25">
            <a:extLst>
              <a:ext uri="{FF2B5EF4-FFF2-40B4-BE49-F238E27FC236}">
                <a16:creationId xmlns:a16="http://schemas.microsoft.com/office/drawing/2014/main" id="{50E759A8-2C51-8F34-262D-14E6AA36A23F}"/>
              </a:ext>
            </a:extLst>
          </p:cNvPr>
          <p:cNvSpPr/>
          <p:nvPr/>
        </p:nvSpPr>
        <p:spPr>
          <a:xfrm>
            <a:off x="4299046" y="2563528"/>
            <a:ext cx="588052" cy="1773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6" grpId="0" animBg="1"/>
      <p:bldP spid="6" grpId="0" animBg="1"/>
      <p:bldP spid="17" grpId="0" animBg="1"/>
      <p:bldP spid="18" grpId="0" animBg="1"/>
      <p:bldP spid="19" grpId="0" animBg="1"/>
      <p:bldP spid="11" grpId="0" animBg="1"/>
      <p:bldP spid="12" grpId="0"/>
      <p:bldP spid="20" grpId="0"/>
      <p:bldP spid="21" grpId="0"/>
      <p:bldP spid="22" grpId="0"/>
      <p:bldP spid="23" grpId="0"/>
      <p:bldP spid="24" grpId="0"/>
      <p:bldP spid="2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55B6B-D22D-02FE-B7C5-B0EBB4AE1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439616" y="0"/>
            <a:ext cx="1987062" cy="92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23BC5E-8634-A189-B0EA-DFE4F571B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15" y="761669"/>
            <a:ext cx="5580185" cy="1502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55063C-4265-1025-6B36-3C9066EFA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338" y="1266862"/>
            <a:ext cx="3514214" cy="3793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prstDash val="dashDot"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E9013E-FFC4-18F9-D16D-F61C370FBC63}"/>
              </a:ext>
            </a:extLst>
          </p:cNvPr>
          <p:cNvSpPr txBox="1"/>
          <p:nvPr/>
        </p:nvSpPr>
        <p:spPr>
          <a:xfrm>
            <a:off x="3733067" y="119461"/>
            <a:ext cx="5382358" cy="83099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vi-VN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Số người của 6 bàn đấu cờ vua = </a:t>
            </a:r>
            <a:endParaRPr lang="en-US" sz="2400" b="0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r>
              <a:rPr lang="vi-VN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Số người của 1 bàn đấu cờ vua x 6</a:t>
            </a:r>
            <a:endParaRPr lang="en-US" sz="2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6" descr="A picture containing text, monitor, electronics, computer&#10;&#10;Description automatically generated">
            <a:extLst>
              <a:ext uri="{FF2B5EF4-FFF2-40B4-BE49-F238E27FC236}">
                <a16:creationId xmlns:a16="http://schemas.microsoft.com/office/drawing/2014/main" id="{5BF04B94-F059-0F22-C0C3-4D6CE2C4EB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1" t="4299" r="12028"/>
          <a:stretch/>
        </p:blipFill>
        <p:spPr>
          <a:xfrm>
            <a:off x="-159664" y="2264551"/>
            <a:ext cx="8612002" cy="455828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57F5617-D333-DBE6-4A71-29F3BCB64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65" y="3848274"/>
            <a:ext cx="7460343" cy="32090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</a:rPr>
              <a:t>Bài giải</a:t>
            </a:r>
          </a:p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</a:rPr>
              <a:t>6 bàn đấu cờ vua như vậy có số người là: </a:t>
            </a:r>
          </a:p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</a:rPr>
              <a:t>3 x 6 = 18 (người)</a:t>
            </a:r>
          </a:p>
          <a:p>
            <a:pPr marL="0" indent="0" algn="ctr">
              <a:buNone/>
            </a:pPr>
            <a:r>
              <a:rPr lang="en-US" sz="3200" b="1">
                <a:solidFill>
                  <a:schemeClr val="bg1"/>
                </a:solidFill>
              </a:rPr>
              <a:t>Đáp số: 18 người</a:t>
            </a:r>
          </a:p>
        </p:txBody>
      </p:sp>
    </p:spTree>
    <p:extLst>
      <p:ext uri="{BB962C8B-B14F-4D97-AF65-F5344CB8AC3E}">
        <p14:creationId xmlns:p14="http://schemas.microsoft.com/office/powerpoint/2010/main" val="43365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Bảng chia 3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2643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KHÁM PHÁ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216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55C307B8-A3AC-98A2-2180-4019731E8080}"/>
              </a:ext>
            </a:extLst>
          </p:cNvPr>
          <p:cNvGrpSpPr/>
          <p:nvPr/>
        </p:nvGrpSpPr>
        <p:grpSpPr>
          <a:xfrm>
            <a:off x="0" y="0"/>
            <a:ext cx="12280810" cy="6858000"/>
            <a:chOff x="0" y="0"/>
            <a:chExt cx="1228081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210E711-B685-D574-908B-A136830C255E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C866CF6F-7625-6616-E82D-7AF1B368E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757708">
              <a:off x="10993035" y="42026"/>
              <a:ext cx="1287775" cy="127972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FD72369-1831-470C-C2E6-432F7A35E1F6}"/>
              </a:ext>
            </a:extLst>
          </p:cNvPr>
          <p:cNvGrpSpPr/>
          <p:nvPr/>
        </p:nvGrpSpPr>
        <p:grpSpPr>
          <a:xfrm>
            <a:off x="1184564" y="1196875"/>
            <a:ext cx="2195945" cy="2001291"/>
            <a:chOff x="1184564" y="1196875"/>
            <a:chExt cx="2195945" cy="200129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2B462-C530-41C4-F272-3CC2EE9BE5AD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700C1E-2FC6-F411-F4B7-115A673116E5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4B938AC-3133-8B5F-5DA5-D489EBD22593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F78959A-224E-9701-A8C5-B70E99022315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0F96E94-37BA-5C13-6129-687FCB52B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1"/>
            <a:ext cx="2295525" cy="109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7C11FD5-CC12-0255-76CC-2BE5C591BB92}"/>
              </a:ext>
            </a:extLst>
          </p:cNvPr>
          <p:cNvGrpSpPr/>
          <p:nvPr/>
        </p:nvGrpSpPr>
        <p:grpSpPr>
          <a:xfrm>
            <a:off x="3999639" y="1222709"/>
            <a:ext cx="2195945" cy="2001291"/>
            <a:chOff x="1184564" y="1196875"/>
            <a:chExt cx="2195945" cy="200129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990319-557D-321B-8EEC-4910C2A502B5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FE1444-924E-49F7-F0E2-8CFD60480FFF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58A217-EDF6-0D92-B547-FE5B9D3B4DB1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7129677-B2FD-326A-FEC9-F9A13A141D33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ABC27-DBD3-0C76-DC5C-CC9FD16E0C1B}"/>
              </a:ext>
            </a:extLst>
          </p:cNvPr>
          <p:cNvGrpSpPr/>
          <p:nvPr/>
        </p:nvGrpSpPr>
        <p:grpSpPr>
          <a:xfrm>
            <a:off x="1184564" y="3394395"/>
            <a:ext cx="2195945" cy="2001291"/>
            <a:chOff x="1184564" y="1196875"/>
            <a:chExt cx="2195945" cy="200129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B762FBD-7C18-1E72-F4D5-D0095DC3463A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1E8B53A-BAEC-1BAC-ACE2-FB4C44D2A391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DB5C975-EA9D-05AC-D9B5-2B667CA96E9E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5F5F88A-1754-D0C4-B416-707F28FB0C69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BCECDBF-C108-4186-DB08-DADA1A24AAB3}"/>
              </a:ext>
            </a:extLst>
          </p:cNvPr>
          <p:cNvGrpSpPr/>
          <p:nvPr/>
        </p:nvGrpSpPr>
        <p:grpSpPr>
          <a:xfrm>
            <a:off x="3984172" y="3399182"/>
            <a:ext cx="2195945" cy="2001291"/>
            <a:chOff x="1184564" y="1196875"/>
            <a:chExt cx="2195945" cy="200129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B94D6D-4AE6-108B-8848-2216743CF4FB}"/>
                </a:ext>
              </a:extLst>
            </p:cNvPr>
            <p:cNvSpPr/>
            <p:nvPr/>
          </p:nvSpPr>
          <p:spPr>
            <a:xfrm>
              <a:off x="1184564" y="1196875"/>
              <a:ext cx="2195945" cy="20012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42643D7-577A-8B98-8ACC-A006D920FB4C}"/>
                </a:ext>
              </a:extLst>
            </p:cNvPr>
            <p:cNvSpPr/>
            <p:nvPr/>
          </p:nvSpPr>
          <p:spPr>
            <a:xfrm>
              <a:off x="2540315" y="141996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16C2C2E-E70B-6B5E-3000-7145CB13CD93}"/>
                </a:ext>
              </a:extLst>
            </p:cNvPr>
            <p:cNvSpPr/>
            <p:nvPr/>
          </p:nvSpPr>
          <p:spPr>
            <a:xfrm>
              <a:off x="1921185" y="1933209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D02785-237D-80B5-6FC5-852DD44D598E}"/>
                </a:ext>
              </a:extLst>
            </p:cNvPr>
            <p:cNvSpPr/>
            <p:nvPr/>
          </p:nvSpPr>
          <p:spPr>
            <a:xfrm>
              <a:off x="1340970" y="2437644"/>
              <a:ext cx="619130" cy="5802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F055F7C-344A-C245-74EC-20AA71F8D633}"/>
              </a:ext>
            </a:extLst>
          </p:cNvPr>
          <p:cNvSpPr txBox="1"/>
          <p:nvPr/>
        </p:nvSpPr>
        <p:spPr>
          <a:xfrm>
            <a:off x="6277019" y="2848712"/>
            <a:ext cx="2548631" cy="822305"/>
          </a:xfrm>
          <a:prstGeom prst="flowChartTerminator">
            <a:avLst/>
          </a:prstGeom>
          <a:solidFill>
            <a:srgbClr val="DAEDF3"/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3 x 4  = 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6350BE-6731-49B8-3107-4ECDDEA2AC12}"/>
              </a:ext>
            </a:extLst>
          </p:cNvPr>
          <p:cNvSpPr txBox="1"/>
          <p:nvPr/>
        </p:nvSpPr>
        <p:spPr>
          <a:xfrm>
            <a:off x="9467522" y="2848712"/>
            <a:ext cx="2548631" cy="822305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12 : 3 = 4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A811413-8A80-269B-2F23-FC61EC7C3BA7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>
            <a:off x="8825650" y="3259865"/>
            <a:ext cx="64187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7" name="Picture 36" descr="A picture containing toy, LEGO&#10;&#10;Description automatically generated">
            <a:extLst>
              <a:ext uri="{FF2B5EF4-FFF2-40B4-BE49-F238E27FC236}">
                <a16:creationId xmlns:a16="http://schemas.microsoft.com/office/drawing/2014/main" id="{17C4B60E-6882-406E-2419-87F9CDCBB3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6"/>
          <a:stretch/>
        </p:blipFill>
        <p:spPr>
          <a:xfrm>
            <a:off x="8350635" y="3824092"/>
            <a:ext cx="3951897" cy="329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7210A59-60B0-4022-AD88-CEE9B91AE869}"/>
              </a:ext>
            </a:extLst>
          </p:cNvPr>
          <p:cNvSpPr txBox="1"/>
          <p:nvPr/>
        </p:nvSpPr>
        <p:spPr>
          <a:xfrm>
            <a:off x="7313414" y="2629799"/>
            <a:ext cx="5221786" cy="12440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</p:txBody>
      </p:sp>
      <p:sp>
        <p:nvSpPr>
          <p:cNvPr id="34" name="Freeform: Shape 2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5" name="Google Shape;97;p1">
            <a:extLst>
              <a:ext uri="{FF2B5EF4-FFF2-40B4-BE49-F238E27FC236}">
                <a16:creationId xmlns:a16="http://schemas.microsoft.com/office/drawing/2014/main" id="{CEEF33BB-BB9A-40FB-BA07-BD4935DAA17B}"/>
              </a:ext>
            </a:extLst>
          </p:cNvPr>
          <p:cNvPicPr preferRelativeResize="0"/>
          <p:nvPr/>
        </p:nvPicPr>
        <p:blipFill rotWithShape="1">
          <a:blip r:embed="rId2"/>
          <a:srcRect l="4262" r="6832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739523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791F77-F328-7882-6651-0A02124971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95514B-AAAA-56DF-9779-0A2F492B24DD}"/>
              </a:ext>
            </a:extLst>
          </p:cNvPr>
          <p:cNvGrpSpPr/>
          <p:nvPr/>
        </p:nvGrpSpPr>
        <p:grpSpPr>
          <a:xfrm>
            <a:off x="0" y="0"/>
            <a:ext cx="12280810" cy="6858000"/>
            <a:chOff x="0" y="0"/>
            <a:chExt cx="1228081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493740-E94C-3E34-7FBB-07839AA280C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FA7EAD31-F27E-8A27-7409-02DA132AF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757708">
              <a:off x="10993035" y="42026"/>
              <a:ext cx="1287775" cy="127972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0E292A-057F-219E-92C9-119CA7402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1"/>
            <a:ext cx="2295525" cy="1095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Table 30">
            <a:extLst>
              <a:ext uri="{FF2B5EF4-FFF2-40B4-BE49-F238E27FC236}">
                <a16:creationId xmlns:a16="http://schemas.microsoft.com/office/drawing/2014/main" id="{C3293B5F-2588-F6E1-594B-1528CE2342F6}"/>
              </a:ext>
            </a:extLst>
          </p:cNvPr>
          <p:cNvGraphicFramePr>
            <a:graphicFrameLocks noGrp="1"/>
          </p:cNvGraphicFramePr>
          <p:nvPr/>
        </p:nvGraphicFramePr>
        <p:xfrm>
          <a:off x="5070231" y="1292501"/>
          <a:ext cx="2456180" cy="51705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6180">
                  <a:extLst>
                    <a:ext uri="{9D8B030D-6E8A-4147-A177-3AD203B41FA5}">
                      <a16:colId xmlns:a16="http://schemas.microsoft.com/office/drawing/2014/main" val="2116571878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BẢNG NHÂN 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766860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1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3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574133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2    =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1104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3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626316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4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892413"/>
                  </a:ext>
                </a:extLst>
              </a:tr>
              <a:tr h="520951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5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47518"/>
                  </a:ext>
                </a:extLst>
              </a:tr>
              <a:tr h="504092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6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940142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marL="0" marR="0" lvl="0" indent="0" algn="just" defTabSz="6096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7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197088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8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626493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9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27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777290"/>
                  </a:ext>
                </a:extLst>
              </a:tr>
              <a:tr h="461037">
                <a:tc>
                  <a:txBody>
                    <a:bodyPr/>
                    <a:lstStyle/>
                    <a:p>
                      <a:pPr algn="just"/>
                      <a:r>
                        <a:rPr lang="en-US" sz="2400">
                          <a:solidFill>
                            <a:srgbClr val="002060"/>
                          </a:solidFill>
                          <a:latin typeface="Nunito Black" panose="00000A00000000000000" pitchFamily="2" charset="0"/>
                        </a:rPr>
                        <a:t> 3 X 10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30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123556"/>
                  </a:ext>
                </a:extLst>
              </a:tr>
            </a:tbl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92BD9AB1-0702-DD91-7907-90AB1D4DEC14}"/>
              </a:ext>
            </a:extLst>
          </p:cNvPr>
          <p:cNvGrpSpPr/>
          <p:nvPr/>
        </p:nvGrpSpPr>
        <p:grpSpPr>
          <a:xfrm>
            <a:off x="-719744" y="975343"/>
            <a:ext cx="4506716" cy="4907313"/>
            <a:chOff x="-707683" y="6887"/>
            <a:chExt cx="4506716" cy="4907313"/>
          </a:xfrm>
        </p:grpSpPr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9DACF46-84D3-6B7F-BBEA-4E1DDA25C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7683" y="6887"/>
              <a:ext cx="4506716" cy="49073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2B08F5-E346-CB1E-08F2-6AABAC5A5F85}"/>
                </a:ext>
              </a:extLst>
            </p:cNvPr>
            <p:cNvSpPr txBox="1"/>
            <p:nvPr/>
          </p:nvSpPr>
          <p:spPr>
            <a:xfrm>
              <a:off x="392293" y="2210456"/>
              <a:ext cx="2496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rPr>
                <a:t>Thảo luận nhóm đôi</a:t>
              </a:r>
            </a:p>
          </p:txBody>
        </p:sp>
      </p:grpSp>
      <p:graphicFrame>
        <p:nvGraphicFramePr>
          <p:cNvPr id="13" name="Table 30">
            <a:extLst>
              <a:ext uri="{FF2B5EF4-FFF2-40B4-BE49-F238E27FC236}">
                <a16:creationId xmlns:a16="http://schemas.microsoft.com/office/drawing/2014/main" id="{7596683A-A72F-D427-A473-BB0F0120BC55}"/>
              </a:ext>
            </a:extLst>
          </p:cNvPr>
          <p:cNvGraphicFramePr>
            <a:graphicFrameLocks noGrp="1"/>
          </p:cNvGraphicFramePr>
          <p:nvPr/>
        </p:nvGraphicFramePr>
        <p:xfrm>
          <a:off x="8546124" y="1292501"/>
          <a:ext cx="2297430" cy="51705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7430">
                  <a:extLst>
                    <a:ext uri="{9D8B030D-6E8A-4147-A177-3AD203B41FA5}">
                      <a16:colId xmlns:a16="http://schemas.microsoft.com/office/drawing/2014/main" val="2116571878"/>
                    </a:ext>
                  </a:extLst>
                </a:gridCol>
              </a:tblGrid>
              <a:tr h="466184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BẢNG CHIA 3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766860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latin typeface="Nunito Black" panose="00000A00000000000000" pitchFamily="2" charset="0"/>
                        </a:rPr>
                        <a:t>   3 : 3    =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 1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5574133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70C0"/>
                          </a:solidFill>
                          <a:latin typeface="Nunito Black" panose="00000A00000000000000" pitchFamily="2" charset="0"/>
                        </a:rPr>
                        <a:t>   6 : 3    =  </a:t>
                      </a:r>
                      <a:r>
                        <a:rPr lang="en-US" sz="2400">
                          <a:solidFill>
                            <a:srgbClr val="FF0000"/>
                          </a:solidFill>
                          <a:latin typeface="Nunito Black" panose="00000A00000000000000" pitchFamily="2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1104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  9 : 3    =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3</a:t>
                      </a: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6626316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12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4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892413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15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5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5247518"/>
                  </a:ext>
                </a:extLst>
              </a:tr>
              <a:tr h="473485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18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6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1940142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21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7</a:t>
                      </a:r>
                      <a:endParaRPr lang="en-US" sz="2400">
                        <a:ln>
                          <a:solidFill>
                            <a:schemeClr val="tx2">
                              <a:lumMod val="40000"/>
                              <a:lumOff val="60000"/>
                            </a:schemeClr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197088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24 : 3    = 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8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9626493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27 : 3    =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9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777290"/>
                  </a:ext>
                </a:extLst>
              </a:tr>
              <a:tr h="470097">
                <a:tc>
                  <a:txBody>
                    <a:bodyPr/>
                    <a:lstStyle/>
                    <a:p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30 : 3    = </a:t>
                      </a: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Nunito Black" panose="00000A00000000000000" pitchFamily="2" charset="0"/>
                          <a:ea typeface="+mn-ea"/>
                          <a:cs typeface="+mn-cs"/>
                        </a:rPr>
                        <a:t> 10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123556"/>
                  </a:ext>
                </a:extLst>
              </a:tr>
            </a:tbl>
          </a:graphicData>
        </a:graphic>
      </p:graphicFrame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3D2DB6-B85D-183D-940F-2BDD4B7C5D4D}"/>
              </a:ext>
            </a:extLst>
          </p:cNvPr>
          <p:cNvSpPr/>
          <p:nvPr/>
        </p:nvSpPr>
        <p:spPr>
          <a:xfrm>
            <a:off x="6660343" y="1760613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18F71E-B2A7-21AB-194C-0C59229E5994}"/>
              </a:ext>
            </a:extLst>
          </p:cNvPr>
          <p:cNvSpPr/>
          <p:nvPr/>
        </p:nvSpPr>
        <p:spPr>
          <a:xfrm>
            <a:off x="10121678" y="1794608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9FA529-D024-808D-9102-2DE08E3ED83E}"/>
              </a:ext>
            </a:extLst>
          </p:cNvPr>
          <p:cNvSpPr/>
          <p:nvPr/>
        </p:nvSpPr>
        <p:spPr>
          <a:xfrm>
            <a:off x="6636221" y="2229874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E2F330-44F0-3329-2DBB-98724EC348DC}"/>
              </a:ext>
            </a:extLst>
          </p:cNvPr>
          <p:cNvSpPr/>
          <p:nvPr/>
        </p:nvSpPr>
        <p:spPr>
          <a:xfrm>
            <a:off x="10128256" y="2249529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C953AA-9F3B-669F-B761-249EDF8F4615}"/>
              </a:ext>
            </a:extLst>
          </p:cNvPr>
          <p:cNvSpPr/>
          <p:nvPr/>
        </p:nvSpPr>
        <p:spPr>
          <a:xfrm>
            <a:off x="6649377" y="2697986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ACDFA4-9090-9B06-5FB3-6E5EDC01716C}"/>
              </a:ext>
            </a:extLst>
          </p:cNvPr>
          <p:cNvSpPr/>
          <p:nvPr/>
        </p:nvSpPr>
        <p:spPr>
          <a:xfrm>
            <a:off x="10165676" y="2736432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DC8090-F30E-9BBC-8A7F-EFAE5EB86C4A}"/>
              </a:ext>
            </a:extLst>
          </p:cNvPr>
          <p:cNvSpPr/>
          <p:nvPr/>
        </p:nvSpPr>
        <p:spPr>
          <a:xfrm>
            <a:off x="6660343" y="3140147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85D1F02-22C0-DD6F-26EF-B01EA2FEBFA1}"/>
              </a:ext>
            </a:extLst>
          </p:cNvPr>
          <p:cNvSpPr/>
          <p:nvPr/>
        </p:nvSpPr>
        <p:spPr>
          <a:xfrm>
            <a:off x="10178832" y="3199770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9E635D-79B2-D72A-3316-1735207FC861}"/>
              </a:ext>
            </a:extLst>
          </p:cNvPr>
          <p:cNvSpPr/>
          <p:nvPr/>
        </p:nvSpPr>
        <p:spPr>
          <a:xfrm>
            <a:off x="6673963" y="3621801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4C5539C-C3E0-97E4-FAD4-E09FADAD7160}"/>
              </a:ext>
            </a:extLst>
          </p:cNvPr>
          <p:cNvSpPr/>
          <p:nvPr/>
        </p:nvSpPr>
        <p:spPr>
          <a:xfrm>
            <a:off x="10185410" y="3663108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46C8AD1-B1D4-EC1C-6CA2-9952C62745E3}"/>
              </a:ext>
            </a:extLst>
          </p:cNvPr>
          <p:cNvSpPr/>
          <p:nvPr/>
        </p:nvSpPr>
        <p:spPr>
          <a:xfrm>
            <a:off x="6654689" y="4116701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F93F527-1600-9B39-9DCB-0F9C4C315A24}"/>
              </a:ext>
            </a:extLst>
          </p:cNvPr>
          <p:cNvSpPr/>
          <p:nvPr/>
        </p:nvSpPr>
        <p:spPr>
          <a:xfrm>
            <a:off x="10191988" y="4110957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A3FEDC8-41C6-586B-0306-493E5E8096C8}"/>
              </a:ext>
            </a:extLst>
          </p:cNvPr>
          <p:cNvSpPr/>
          <p:nvPr/>
        </p:nvSpPr>
        <p:spPr>
          <a:xfrm>
            <a:off x="6660343" y="460065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A316240-0D00-934C-FAFC-1899A9E39DEF}"/>
              </a:ext>
            </a:extLst>
          </p:cNvPr>
          <p:cNvSpPr/>
          <p:nvPr/>
        </p:nvSpPr>
        <p:spPr>
          <a:xfrm>
            <a:off x="10191988" y="4620389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7D49D9-3ED6-F164-6D99-BAF0C82087FC}"/>
              </a:ext>
            </a:extLst>
          </p:cNvPr>
          <p:cNvSpPr/>
          <p:nvPr/>
        </p:nvSpPr>
        <p:spPr>
          <a:xfrm>
            <a:off x="6681002" y="5051182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CF6550B-41D9-CC0D-7A8F-49E7694B25BE}"/>
              </a:ext>
            </a:extLst>
          </p:cNvPr>
          <p:cNvSpPr/>
          <p:nvPr/>
        </p:nvSpPr>
        <p:spPr>
          <a:xfrm>
            <a:off x="10211722" y="511968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4257B9-A52E-2114-9150-DC9CA99443A0}"/>
              </a:ext>
            </a:extLst>
          </p:cNvPr>
          <p:cNvSpPr/>
          <p:nvPr/>
        </p:nvSpPr>
        <p:spPr>
          <a:xfrm>
            <a:off x="6680541" y="550607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F84DAB2-4DF8-A669-ADD9-E55BCCB8B492}"/>
              </a:ext>
            </a:extLst>
          </p:cNvPr>
          <p:cNvSpPr/>
          <p:nvPr/>
        </p:nvSpPr>
        <p:spPr>
          <a:xfrm>
            <a:off x="10224305" y="5513126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73FBD8B-89A6-9666-08A6-89042D7EF5C5}"/>
              </a:ext>
            </a:extLst>
          </p:cNvPr>
          <p:cNvSpPr/>
          <p:nvPr/>
        </p:nvSpPr>
        <p:spPr>
          <a:xfrm>
            <a:off x="6681750" y="598855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7C9007-3215-6266-E72A-22B3573D358B}"/>
              </a:ext>
            </a:extLst>
          </p:cNvPr>
          <p:cNvSpPr/>
          <p:nvPr/>
        </p:nvSpPr>
        <p:spPr>
          <a:xfrm>
            <a:off x="10249848" y="5988555"/>
            <a:ext cx="429610" cy="42203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C788AEE-C44A-84C8-F5EE-8B6AA7704A9C}"/>
              </a:ext>
            </a:extLst>
          </p:cNvPr>
          <p:cNvGrpSpPr/>
          <p:nvPr/>
        </p:nvGrpSpPr>
        <p:grpSpPr>
          <a:xfrm>
            <a:off x="300067" y="1054411"/>
            <a:ext cx="3659986" cy="5854949"/>
            <a:chOff x="2162115" y="1043474"/>
            <a:chExt cx="3659986" cy="5854949"/>
          </a:xfrm>
        </p:grpSpPr>
        <p:pic>
          <p:nvPicPr>
            <p:cNvPr id="37" name="Picture 36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A78691DF-FB04-4EFF-46B1-0BA8422B7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115" y="1043474"/>
              <a:ext cx="3659986" cy="5854949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4FA6E09-1092-EDE8-C58F-2C4E8F888EF4}"/>
                </a:ext>
              </a:extLst>
            </p:cNvPr>
            <p:cNvSpPr txBox="1"/>
            <p:nvPr/>
          </p:nvSpPr>
          <p:spPr>
            <a:xfrm>
              <a:off x="2478842" y="1815992"/>
              <a:ext cx="2980626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Em dựa vào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 bảng nhân 3 để lập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 các phép tính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chia 3</a:t>
              </a: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Nunito Black" panose="00000A00000000000000" pitchFamily="2" charset="0"/>
                  <a:ea typeface="Courier New" panose="02070309020205020404" pitchFamily="49" charset="0"/>
                  <a:cs typeface="+mn-cs"/>
                </a:rPr>
                <a:t>.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anose="00000A00000000000000" pitchFamily="2" charset="0"/>
                <a:ea typeface="Courier New" panose="02070309020205020404" pitchFamily="49" charset="0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3DBC09C-4B1F-218D-855B-4C8F4700AF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4679797" y="447415"/>
            <a:ext cx="3299823" cy="9638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387EEDD-482D-2605-F23A-F7C5C17036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8004785" y="424867"/>
            <a:ext cx="3299823" cy="96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Hoạt động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6654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307FC759-E404-45EE-A953-0768A20AB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" y="0"/>
            <a:ext cx="12156776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86B7A8-F33C-1C83-C4A3-31075302B1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876" b="65953"/>
          <a:stretch/>
        </p:blipFill>
        <p:spPr>
          <a:xfrm>
            <a:off x="192790" y="-15166"/>
            <a:ext cx="1964115" cy="84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AAC09F2C-D1DA-D890-4975-F47E5BB65122}"/>
              </a:ext>
            </a:extLst>
          </p:cNvPr>
          <p:cNvSpPr/>
          <p:nvPr/>
        </p:nvSpPr>
        <p:spPr>
          <a:xfrm>
            <a:off x="493766" y="882595"/>
            <a:ext cx="828880" cy="77450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0B36BA-DD1A-1776-A124-1E0F7298BB96}"/>
              </a:ext>
            </a:extLst>
          </p:cNvPr>
          <p:cNvSpPr txBox="1"/>
          <p:nvPr/>
        </p:nvSpPr>
        <p:spPr>
          <a:xfrm>
            <a:off x="1322646" y="892256"/>
            <a:ext cx="1361734" cy="783193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Số 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76956DD-1A90-0BBD-69C5-72504D4334A7}"/>
              </a:ext>
            </a:extLst>
          </p:cNvPr>
          <p:cNvSpPr txBox="1"/>
          <p:nvPr/>
        </p:nvSpPr>
        <p:spPr>
          <a:xfrm>
            <a:off x="2788866" y="293609"/>
            <a:ext cx="7361632" cy="1639788"/>
          </a:xfrm>
          <a:prstGeom prst="cloudCallout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Để tìm thương ta lấy số bị chia chia cho số chia.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43" name="Table 43">
            <a:extLst>
              <a:ext uri="{FF2B5EF4-FFF2-40B4-BE49-F238E27FC236}">
                <a16:creationId xmlns:a16="http://schemas.microsoft.com/office/drawing/2014/main" id="{5BA94E6D-6FDC-1CC9-B772-B940E66131DA}"/>
              </a:ext>
            </a:extLst>
          </p:cNvPr>
          <p:cNvGraphicFramePr>
            <a:graphicFrameLocks noGrp="1"/>
          </p:cNvGraphicFramePr>
          <p:nvPr/>
        </p:nvGraphicFramePr>
        <p:xfrm>
          <a:off x="494477" y="2200693"/>
          <a:ext cx="11203045" cy="2835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9475">
                  <a:extLst>
                    <a:ext uri="{9D8B030D-6E8A-4147-A177-3AD203B41FA5}">
                      <a16:colId xmlns:a16="http://schemas.microsoft.com/office/drawing/2014/main" val="1933289376"/>
                    </a:ext>
                  </a:extLst>
                </a:gridCol>
                <a:gridCol w="1461281">
                  <a:extLst>
                    <a:ext uri="{9D8B030D-6E8A-4147-A177-3AD203B41FA5}">
                      <a16:colId xmlns:a16="http://schemas.microsoft.com/office/drawing/2014/main" val="2033667918"/>
                    </a:ext>
                  </a:extLst>
                </a:gridCol>
                <a:gridCol w="1420464">
                  <a:extLst>
                    <a:ext uri="{9D8B030D-6E8A-4147-A177-3AD203B41FA5}">
                      <a16:colId xmlns:a16="http://schemas.microsoft.com/office/drawing/2014/main" val="2326812401"/>
                    </a:ext>
                  </a:extLst>
                </a:gridCol>
                <a:gridCol w="1551081">
                  <a:extLst>
                    <a:ext uri="{9D8B030D-6E8A-4147-A177-3AD203B41FA5}">
                      <a16:colId xmlns:a16="http://schemas.microsoft.com/office/drawing/2014/main" val="3977653337"/>
                    </a:ext>
                  </a:extLst>
                </a:gridCol>
                <a:gridCol w="1510263">
                  <a:extLst>
                    <a:ext uri="{9D8B030D-6E8A-4147-A177-3AD203B41FA5}">
                      <a16:colId xmlns:a16="http://schemas.microsoft.com/office/drawing/2014/main" val="2969843960"/>
                    </a:ext>
                  </a:extLst>
                </a:gridCol>
                <a:gridCol w="1502100">
                  <a:extLst>
                    <a:ext uri="{9D8B030D-6E8A-4147-A177-3AD203B41FA5}">
                      <a16:colId xmlns:a16="http://schemas.microsoft.com/office/drawing/2014/main" val="1038418411"/>
                    </a:ext>
                  </a:extLst>
                </a:gridCol>
                <a:gridCol w="1488381">
                  <a:extLst>
                    <a:ext uri="{9D8B030D-6E8A-4147-A177-3AD203B41FA5}">
                      <a16:colId xmlns:a16="http://schemas.microsoft.com/office/drawing/2014/main" val="259895752"/>
                    </a:ext>
                  </a:extLst>
                </a:gridCol>
              </a:tblGrid>
              <a:tr h="137007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+mj-lt"/>
                        </a:rPr>
                        <a:t>Số bị chia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31776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+mj-lt"/>
                        </a:rPr>
                        <a:t>Số chia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7191820"/>
                  </a:ext>
                </a:extLst>
              </a:tr>
              <a:tr h="732833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+mj-lt"/>
                        </a:rPr>
                        <a:t>Thương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0070C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+mj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+mj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66"/>
                          </a:solidFill>
                          <a:latin typeface="+mj-lt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663479"/>
                  </a:ext>
                </a:extLst>
              </a:tr>
            </a:tbl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167A70C2-9AA5-3EF9-C273-35AE4E5145D8}"/>
              </a:ext>
            </a:extLst>
          </p:cNvPr>
          <p:cNvSpPr/>
          <p:nvPr/>
        </p:nvSpPr>
        <p:spPr>
          <a:xfrm>
            <a:off x="4420696" y="4394383"/>
            <a:ext cx="1131488" cy="530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E5910A-5447-B7AE-FFA5-46F2DC9D68B5}"/>
              </a:ext>
            </a:extLst>
          </p:cNvPr>
          <p:cNvSpPr/>
          <p:nvPr/>
        </p:nvSpPr>
        <p:spPr>
          <a:xfrm>
            <a:off x="5822995" y="4426023"/>
            <a:ext cx="1131488" cy="530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80B2643-AB1B-3FEB-C85F-6DA8729F60B7}"/>
              </a:ext>
            </a:extLst>
          </p:cNvPr>
          <p:cNvSpPr/>
          <p:nvPr/>
        </p:nvSpPr>
        <p:spPr>
          <a:xfrm>
            <a:off x="7431348" y="4408890"/>
            <a:ext cx="1131488" cy="530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0BA7802-23BC-285A-F39D-C93A663586BC}"/>
              </a:ext>
            </a:extLst>
          </p:cNvPr>
          <p:cNvSpPr/>
          <p:nvPr/>
        </p:nvSpPr>
        <p:spPr>
          <a:xfrm>
            <a:off x="8818227" y="4439793"/>
            <a:ext cx="1131488" cy="530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51A8812-580E-595D-15D0-AF34302D4B7A}"/>
              </a:ext>
            </a:extLst>
          </p:cNvPr>
          <p:cNvSpPr/>
          <p:nvPr/>
        </p:nvSpPr>
        <p:spPr>
          <a:xfrm>
            <a:off x="10378409" y="4394382"/>
            <a:ext cx="1131488" cy="530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736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0894CB-991B-50E5-2EC4-CE8E5F3B6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876" b="65953"/>
          <a:stretch/>
        </p:blipFill>
        <p:spPr>
          <a:xfrm>
            <a:off x="0" y="0"/>
            <a:ext cx="2363153" cy="1105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143A3-2074-6A8D-0CA2-3437F2CEF3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51" b="98454" l="1171" r="99532">
                        <a14:foregroundMark x1="14871" y1="14175" x2="22600" y2="60567"/>
                        <a14:foregroundMark x1="2225" y1="15722" x2="9133" y2="55412"/>
                        <a14:foregroundMark x1="9133" y1="55412" x2="11124" y2="81959"/>
                        <a14:foregroundMark x1="10187" y1="59021" x2="20960" y2="60309"/>
                        <a14:foregroundMark x1="2693" y1="3608" x2="92623" y2="19330"/>
                        <a14:foregroundMark x1="1288" y1="5928" x2="3279" y2="9794"/>
                        <a14:foregroundMark x1="3981" y1="84278" x2="33489" y2="91237"/>
                        <a14:foregroundMark x1="33489" y1="91237" x2="43677" y2="90722"/>
                        <a14:foregroundMark x1="43677" y1="90722" x2="68384" y2="92010"/>
                        <a14:foregroundMark x1="3864" y1="92010" x2="20843" y2="96649"/>
                        <a14:foregroundMark x1="25176" y1="98454" x2="32436" y2="98454"/>
                        <a14:foregroundMark x1="77049" y1="93299" x2="99297" y2="86598"/>
                        <a14:foregroundMark x1="99297" y1="86598" x2="99532" y2="86082"/>
                        <a14:foregroundMark x1="87002" y1="45619" x2="81030" y2="52062"/>
                        <a14:backgroundMark x1="25878" y1="33247" x2="41218" y2="37113"/>
                        <a14:backgroundMark x1="41218" y1="37113" x2="45199" y2="43041"/>
                        <a14:backgroundMark x1="45199" y1="43041" x2="45550" y2="44072"/>
                        <a14:backgroundMark x1="53864" y1="64691" x2="63934" y2="65206"/>
                        <a14:backgroundMark x1="64403" y1="57216" x2="70141" y2="44845"/>
                        <a14:backgroundMark x1="62998" y1="38402" x2="67330" y2="45103"/>
                        <a14:backgroundMark x1="66511" y1="37887" x2="71780" y2="37887"/>
                        <a14:backgroundMark x1="71546" y1="36340" x2="72951" y2="39433"/>
                        <a14:backgroundMark x1="72482" y1="36340" x2="72482" y2="35825"/>
                        <a14:backgroundMark x1="72834" y1="35309" x2="72834" y2="34794"/>
                        <a14:backgroundMark x1="72482" y1="38660" x2="71663" y2="62629"/>
                        <a14:backgroundMark x1="71663" y1="62629" x2="70609" y2="69588"/>
                        <a14:backgroundMark x1="69672" y1="65464" x2="59719" y2="80928"/>
                        <a14:backgroundMark x1="50937" y1="66495" x2="51405" y2="68557"/>
                        <a14:backgroundMark x1="43443" y1="99485" x2="44145" y2="98711"/>
                        <a14:backgroundMark x1="44965" y1="99485" x2="32904" y2="98454"/>
                        <a14:backgroundMark x1="40632" y1="98454" x2="47541" y2="99742"/>
                        <a14:backgroundMark x1="47541" y1="99742" x2="47658" y2="99485"/>
                        <a14:backgroundMark x1="46604" y1="99485" x2="53162" y2="99742"/>
                        <a14:backgroundMark x1="63232" y1="98711" x2="68970" y2="98969"/>
                        <a14:backgroundMark x1="68970" y1="98969" x2="69789" y2="99742"/>
                      </a14:backgroundRemoval>
                    </a14:imgEffect>
                  </a14:imgLayer>
                </a14:imgProps>
              </a:ext>
            </a:extLst>
          </a:blip>
          <a:srcRect l="6520" t="13130" r="4373"/>
          <a:stretch/>
        </p:blipFill>
        <p:spPr>
          <a:xfrm>
            <a:off x="987068" y="1792465"/>
            <a:ext cx="10470182" cy="3855859"/>
          </a:xfrm>
          <a:prstGeom prst="rect">
            <a:avLst/>
          </a:prstGeom>
        </p:spPr>
      </p:pic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235C385F-129A-E428-A5CB-C665CC943208}"/>
              </a:ext>
            </a:extLst>
          </p:cNvPr>
          <p:cNvCxnSpPr/>
          <p:nvPr/>
        </p:nvCxnSpPr>
        <p:spPr>
          <a:xfrm>
            <a:off x="4038600" y="2484120"/>
            <a:ext cx="1600200" cy="365760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8D90157-79AD-34DC-147E-81FEE95A20A5}"/>
              </a:ext>
            </a:extLst>
          </p:cNvPr>
          <p:cNvCxnSpPr>
            <a:cxnSpLocks/>
          </p:cNvCxnSpPr>
          <p:nvPr/>
        </p:nvCxnSpPr>
        <p:spPr>
          <a:xfrm flipV="1">
            <a:off x="2682240" y="3688080"/>
            <a:ext cx="3550920" cy="195262"/>
          </a:xfrm>
          <a:prstGeom prst="curvedConnector3">
            <a:avLst>
              <a:gd name="adj1" fmla="val 3154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744B38CD-C8C8-611A-F6BB-383DE0C5A66D}"/>
              </a:ext>
            </a:extLst>
          </p:cNvPr>
          <p:cNvCxnSpPr>
            <a:cxnSpLocks/>
          </p:cNvCxnSpPr>
          <p:nvPr/>
        </p:nvCxnSpPr>
        <p:spPr>
          <a:xfrm flipV="1">
            <a:off x="3840480" y="3429001"/>
            <a:ext cx="1691640" cy="1630679"/>
          </a:xfrm>
          <a:prstGeom prst="curvedConnector3">
            <a:avLst>
              <a:gd name="adj1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92B8EC48-9BD4-F9A6-B864-7F04568959A3}"/>
              </a:ext>
            </a:extLst>
          </p:cNvPr>
          <p:cNvCxnSpPr>
            <a:cxnSpLocks/>
          </p:cNvCxnSpPr>
          <p:nvPr/>
        </p:nvCxnSpPr>
        <p:spPr>
          <a:xfrm flipV="1">
            <a:off x="7151370" y="2331720"/>
            <a:ext cx="986790" cy="914400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504114FF-598F-CE07-537B-709FC9329450}"/>
              </a:ext>
            </a:extLst>
          </p:cNvPr>
          <p:cNvCxnSpPr>
            <a:cxnSpLocks/>
          </p:cNvCxnSpPr>
          <p:nvPr/>
        </p:nvCxnSpPr>
        <p:spPr>
          <a:xfrm>
            <a:off x="6827520" y="2484120"/>
            <a:ext cx="3017520" cy="865822"/>
          </a:xfrm>
          <a:prstGeom prst="curvedConnector3">
            <a:avLst>
              <a:gd name="adj1" fmla="val 4494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C8B0C066-224F-C992-3F04-1A347817108A}"/>
              </a:ext>
            </a:extLst>
          </p:cNvPr>
          <p:cNvCxnSpPr>
            <a:cxnSpLocks/>
          </p:cNvCxnSpPr>
          <p:nvPr/>
        </p:nvCxnSpPr>
        <p:spPr>
          <a:xfrm>
            <a:off x="7406640" y="2917031"/>
            <a:ext cx="1897380" cy="1829276"/>
          </a:xfrm>
          <a:prstGeom prst="curvedConnector3">
            <a:avLst>
              <a:gd name="adj1" fmla="val 582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DB2046-6F30-66F3-7AF7-768D247FB9FE}"/>
              </a:ext>
            </a:extLst>
          </p:cNvPr>
          <p:cNvSpPr txBox="1"/>
          <p:nvPr/>
        </p:nvSpPr>
        <p:spPr>
          <a:xfrm>
            <a:off x="3693380" y="133449"/>
            <a:ext cx="5934395" cy="102155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vi-VN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Bước 1: Tính nhẩm dựa vào bảng chia 3.</a:t>
            </a:r>
          </a:p>
          <a:p>
            <a:r>
              <a:rPr lang="vi-VN" b="0" i="0">
                <a:solidFill>
                  <a:srgbClr val="FF0000"/>
                </a:solidFill>
                <a:effectLst/>
                <a:latin typeface="Nunito Black" panose="00000A00000000000000" pitchFamily="2" charset="0"/>
              </a:rPr>
              <a:t>Bước 2: Nối kết quả tìm được với số tương ứng ghi trên mỗi cánh hoa.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EC9E86-EE02-CB8E-A77B-9C42200F84F9}"/>
              </a:ext>
            </a:extLst>
          </p:cNvPr>
          <p:cNvSpPr/>
          <p:nvPr/>
        </p:nvSpPr>
        <p:spPr>
          <a:xfrm>
            <a:off x="493766" y="1023386"/>
            <a:ext cx="670614" cy="70607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28B84F-9FA5-2DB9-BDE3-CD2B9D6D89AE}"/>
              </a:ext>
            </a:extLst>
          </p:cNvPr>
          <p:cNvSpPr txBox="1"/>
          <p:nvPr/>
        </p:nvSpPr>
        <p:spPr>
          <a:xfrm>
            <a:off x="1164380" y="1064989"/>
            <a:ext cx="8025285" cy="64698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Chọn kết quả cho mỗi phép tính</a:t>
            </a:r>
            <a:r>
              <a:rPr lang="en-US" sz="3200" b="1">
                <a:solidFill>
                  <a:srgbClr val="0070C0"/>
                </a:solidFill>
                <a:latin typeface="Nunito Black" panose="00000A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6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Luyện tập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b="1" kern="1200">
              <a:solidFill>
                <a:srgbClr val="FF000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99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9CE0DD-065E-19FE-23D4-99E5634A0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281" b="75283"/>
          <a:stretch/>
        </p:blipFill>
        <p:spPr>
          <a:xfrm>
            <a:off x="0" y="0"/>
            <a:ext cx="2220278" cy="10972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D52983-5668-D9A9-7AF9-13E95FE55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" t="39949" r="-20" b="308"/>
          <a:stretch/>
        </p:blipFill>
        <p:spPr>
          <a:xfrm>
            <a:off x="218122" y="2110740"/>
            <a:ext cx="11760518" cy="3512820"/>
          </a:xfrm>
          <a:prstGeom prst="rect">
            <a:avLst/>
          </a:prstGeom>
        </p:spPr>
      </p:pic>
      <p:sp>
        <p:nvSpPr>
          <p:cNvPr id="10" name="Sun 9">
            <a:extLst>
              <a:ext uri="{FF2B5EF4-FFF2-40B4-BE49-F238E27FC236}">
                <a16:creationId xmlns:a16="http://schemas.microsoft.com/office/drawing/2014/main" id="{29712C23-95CF-3C48-C0DA-2F756B07B4C2}"/>
              </a:ext>
            </a:extLst>
          </p:cNvPr>
          <p:cNvSpPr/>
          <p:nvPr/>
        </p:nvSpPr>
        <p:spPr>
          <a:xfrm>
            <a:off x="1341120" y="3276600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CDDD9C2F-8ABB-8E81-E6EA-EC7C5DC70F38}"/>
              </a:ext>
            </a:extLst>
          </p:cNvPr>
          <p:cNvSpPr/>
          <p:nvPr/>
        </p:nvSpPr>
        <p:spPr>
          <a:xfrm>
            <a:off x="3489960" y="3276600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2" name="Sun 11">
            <a:extLst>
              <a:ext uri="{FF2B5EF4-FFF2-40B4-BE49-F238E27FC236}">
                <a16:creationId xmlns:a16="http://schemas.microsoft.com/office/drawing/2014/main" id="{30762CBF-9240-F10C-189F-A4F9751B4405}"/>
              </a:ext>
            </a:extLst>
          </p:cNvPr>
          <p:cNvSpPr/>
          <p:nvPr/>
        </p:nvSpPr>
        <p:spPr>
          <a:xfrm>
            <a:off x="5692140" y="3276600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3" name="Sun 12">
            <a:extLst>
              <a:ext uri="{FF2B5EF4-FFF2-40B4-BE49-F238E27FC236}">
                <a16:creationId xmlns:a16="http://schemas.microsoft.com/office/drawing/2014/main" id="{D6CD105B-B44F-ADB8-4E72-36F291C7A9A3}"/>
              </a:ext>
            </a:extLst>
          </p:cNvPr>
          <p:cNvSpPr/>
          <p:nvPr/>
        </p:nvSpPr>
        <p:spPr>
          <a:xfrm>
            <a:off x="7920990" y="3276600"/>
            <a:ext cx="1163956" cy="94488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6F64976D-48D4-7631-4B62-8562D268AFCE}"/>
              </a:ext>
            </a:extLst>
          </p:cNvPr>
          <p:cNvSpPr/>
          <p:nvPr/>
        </p:nvSpPr>
        <p:spPr>
          <a:xfrm>
            <a:off x="9814560" y="3276600"/>
            <a:ext cx="1691640" cy="1066800"/>
          </a:xfrm>
          <a:prstGeom prst="sun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15</a:t>
            </a:r>
          </a:p>
        </p:txBody>
      </p:sp>
      <p:sp>
        <p:nvSpPr>
          <p:cNvPr id="15" name="Sun 14">
            <a:extLst>
              <a:ext uri="{FF2B5EF4-FFF2-40B4-BE49-F238E27FC236}">
                <a16:creationId xmlns:a16="http://schemas.microsoft.com/office/drawing/2014/main" id="{94F4D1C3-A43D-D97D-DBD0-EE0807329050}"/>
              </a:ext>
            </a:extLst>
          </p:cNvPr>
          <p:cNvSpPr/>
          <p:nvPr/>
        </p:nvSpPr>
        <p:spPr>
          <a:xfrm>
            <a:off x="1321118" y="5334000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6" name="Sun 15">
            <a:extLst>
              <a:ext uri="{FF2B5EF4-FFF2-40B4-BE49-F238E27FC236}">
                <a16:creationId xmlns:a16="http://schemas.microsoft.com/office/drawing/2014/main" id="{2B0CF6CF-0F93-4BB7-76B3-110CBB8D1613}"/>
              </a:ext>
            </a:extLst>
          </p:cNvPr>
          <p:cNvSpPr/>
          <p:nvPr/>
        </p:nvSpPr>
        <p:spPr>
          <a:xfrm>
            <a:off x="3383280" y="5334000"/>
            <a:ext cx="1463040" cy="137922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7" name="Sun 16">
            <a:extLst>
              <a:ext uri="{FF2B5EF4-FFF2-40B4-BE49-F238E27FC236}">
                <a16:creationId xmlns:a16="http://schemas.microsoft.com/office/drawing/2014/main" id="{4580EFF9-62C9-EB62-5EBF-737DB4D11B6E}"/>
              </a:ext>
            </a:extLst>
          </p:cNvPr>
          <p:cNvSpPr/>
          <p:nvPr/>
        </p:nvSpPr>
        <p:spPr>
          <a:xfrm>
            <a:off x="5744526" y="5448300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8" name="Sun 17">
            <a:extLst>
              <a:ext uri="{FF2B5EF4-FFF2-40B4-BE49-F238E27FC236}">
                <a16:creationId xmlns:a16="http://schemas.microsoft.com/office/drawing/2014/main" id="{5BB26999-6A6F-AA8B-C3F8-4910A7222EA6}"/>
              </a:ext>
            </a:extLst>
          </p:cNvPr>
          <p:cNvSpPr/>
          <p:nvPr/>
        </p:nvSpPr>
        <p:spPr>
          <a:xfrm>
            <a:off x="7920990" y="5478780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9" name="Sun 18">
            <a:extLst>
              <a:ext uri="{FF2B5EF4-FFF2-40B4-BE49-F238E27FC236}">
                <a16:creationId xmlns:a16="http://schemas.microsoft.com/office/drawing/2014/main" id="{25DC677A-FB1A-C7ED-7E6A-86BA5C0B2EE5}"/>
              </a:ext>
            </a:extLst>
          </p:cNvPr>
          <p:cNvSpPr/>
          <p:nvPr/>
        </p:nvSpPr>
        <p:spPr>
          <a:xfrm>
            <a:off x="10078402" y="5356860"/>
            <a:ext cx="1163956" cy="944880"/>
          </a:xfrm>
          <a:prstGeom prst="sun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9</a:t>
            </a:r>
          </a:p>
        </p:txBody>
      </p:sp>
      <p:cxnSp>
        <p:nvCxnSpPr>
          <p:cNvPr id="21" name="Connector: Curved 20">
            <a:extLst>
              <a:ext uri="{FF2B5EF4-FFF2-40B4-BE49-F238E27FC236}">
                <a16:creationId xmlns:a16="http://schemas.microsoft.com/office/drawing/2014/main" id="{0BBF6F27-A0C7-12AC-6029-3A29BBD1BCDE}"/>
              </a:ext>
            </a:extLst>
          </p:cNvPr>
          <p:cNvCxnSpPr>
            <a:cxnSpLocks/>
          </p:cNvCxnSpPr>
          <p:nvPr/>
        </p:nvCxnSpPr>
        <p:spPr>
          <a:xfrm>
            <a:off x="2362200" y="2819400"/>
            <a:ext cx="3733800" cy="182880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1435CB94-4F43-B2C4-EAA4-650B0B077AAA}"/>
              </a:ext>
            </a:extLst>
          </p:cNvPr>
          <p:cNvCxnSpPr>
            <a:cxnSpLocks/>
          </p:cNvCxnSpPr>
          <p:nvPr/>
        </p:nvCxnSpPr>
        <p:spPr>
          <a:xfrm>
            <a:off x="4490562" y="3185160"/>
            <a:ext cx="3430428" cy="1584960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54AA09FB-BA14-CC06-7A20-2B68BF71E4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62200" y="3048000"/>
            <a:ext cx="3584258" cy="1661160"/>
          </a:xfrm>
          <a:prstGeom prst="curvedConnector3">
            <a:avLst>
              <a:gd name="adj1" fmla="val 3256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nector: Curved 30">
            <a:extLst>
              <a:ext uri="{FF2B5EF4-FFF2-40B4-BE49-F238E27FC236}">
                <a16:creationId xmlns:a16="http://schemas.microsoft.com/office/drawing/2014/main" id="{672F7300-9590-0935-6B0E-93B0CE31C476}"/>
              </a:ext>
            </a:extLst>
          </p:cNvPr>
          <p:cNvCxnSpPr>
            <a:cxnSpLocks/>
          </p:cNvCxnSpPr>
          <p:nvPr/>
        </p:nvCxnSpPr>
        <p:spPr>
          <a:xfrm rot="16200000" flipH="1">
            <a:off x="8653702" y="3143964"/>
            <a:ext cx="1661160" cy="1469232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3772A6C1-9366-C5BA-E455-2318C6197F48}"/>
              </a:ext>
            </a:extLst>
          </p:cNvPr>
          <p:cNvCxnSpPr/>
          <p:nvPr/>
        </p:nvCxnSpPr>
        <p:spPr>
          <a:xfrm rot="10800000" flipV="1">
            <a:off x="4846320" y="3048000"/>
            <a:ext cx="5372578" cy="1828800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CE81004-7387-9C89-550A-D8104E0BC09A}"/>
              </a:ext>
            </a:extLst>
          </p:cNvPr>
          <p:cNvSpPr txBox="1"/>
          <p:nvPr/>
        </p:nvSpPr>
        <p:spPr>
          <a:xfrm>
            <a:off x="3288958" y="400746"/>
            <a:ext cx="5614083" cy="783193"/>
          </a:xfrm>
          <a:prstGeom prst="round2Diag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Bước 1: Tính nhẩm dựa vào bảng chia 3.</a:t>
            </a:r>
          </a:p>
          <a:p>
            <a:pPr algn="l"/>
            <a:r>
              <a:rPr lang="vi-VN" sz="20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Bước 2: Nối hai phép tính có cùng kết quả.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424E0A-6EB9-DCC0-585B-6D0227518C7E}"/>
              </a:ext>
            </a:extLst>
          </p:cNvPr>
          <p:cNvSpPr txBox="1"/>
          <p:nvPr/>
        </p:nvSpPr>
        <p:spPr>
          <a:xfrm>
            <a:off x="1379219" y="1195252"/>
            <a:ext cx="82042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Hai phép tính nào dưới đây có cùng kết quả</a:t>
            </a:r>
            <a:endParaRPr lang="en-US" sz="28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8C5D70-1C17-28C8-F6FC-ADA503473C9E}"/>
              </a:ext>
            </a:extLst>
          </p:cNvPr>
          <p:cNvSpPr/>
          <p:nvPr/>
        </p:nvSpPr>
        <p:spPr>
          <a:xfrm>
            <a:off x="550379" y="1022228"/>
            <a:ext cx="828880" cy="774503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315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8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F7C53E3-A850-F82C-6249-75A4FF556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" y="0"/>
            <a:ext cx="1215677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9967E1-0A44-6C54-A271-BCBE3303521D}"/>
              </a:ext>
            </a:extLst>
          </p:cNvPr>
          <p:cNvSpPr txBox="1"/>
          <p:nvPr/>
        </p:nvSpPr>
        <p:spPr>
          <a:xfrm>
            <a:off x="1039390" y="969141"/>
            <a:ext cx="109135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0" i="0">
                <a:solidFill>
                  <a:srgbClr val="002060"/>
                </a:solidFill>
                <a:effectLst/>
                <a:latin typeface="Nunito Black" panose="00000A00000000000000" pitchFamily="2" charset="0"/>
              </a:rPr>
              <a:t>Chia đều 30 que tính thành 3 bó. Hỏi mỗi bó có bao nhiêu que tính ?</a:t>
            </a:r>
            <a:endParaRPr lang="en-US" sz="2600">
              <a:solidFill>
                <a:srgbClr val="002060"/>
              </a:solidFill>
              <a:latin typeface="Nunito Black" panose="00000A00000000000000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284E07-D29A-6691-FF24-7BC93B37AFF3}"/>
              </a:ext>
            </a:extLst>
          </p:cNvPr>
          <p:cNvSpPr/>
          <p:nvPr/>
        </p:nvSpPr>
        <p:spPr>
          <a:xfrm>
            <a:off x="368776" y="846936"/>
            <a:ext cx="670614" cy="706076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Nunito Black" panose="00000A00000000000000" pitchFamily="2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9245CD-98F0-F12E-C56E-ADC9B07E9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281" b="75283"/>
          <a:stretch/>
        </p:blipFill>
        <p:spPr>
          <a:xfrm>
            <a:off x="108513" y="102694"/>
            <a:ext cx="2220278" cy="803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A678B9-9D21-DBD0-615C-A8D2C261F44F}"/>
              </a:ext>
            </a:extLst>
          </p:cNvPr>
          <p:cNvCxnSpPr/>
          <p:nvPr/>
        </p:nvCxnSpPr>
        <p:spPr>
          <a:xfrm>
            <a:off x="1210429" y="1381468"/>
            <a:ext cx="49469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CD63312-6294-19D5-D78A-2F8E58FC97E0}"/>
              </a:ext>
            </a:extLst>
          </p:cNvPr>
          <p:cNvCxnSpPr>
            <a:cxnSpLocks/>
          </p:cNvCxnSpPr>
          <p:nvPr/>
        </p:nvCxnSpPr>
        <p:spPr>
          <a:xfrm>
            <a:off x="7019171" y="1389143"/>
            <a:ext cx="46048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Sách Khánh Hòa">
            <a:extLst>
              <a:ext uri="{FF2B5EF4-FFF2-40B4-BE49-F238E27FC236}">
                <a16:creationId xmlns:a16="http://schemas.microsoft.com/office/drawing/2014/main" id="{47F80795-9877-DC3C-D90A-2F7940C7D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22645" r="48337" b="12902"/>
          <a:stretch/>
        </p:blipFill>
        <p:spPr bwMode="auto">
          <a:xfrm>
            <a:off x="848616" y="1913297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ách Khánh Hòa">
            <a:extLst>
              <a:ext uri="{FF2B5EF4-FFF2-40B4-BE49-F238E27FC236}">
                <a16:creationId xmlns:a16="http://schemas.microsoft.com/office/drawing/2014/main" id="{9881CE89-1DF5-452E-E61C-6C5BAEC0A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5" t="22645" r="48337" b="12902"/>
          <a:stretch/>
        </p:blipFill>
        <p:spPr bwMode="auto">
          <a:xfrm>
            <a:off x="3572577" y="1949049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ách Khánh Hòa">
            <a:extLst>
              <a:ext uri="{FF2B5EF4-FFF2-40B4-BE49-F238E27FC236}">
                <a16:creationId xmlns:a16="http://schemas.microsoft.com/office/drawing/2014/main" id="{5AF7D8E3-7FB7-2765-0B8E-385CC9FF5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4" t="21948" r="27078" b="13600"/>
          <a:stretch/>
        </p:blipFill>
        <p:spPr bwMode="auto">
          <a:xfrm>
            <a:off x="2334932" y="1913296"/>
            <a:ext cx="1107039" cy="315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7824069-6D71-DA21-1C59-982149657EF1}"/>
              </a:ext>
            </a:extLst>
          </p:cNvPr>
          <p:cNvSpPr txBox="1"/>
          <p:nvPr/>
        </p:nvSpPr>
        <p:spPr>
          <a:xfrm>
            <a:off x="3761211" y="426673"/>
            <a:ext cx="6027474" cy="40011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000" b="0" i="0">
                <a:solidFill>
                  <a:schemeClr val="bg1"/>
                </a:solidFill>
                <a:effectLst/>
                <a:latin typeface="Nunito ExtraBold" panose="00000900000000000000" pitchFamily="2" charset="0"/>
              </a:rPr>
              <a:t>Số que tính ở mỗi bó = Số que tính của 3 bó : 3</a:t>
            </a:r>
            <a:endParaRPr lang="en-US" sz="2000">
              <a:solidFill>
                <a:schemeClr val="bg1"/>
              </a:solidFill>
              <a:latin typeface="Nunito ExtraBold" panose="000009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D6DCA8-63DE-0D03-5AF7-1CD6B0EC6AF7}"/>
              </a:ext>
            </a:extLst>
          </p:cNvPr>
          <p:cNvSpPr txBox="1"/>
          <p:nvPr/>
        </p:nvSpPr>
        <p:spPr>
          <a:xfrm>
            <a:off x="6065163" y="3429000"/>
            <a:ext cx="6180422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>
                <a:solidFill>
                  <a:schemeClr val="tx2"/>
                </a:solidFill>
                <a:effectLst/>
                <a:latin typeface="Nunito Black" panose="00000A00000000000000" pitchFamily="2" charset="0"/>
              </a:rPr>
              <a:t>Bài làm</a:t>
            </a:r>
          </a:p>
          <a:p>
            <a:pPr algn="ctr"/>
            <a:r>
              <a:rPr lang="en-US" sz="3200" b="0" i="0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Mỗi bó có số que tính là</a:t>
            </a:r>
          </a:p>
          <a:p>
            <a:pPr algn="ctr"/>
            <a:r>
              <a:rPr lang="en-US" sz="3200" b="0" i="0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30 : 3 = 10 (que tính)</a:t>
            </a:r>
          </a:p>
          <a:p>
            <a:pPr algn="ctr"/>
            <a:r>
              <a:rPr lang="en-US" sz="3200" b="0" i="0">
                <a:solidFill>
                  <a:srgbClr val="FF0066"/>
                </a:solidFill>
                <a:effectLst/>
                <a:latin typeface="Nunito Black" panose="00000A00000000000000" pitchFamily="2" charset="0"/>
              </a:rPr>
              <a:t>Đáp số: 10 que tính</a:t>
            </a:r>
          </a:p>
          <a:p>
            <a:br>
              <a:rPr lang="en-US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184DB187-3457-293E-FEFC-BFFD5BBE6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14" y="1088196"/>
            <a:ext cx="8571024" cy="480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93;p1">
            <a:extLst>
              <a:ext uri="{FF2B5EF4-FFF2-40B4-BE49-F238E27FC236}">
                <a16:creationId xmlns:a16="http://schemas.microsoft.com/office/drawing/2014/main" id="{7FE143FD-3047-4EEA-962E-C0DFE5B6F923}"/>
              </a:ext>
            </a:extLst>
          </p:cNvPr>
          <p:cNvPicPr preferRelativeResize="0"/>
          <p:nvPr/>
        </p:nvPicPr>
        <p:blipFill rotWithShape="1">
          <a:blip r:embed="rId2">
            <a:alphaModFix amt="40000"/>
          </a:blip>
          <a:srcRect t="1402" r="2" b="2"/>
          <a:stretch/>
        </p:blipFill>
        <p:spPr>
          <a:xfrm flipH="1">
            <a:off x="3669840" y="1196221"/>
            <a:ext cx="9059839" cy="685595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511CE4-D72B-4A67-AC64-409265306DFB}"/>
              </a:ext>
            </a:extLst>
          </p:cNvPr>
          <p:cNvSpPr txBox="1"/>
          <p:nvPr/>
        </p:nvSpPr>
        <p:spPr>
          <a:xfrm>
            <a:off x="5859484" y="511199"/>
            <a:ext cx="6870195" cy="8312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latin typeface="Sigmar One" panose="00000500000000000000" pitchFamily="2" charset="0"/>
                <a:ea typeface="+mj-ea"/>
                <a:cs typeface="+mj-cs"/>
              </a:rPr>
              <a:t>Củng cố - Dặn dò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2" r="12732" b="2"/>
          <a:stretch/>
        </p:blipFill>
        <p:spPr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8611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97;p1">
            <a:extLst>
              <a:ext uri="{FF2B5EF4-FFF2-40B4-BE49-F238E27FC236}">
                <a16:creationId xmlns:a16="http://schemas.microsoft.com/office/drawing/2014/main" id="{F4482298-890F-4712-A6AF-E57A51690AC1}"/>
              </a:ext>
            </a:extLst>
          </p:cNvPr>
          <p:cNvPicPr preferRelativeResize="0"/>
          <p:nvPr/>
        </p:nvPicPr>
        <p:blipFill rotWithShape="1">
          <a:blip r:embed="rId2"/>
          <a:srcRect t="13492" r="8622" b="317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2CA38-F766-4886-B8D0-1B660FE2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" y="1460627"/>
            <a:ext cx="7170465" cy="1124712"/>
          </a:xfrm>
        </p:spPr>
        <p:txBody>
          <a:bodyPr anchor="b">
            <a:normAutofit/>
          </a:bodyPr>
          <a:lstStyle/>
          <a:p>
            <a:r>
              <a:rPr lang="en-US" sz="4000">
                <a:solidFill>
                  <a:srgbClr val="EB9C52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70E10-55BE-42A7-B9B8-3D0C65A6D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9116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3" y="5418088"/>
            <a:ext cx="7051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5821716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6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934" y="375251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5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7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3" y="5418088"/>
            <a:ext cx="7051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5821716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6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5" y="95250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6" y="437888"/>
            <a:ext cx="95423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Dòng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thành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đang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bị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ô </a:t>
            </a:r>
            <a:r>
              <a:rPr lang="en-US" sz="3600" b="1" dirty="0" err="1">
                <a:solidFill>
                  <a:srgbClr val="FF0000"/>
                </a:solidFill>
              </a:rPr>
              <a:t>nhiễm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nghiêm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trọng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bởi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thải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  <a:p>
            <a:pPr algn="ctr"/>
            <a:br>
              <a:rPr lang="en-US" sz="3600" b="1" dirty="0">
                <a:solidFill>
                  <a:srgbClr val="FF0000"/>
                </a:solidFill>
              </a:rPr>
            </a:b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hãy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giúp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chú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nhân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môi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trường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dòng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bằng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lời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đúng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5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5973763" y="33067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112228" y="81574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3" action="ppaction://hlinksldjump"/>
          </p:cNvPr>
          <p:cNvSpPr/>
          <p:nvPr/>
        </p:nvSpPr>
        <p:spPr>
          <a:xfrm>
            <a:off x="1210717" y="81574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3" y="5418088"/>
            <a:ext cx="7051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7" y="5821716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3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6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520452" y="3332722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23652" y="3485122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926852" y="3637522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130052" y="3789922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333252" y="3942322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5"/>
            <a:ext cx="63500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0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3" y="3962401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01970" y="947107"/>
            <a:ext cx="11329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Kết quả của phép tính 2 x 4 = ?</a:t>
            </a:r>
            <a:endParaRPr lang="en-US" sz="4000" b="1" dirty="0">
              <a:solidFill>
                <a:srgbClr val="00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0"/>
            <a:ext cx="69465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Nunito Black" panose="00000A00000000000000" pitchFamily="2" charset="0"/>
                <a:ea typeface="HP001 4H" pitchFamily="34" charset="-127"/>
                <a:cs typeface="Times New Roman" panose="02020603050405020304" pitchFamily="18" charset="0"/>
              </a:rPr>
              <a:t>8</a:t>
            </a:r>
            <a:endParaRPr lang="en-US" sz="4800" b="1" dirty="0">
              <a:solidFill>
                <a:srgbClr val="FF0000"/>
              </a:solidFill>
              <a:latin typeface="Nunito Black" panose="00000A00000000000000" pitchFamily="2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5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5" y="95250"/>
            <a:ext cx="11000073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3" y="3962401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18632" y="1053919"/>
            <a:ext cx="9913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Điền vào chỗ trống:</a:t>
            </a:r>
          </a:p>
          <a:p>
            <a:pPr algn="ctr"/>
            <a:r>
              <a:rPr lang="en-US" sz="3600" b="1">
                <a:solidFill>
                  <a:srgbClr val="0033CC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2 + 2 + 2 + 2 + 2 + 2 = 2 x …</a:t>
            </a:r>
            <a:endParaRPr lang="en-US" sz="3600" b="1" dirty="0">
              <a:solidFill>
                <a:srgbClr val="0033CC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02190" y="5229627"/>
            <a:ext cx="6946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5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2" action="ppaction://hlinksldjump"/>
          </p:cNvPr>
          <p:cNvSpPr/>
          <p:nvPr/>
        </p:nvSpPr>
        <p:spPr>
          <a:xfrm>
            <a:off x="112228" y="81574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" action="ppaction://noaction"/>
          </p:cNvPr>
          <p:cNvSpPr/>
          <p:nvPr/>
        </p:nvSpPr>
        <p:spPr>
          <a:xfrm>
            <a:off x="1210717" y="81574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69" y="4732589"/>
            <a:ext cx="7051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4" y="4828224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2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8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20452" y="3332722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23652" y="3485122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26852" y="3637522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130052" y="3789922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333252" y="3942322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96" y="-853528"/>
            <a:ext cx="63500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2" y="210190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oogle Shape;94;p1">
            <a:extLst>
              <a:ext uri="{FF2B5EF4-FFF2-40B4-BE49-F238E27FC236}">
                <a16:creationId xmlns:a16="http://schemas.microsoft.com/office/drawing/2014/main" id="{2F9E2991-3608-4FE0-B073-FAB806EF3806}"/>
              </a:ext>
            </a:extLst>
          </p:cNvPr>
          <p:cNvPicPr preferRelativeResize="0"/>
          <p:nvPr/>
        </p:nvPicPr>
        <p:blipFill rotWithShape="1">
          <a:blip r:embed="rId2"/>
          <a:srcRect l="15791" r="11765" b="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9" name="Google Shape;97;p1">
            <a:extLst>
              <a:ext uri="{FF2B5EF4-FFF2-40B4-BE49-F238E27FC236}">
                <a16:creationId xmlns:a16="http://schemas.microsoft.com/office/drawing/2014/main" id="{230A9301-68AC-444B-9CC4-885C1D85E1BA}"/>
              </a:ext>
            </a:extLst>
          </p:cNvPr>
          <p:cNvPicPr preferRelativeResize="0"/>
          <p:nvPr/>
        </p:nvPicPr>
        <p:blipFill rotWithShape="1">
          <a:blip r:embed="rId3"/>
          <a:srcRect l="10160" r="12730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568A05-FBFF-4004-A820-385B8EF347AA}"/>
              </a:ext>
            </a:extLst>
          </p:cNvPr>
          <p:cNvSpPr txBox="1"/>
          <p:nvPr/>
        </p:nvSpPr>
        <p:spPr>
          <a:xfrm>
            <a:off x="3407342" y="2917628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00B0F0"/>
                </a:solidFill>
                <a:latin typeface="Sigmar One" panose="00000500000000000000" pitchFamily="2" charset="0"/>
                <a:ea typeface="+mj-ea"/>
                <a:cs typeface="+mj-cs"/>
              </a:rPr>
              <a:t>Bảng nhân 3</a:t>
            </a: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70C2-0DC5-C632-3FD9-41D0EA54847D}"/>
              </a:ext>
            </a:extLst>
          </p:cNvPr>
          <p:cNvSpPr txBox="1"/>
          <p:nvPr/>
        </p:nvSpPr>
        <p:spPr>
          <a:xfrm>
            <a:off x="3559429" y="1990422"/>
            <a:ext cx="5073142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>
                <a:solidFill>
                  <a:srgbClr val="FF0000"/>
                </a:solidFill>
                <a:latin typeface="Sigmar One" panose="00000500000000000000" pitchFamily="2" charset="0"/>
                <a:ea typeface="+mj-ea"/>
                <a:cs typeface="+mj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38344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819</Words>
  <Application>Microsoft Office PowerPoint</Application>
  <PresentationFormat>Widescreen</PresentationFormat>
  <Paragraphs>190</Paragraphs>
  <Slides>28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Open Sans</vt:lpstr>
      <vt:lpstr>Calibri Light</vt:lpstr>
      <vt:lpstr>Nunito Black</vt:lpstr>
      <vt:lpstr>OpenSans</vt:lpstr>
      <vt:lpstr>Nunito ExtraBold</vt:lpstr>
      <vt:lpstr>Arial</vt:lpstr>
      <vt:lpstr>Tahoma</vt:lpstr>
      <vt:lpstr>Calibri</vt:lpstr>
      <vt:lpstr>Times New Roman</vt:lpstr>
      <vt:lpstr>Sigmar One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Mr Manh</cp:lastModifiedBy>
  <cp:revision>13</cp:revision>
  <dcterms:created xsi:type="dcterms:W3CDTF">2022-03-28T23:45:00Z</dcterms:created>
  <dcterms:modified xsi:type="dcterms:W3CDTF">2022-07-24T05:18:01Z</dcterms:modified>
</cp:coreProperties>
</file>