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86" r:id="rId4"/>
    <p:sldId id="257" r:id="rId5"/>
    <p:sldId id="261" r:id="rId6"/>
    <p:sldId id="256" r:id="rId7"/>
    <p:sldId id="281" r:id="rId8"/>
    <p:sldId id="264" r:id="rId9"/>
    <p:sldId id="282" r:id="rId10"/>
    <p:sldId id="265" r:id="rId11"/>
    <p:sldId id="268" r:id="rId12"/>
    <p:sldId id="269" r:id="rId13"/>
    <p:sldId id="270" r:id="rId14"/>
    <p:sldId id="271" r:id="rId15"/>
    <p:sldId id="272" r:id="rId16"/>
    <p:sldId id="280" r:id="rId17"/>
    <p:sldId id="274" r:id="rId18"/>
    <p:sldId id="275" r:id="rId19"/>
    <p:sldId id="276" r:id="rId20"/>
    <p:sldId id="277" r:id="rId21"/>
    <p:sldId id="278" r:id="rId22"/>
    <p:sldId id="266" r:id="rId23"/>
    <p:sldId id="263" r:id="rId24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Nunito Black" pitchFamily="2" charset="0"/>
      <p:bold r:id="rId31"/>
      <p:boldItalic r:id="rId32"/>
    </p:embeddedFont>
    <p:embeddedFont>
      <p:font typeface="Open Sans Extrabold" panose="020B0906030804020204" pitchFamily="34" charset="0"/>
      <p:bold r:id="rId33"/>
      <p:boldItalic r:id="rId34"/>
    </p:embeddedFont>
    <p:embeddedFont>
      <p:font typeface="Sigmar One" panose="00000500000000000000" pitchFamily="2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2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0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5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75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0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50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7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66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5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90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gif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image" Target="../media/image23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8.png"/><Relationship Id="rId15" Type="http://schemas.openxmlformats.org/officeDocument/2006/relationships/image" Target="../media/image16.gif"/><Relationship Id="rId23" Type="http://schemas.openxmlformats.org/officeDocument/2006/relationships/image" Target="../media/image27.png"/><Relationship Id="rId10" Type="http://schemas.openxmlformats.org/officeDocument/2006/relationships/image" Target="../media/image19.gif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12.gif"/><Relationship Id="rId14" Type="http://schemas.openxmlformats.org/officeDocument/2006/relationships/image" Target="../media/image15.pn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D0B4E0-4123-8F6E-7176-0965CCB2FEDC}"/>
              </a:ext>
            </a:extLst>
          </p:cNvPr>
          <p:cNvSpPr txBox="1"/>
          <p:nvPr/>
        </p:nvSpPr>
        <p:spPr>
          <a:xfrm>
            <a:off x="2409825" y="497857"/>
            <a:ext cx="81343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i="1">
                <a:solidFill>
                  <a:srgbClr val="7030A0"/>
                </a:solidFill>
                <a:latin typeface="Nunito Black" pitchFamily="2" charset="0"/>
              </a:rPr>
              <a:t>Thứ…ngày…tháng…năm 2022</a:t>
            </a:r>
            <a:br>
              <a:rPr lang="en-US" sz="1400">
                <a:solidFill>
                  <a:srgbClr val="7030A0"/>
                </a:solidFill>
                <a:latin typeface="Nunito Black" panose="00000A00000000000000" pitchFamily="2" charset="0"/>
              </a:rPr>
            </a:br>
            <a:r>
              <a:rPr lang="en-US" sz="3200">
                <a:solidFill>
                  <a:srgbClr val="7030A0"/>
                </a:solidFill>
                <a:latin typeface="Nunito Black" panose="00000A00000000000000" pitchFamily="2" charset="0"/>
              </a:rPr>
              <a:t>Toán</a:t>
            </a:r>
            <a:endParaRPr lang="en-US" sz="1400">
              <a:solidFill>
                <a:srgbClr val="7030A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C67F4-D502-90DD-F1F7-CDD15CAB7738}"/>
              </a:ext>
            </a:extLst>
          </p:cNvPr>
          <p:cNvSpPr txBox="1">
            <a:spLocks/>
          </p:cNvSpPr>
          <p:nvPr/>
        </p:nvSpPr>
        <p:spPr>
          <a:xfrm>
            <a:off x="1488098" y="1865561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320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endParaRPr lang="en-US" sz="320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ÔN TẬP BẢNG NHÂN 2; 5, BẢNG CHIA 2; 5</a:t>
            </a:r>
            <a:endParaRPr lang="en-US" sz="32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1C32103-2D7A-46AD-52D4-6721F305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83110" y="4283765"/>
            <a:ext cx="2130179" cy="2574235"/>
          </a:xfrm>
          <a:prstGeom prst="rect">
            <a:avLst/>
          </a:prstGeom>
        </p:spPr>
      </p:pic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3562A9E2-24BD-588B-AABF-78858AFB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18" y="2949895"/>
            <a:ext cx="5397935" cy="3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46C6DC18-CF32-C3E4-6C80-19E44523B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4317" r="10260"/>
          <a:stretch/>
        </p:blipFill>
        <p:spPr>
          <a:xfrm>
            <a:off x="70339" y="1689424"/>
            <a:ext cx="11969262" cy="394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7754" cy="87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ADC137-8C56-4276-99ED-272FCC26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8" y="812940"/>
            <a:ext cx="1691472" cy="6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3FD5C-4260-402D-974E-009CF8533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77" y="2296210"/>
            <a:ext cx="11160370" cy="259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DF6FB94-F8A8-4EE1-9D6F-8FD7B09ACF16}"/>
              </a:ext>
            </a:extLst>
          </p:cNvPr>
          <p:cNvSpPr txBox="1"/>
          <p:nvPr/>
        </p:nvSpPr>
        <p:spPr>
          <a:xfrm>
            <a:off x="4451673" y="2672654"/>
            <a:ext cx="672394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C6F5D-4E97-4EDB-89D5-34C24DAF8B44}"/>
              </a:ext>
            </a:extLst>
          </p:cNvPr>
          <p:cNvSpPr txBox="1"/>
          <p:nvPr/>
        </p:nvSpPr>
        <p:spPr>
          <a:xfrm>
            <a:off x="5390482" y="2672654"/>
            <a:ext cx="762991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54BF30-BA93-4D36-8987-91816F45F9E8}"/>
              </a:ext>
            </a:extLst>
          </p:cNvPr>
          <p:cNvSpPr txBox="1"/>
          <p:nvPr/>
        </p:nvSpPr>
        <p:spPr>
          <a:xfrm>
            <a:off x="6447651" y="2694814"/>
            <a:ext cx="762992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ACEEE9-5795-4C38-A90C-AA771CD3C2CB}"/>
              </a:ext>
            </a:extLst>
          </p:cNvPr>
          <p:cNvSpPr txBox="1"/>
          <p:nvPr/>
        </p:nvSpPr>
        <p:spPr>
          <a:xfrm>
            <a:off x="8418546" y="2653584"/>
            <a:ext cx="762992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95631E-F5BD-4A22-81B7-E61C9715A94E}"/>
              </a:ext>
            </a:extLst>
          </p:cNvPr>
          <p:cNvSpPr txBox="1"/>
          <p:nvPr/>
        </p:nvSpPr>
        <p:spPr>
          <a:xfrm>
            <a:off x="9414131" y="2653583"/>
            <a:ext cx="762992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9BD96D-32CF-46F7-BB7D-BC8B1EE4BD71}"/>
              </a:ext>
            </a:extLst>
          </p:cNvPr>
          <p:cNvSpPr txBox="1"/>
          <p:nvPr/>
        </p:nvSpPr>
        <p:spPr>
          <a:xfrm>
            <a:off x="4339788" y="3753966"/>
            <a:ext cx="1141291" cy="1039356"/>
          </a:xfrm>
          <a:prstGeom prst="flowChartDecis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17A3A5-B238-407E-A403-D4A4B82279EA}"/>
              </a:ext>
            </a:extLst>
          </p:cNvPr>
          <p:cNvSpPr txBox="1"/>
          <p:nvPr/>
        </p:nvSpPr>
        <p:spPr>
          <a:xfrm>
            <a:off x="5371407" y="3753349"/>
            <a:ext cx="1141292" cy="1039356"/>
          </a:xfrm>
          <a:prstGeom prst="flowChartDecis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3DCA2A-007C-4608-A87F-FCA0A297F602}"/>
              </a:ext>
            </a:extLst>
          </p:cNvPr>
          <p:cNvSpPr txBox="1"/>
          <p:nvPr/>
        </p:nvSpPr>
        <p:spPr>
          <a:xfrm>
            <a:off x="7544318" y="3747251"/>
            <a:ext cx="1044747" cy="1039356"/>
          </a:xfrm>
          <a:prstGeom prst="flowChartDecis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40C11B-FB44-4714-8B3E-B21F536C4651}"/>
              </a:ext>
            </a:extLst>
          </p:cNvPr>
          <p:cNvSpPr txBox="1"/>
          <p:nvPr/>
        </p:nvSpPr>
        <p:spPr>
          <a:xfrm>
            <a:off x="9590972" y="3753966"/>
            <a:ext cx="1097222" cy="1039356"/>
          </a:xfrm>
          <a:prstGeom prst="flowChartDecis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10D3E-7DD4-4BDF-ACDD-580BF2AE450F}"/>
              </a:ext>
            </a:extLst>
          </p:cNvPr>
          <p:cNvSpPr txBox="1"/>
          <p:nvPr/>
        </p:nvSpPr>
        <p:spPr>
          <a:xfrm>
            <a:off x="8549012" y="3747251"/>
            <a:ext cx="1097222" cy="1039356"/>
          </a:xfrm>
          <a:prstGeom prst="flowChartDecis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4B6AE-921D-7152-EEC0-F4955EDF98EC}"/>
              </a:ext>
            </a:extLst>
          </p:cNvPr>
          <p:cNvSpPr txBox="1"/>
          <p:nvPr/>
        </p:nvSpPr>
        <p:spPr>
          <a:xfrm>
            <a:off x="2943487" y="604488"/>
            <a:ext cx="6852140" cy="983873"/>
          </a:xfrm>
          <a:prstGeom prst="cloudCallou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Đếm thêm 2 đơn vị hoặc đếm lùi 2 đơn vị rồi viết số còn thiếu vào ô trống.</a:t>
            </a:r>
            <a:endParaRPr lang="en-US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46"/>
            <a:ext cx="1992923" cy="89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F8430-C506-44E4-97B2-77A17BDC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69" y="1008721"/>
            <a:ext cx="10346531" cy="29127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6D2F8E-744E-41D1-B78A-49C3AEFED230}"/>
              </a:ext>
            </a:extLst>
          </p:cNvPr>
          <p:cNvSpPr/>
          <p:nvPr/>
        </p:nvSpPr>
        <p:spPr>
          <a:xfrm>
            <a:off x="5878286" y="2402977"/>
            <a:ext cx="957942" cy="106593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9ED08A7-903F-4D6A-870D-D3CC69F1A868}"/>
              </a:ext>
            </a:extLst>
          </p:cNvPr>
          <p:cNvSpPr/>
          <p:nvPr/>
        </p:nvSpPr>
        <p:spPr>
          <a:xfrm>
            <a:off x="8630418" y="2104293"/>
            <a:ext cx="1463152" cy="1364624"/>
          </a:xfrm>
          <a:prstGeom prst="triangle">
            <a:avLst>
              <a:gd name="adj" fmla="val 43922"/>
            </a:avLst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D9EABA1-B975-C64B-30F0-AC163DFC1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72" y="-164474"/>
            <a:ext cx="9334369" cy="5517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E923B5-E0E8-B695-064A-C4DDD1EC7C81}"/>
              </a:ext>
            </a:extLst>
          </p:cNvPr>
          <p:cNvSpPr txBox="1"/>
          <p:nvPr/>
        </p:nvSpPr>
        <p:spPr>
          <a:xfrm>
            <a:off x="158261" y="3282660"/>
            <a:ext cx="2080846" cy="1940957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Thực hiện tính kết quả phép tính theo chiều mũi tên rồi viết số thích hợp vào ô trống.</a:t>
            </a:r>
            <a:endParaRPr lang="en-US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10FEF-78D7-4378-9290-A73D1B745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3630" r="93161" b="13819"/>
          <a:stretch/>
        </p:blipFill>
        <p:spPr>
          <a:xfrm>
            <a:off x="240323" y="1019175"/>
            <a:ext cx="767862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CC532-7EDB-4E8D-8163-135E6131A17F}"/>
              </a:ext>
            </a:extLst>
          </p:cNvPr>
          <p:cNvSpPr txBox="1"/>
          <p:nvPr/>
        </p:nvSpPr>
        <p:spPr>
          <a:xfrm>
            <a:off x="3569120" y="2852146"/>
            <a:ext cx="4818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 số bàn học là: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18 : 2 = 9 (bàn học)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 số: 9 bàn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C844E-DDF3-33C5-5B51-D0B48E334323}"/>
              </a:ext>
            </a:extLst>
          </p:cNvPr>
          <p:cNvSpPr txBox="1"/>
          <p:nvPr/>
        </p:nvSpPr>
        <p:spPr>
          <a:xfrm>
            <a:off x="1055076" y="1084243"/>
            <a:ext cx="95660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Có 18 học sinh ngồi vào các bàn học, mỗi bàn 2 bạn. Hỏi có bao nhiêu bàn học như vậy?</a:t>
            </a: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A07712-52FB-0DD0-29C0-223E55FDD51C}"/>
              </a:ext>
            </a:extLst>
          </p:cNvPr>
          <p:cNvCxnSpPr/>
          <p:nvPr/>
        </p:nvCxnSpPr>
        <p:spPr>
          <a:xfrm>
            <a:off x="1758462" y="1482969"/>
            <a:ext cx="2004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DB8783-9A71-4875-8193-6D5C4068C962}"/>
              </a:ext>
            </a:extLst>
          </p:cNvPr>
          <p:cNvCxnSpPr>
            <a:cxnSpLocks/>
          </p:cNvCxnSpPr>
          <p:nvPr/>
        </p:nvCxnSpPr>
        <p:spPr>
          <a:xfrm>
            <a:off x="7537938" y="1528762"/>
            <a:ext cx="2391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72B059-9483-BACB-888E-09A10B51E929}"/>
              </a:ext>
            </a:extLst>
          </p:cNvPr>
          <p:cNvCxnSpPr>
            <a:cxnSpLocks/>
          </p:cNvCxnSpPr>
          <p:nvPr/>
        </p:nvCxnSpPr>
        <p:spPr>
          <a:xfrm flipV="1">
            <a:off x="1899138" y="1946031"/>
            <a:ext cx="5040924" cy="443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92B1A4-934C-42A6-F08C-06F2B8028D9F}"/>
              </a:ext>
            </a:extLst>
          </p:cNvPr>
          <p:cNvSpPr txBox="1"/>
          <p:nvPr/>
        </p:nvSpPr>
        <p:spPr>
          <a:xfrm>
            <a:off x="67408" y="2274277"/>
            <a:ext cx="3086100" cy="2951619"/>
          </a:xfrm>
          <a:prstGeom prst="cloudCallou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Số bàn học = Tất cả số học sinh : Số học sinh của mỗi bàn</a:t>
            </a:r>
            <a:endParaRPr lang="en-US" sz="2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pic>
        <p:nvPicPr>
          <p:cNvPr id="1026" name="Picture 2" descr="Hình ảnh Học Tập PNG , Lớp Học, Học Tập PNG , Lắng Nghe PNG miễn phí tải  tập tin PSDComment và Vector">
            <a:extLst>
              <a:ext uri="{FF2B5EF4-FFF2-40B4-BE49-F238E27FC236}">
                <a16:creationId xmlns:a16="http://schemas.microsoft.com/office/drawing/2014/main" id="{D8E53C5E-D860-6711-6C6A-454B8DC7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20" y="2274277"/>
            <a:ext cx="3787109" cy="32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5F3CA8-2A16-18EF-1628-62E8C8A7C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91" y="1632104"/>
            <a:ext cx="6858000" cy="43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84CB23-A81A-3B12-CE29-602B04F593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46537" y="1935271"/>
            <a:ext cx="11898926" cy="492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text, table, console table&#10;&#10;Description automatically generated">
            <a:extLst>
              <a:ext uri="{FF2B5EF4-FFF2-40B4-BE49-F238E27FC236}">
                <a16:creationId xmlns:a16="http://schemas.microsoft.com/office/drawing/2014/main" id="{4E1E05A1-3273-3ED8-D038-7AE6601F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9" y="1785828"/>
            <a:ext cx="6673364" cy="2936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6" y="62603"/>
            <a:ext cx="1992923" cy="89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F663F-26C2-4F4F-AC53-E18D7CD9B2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748" b="36483"/>
          <a:stretch/>
        </p:blipFill>
        <p:spPr>
          <a:xfrm>
            <a:off x="450238" y="1019175"/>
            <a:ext cx="681038" cy="64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BCA764-B900-488E-ABFA-BF820D52D5B4}"/>
              </a:ext>
            </a:extLst>
          </p:cNvPr>
          <p:cNvSpPr txBox="1"/>
          <p:nvPr/>
        </p:nvSpPr>
        <p:spPr>
          <a:xfrm>
            <a:off x="5804321" y="2397948"/>
            <a:ext cx="62411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 đô vật tham gia thi đấu là: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10 x 2 = 20 (đô vật)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 số: 20 đô vật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A9A17-D5A0-29A0-CBC2-F2F0F0979178}"/>
              </a:ext>
            </a:extLst>
          </p:cNvPr>
          <p:cNvSpPr txBox="1"/>
          <p:nvPr/>
        </p:nvSpPr>
        <p:spPr>
          <a:xfrm>
            <a:off x="1251438" y="954832"/>
            <a:ext cx="9560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Trong ngày hội đấu vật đầu xuân có 10 cặp đô vật tham gia thi đấu. Hỏi có bao nhiêu đô vật tham gia thi đấu?</a:t>
            </a:r>
            <a:endParaRPr 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31044C-FD88-E524-2701-5C041057A916}"/>
              </a:ext>
            </a:extLst>
          </p:cNvPr>
          <p:cNvCxnSpPr/>
          <p:nvPr/>
        </p:nvCxnSpPr>
        <p:spPr>
          <a:xfrm>
            <a:off x="6688015" y="1370330"/>
            <a:ext cx="18815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8D8F52-5166-6802-826E-EF03D053928D}"/>
              </a:ext>
            </a:extLst>
          </p:cNvPr>
          <p:cNvCxnSpPr>
            <a:cxnSpLocks/>
          </p:cNvCxnSpPr>
          <p:nvPr/>
        </p:nvCxnSpPr>
        <p:spPr>
          <a:xfrm>
            <a:off x="2754922" y="1723292"/>
            <a:ext cx="5234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FF4FD3-65B5-03B3-4A8A-F46551AEE100}"/>
              </a:ext>
            </a:extLst>
          </p:cNvPr>
          <p:cNvSpPr txBox="1"/>
          <p:nvPr/>
        </p:nvSpPr>
        <p:spPr>
          <a:xfrm>
            <a:off x="146537" y="3113486"/>
            <a:ext cx="4185140" cy="1827193"/>
          </a:xfrm>
          <a:prstGeom prst="cloudCallou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Số đô vật tham gia thi đấu = </a:t>
            </a:r>
          </a:p>
          <a:p>
            <a:pPr algn="ctr"/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Số cặp đô vật x 2</a:t>
            </a:r>
            <a:endParaRPr lang="en-US" sz="2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734801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046CA5-86EC-03FF-10C6-0C7DD0B9B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" b="91667" l="2167" r="90000">
                        <a14:foregroundMark x1="9167" y1="10776" x2="21667" y2="39943"/>
                        <a14:foregroundMark x1="27167" y1="5747" x2="40167" y2="28592"/>
                        <a14:foregroundMark x1="19167" y1="5891" x2="9000" y2="23851"/>
                        <a14:foregroundMark x1="9000" y1="23851" x2="9000" y2="25431"/>
                        <a14:foregroundMark x1="2167" y1="14080" x2="6833" y2="27874"/>
                        <a14:foregroundMark x1="25333" y1="862" x2="37167" y2="14368"/>
                        <a14:foregroundMark x1="18500" y1="80460" x2="42833" y2="90805"/>
                        <a14:foregroundMark x1="18833" y1="72414" x2="40500" y2="85057"/>
                        <a14:foregroundMark x1="25500" y1="43391" x2="47500" y2="91092"/>
                        <a14:foregroundMark x1="22500" y1="47414" x2="26000" y2="59914"/>
                        <a14:foregroundMark x1="23000" y1="46839" x2="17667" y2="62069"/>
                        <a14:foregroundMark x1="17667" y1="62069" x2="18000" y2="64943"/>
                        <a14:foregroundMark x1="22167" y1="47701" x2="16500" y2="57615"/>
                        <a14:foregroundMark x1="16500" y1="57615" x2="16500" y2="57615"/>
                        <a14:foregroundMark x1="16000" y1="46983" x2="27500" y2="49569"/>
                        <a14:foregroundMark x1="30500" y1="36494" x2="29833" y2="56753"/>
                        <a14:foregroundMark x1="52333" y1="38649" x2="52500" y2="53879"/>
                        <a14:foregroundMark x1="53167" y1="36782" x2="53167" y2="52155"/>
                        <a14:foregroundMark x1="51833" y1="36925" x2="48333" y2="53161"/>
                        <a14:foregroundMark x1="52667" y1="35489" x2="54500" y2="54598"/>
                        <a14:foregroundMark x1="15500" y1="75144" x2="46500" y2="78448"/>
                        <a14:foregroundMark x1="46500" y1="78448" x2="48167" y2="77299"/>
                        <a14:foregroundMark x1="47500" y1="64799" x2="22500" y2="91667"/>
                        <a14:foregroundMark x1="21833" y1="72557" x2="13000" y2="87500"/>
                        <a14:foregroundMark x1="14667" y1="70402" x2="11167" y2="91236"/>
                        <a14:foregroundMark x1="13500" y1="73851" x2="19500" y2="90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964" y="990600"/>
            <a:ext cx="4206239" cy="4876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744466-D08F-D00E-6309-A46B73724FC8}"/>
              </a:ext>
            </a:extLst>
          </p:cNvPr>
          <p:cNvSpPr txBox="1"/>
          <p:nvPr/>
        </p:nvSpPr>
        <p:spPr>
          <a:xfrm>
            <a:off x="5346891" y="1051229"/>
            <a:ext cx="5641145" cy="1546086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183ED-7AB8-7C73-7D20-75FB788C4ED3}"/>
              </a:ext>
            </a:extLst>
          </p:cNvPr>
          <p:cNvSpPr txBox="1"/>
          <p:nvPr/>
        </p:nvSpPr>
        <p:spPr>
          <a:xfrm>
            <a:off x="5202995" y="2987458"/>
            <a:ext cx="6208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0070C0"/>
                </a:solidFill>
                <a:latin typeface="Nunito Black" panose="00000A00000000000000" pitchFamily="2" charset="0"/>
              </a:rPr>
              <a:t>ÔN TẬP BẢNG NHÂN 5, BẢNG CHIA 5</a:t>
            </a:r>
          </a:p>
        </p:txBody>
      </p:sp>
    </p:spTree>
    <p:extLst>
      <p:ext uri="{BB962C8B-B14F-4D97-AF65-F5344CB8AC3E}">
        <p14:creationId xmlns:p14="http://schemas.microsoft.com/office/powerpoint/2010/main" val="230388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2E62B-0CE8-420A-902C-66AD1E5E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1" y="1019174"/>
            <a:ext cx="11353528" cy="45688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E8C89F-B146-4B9E-AF38-13A8C8C3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31423-6ECB-4A39-8A36-A6398B1BC8C0}"/>
              </a:ext>
            </a:extLst>
          </p:cNvPr>
          <p:cNvSpPr txBox="1"/>
          <p:nvPr/>
        </p:nvSpPr>
        <p:spPr>
          <a:xfrm>
            <a:off x="4833258" y="301414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52885-A727-4F5C-A953-3047E69A33D6}"/>
              </a:ext>
            </a:extLst>
          </p:cNvPr>
          <p:cNvSpPr txBox="1"/>
          <p:nvPr/>
        </p:nvSpPr>
        <p:spPr>
          <a:xfrm>
            <a:off x="5646058" y="301414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FE3FA-8E78-4B89-A796-539A082BE688}"/>
              </a:ext>
            </a:extLst>
          </p:cNvPr>
          <p:cNvSpPr txBox="1"/>
          <p:nvPr/>
        </p:nvSpPr>
        <p:spPr>
          <a:xfrm>
            <a:off x="6458858" y="301414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F2CE8-689B-44B6-BAE7-B53D3669A0B1}"/>
              </a:ext>
            </a:extLst>
          </p:cNvPr>
          <p:cNvSpPr txBox="1"/>
          <p:nvPr/>
        </p:nvSpPr>
        <p:spPr>
          <a:xfrm>
            <a:off x="7271658" y="301414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A70B7-922F-4D9E-BD53-B3C3909C98D8}"/>
              </a:ext>
            </a:extLst>
          </p:cNvPr>
          <p:cNvSpPr txBox="1"/>
          <p:nvPr/>
        </p:nvSpPr>
        <p:spPr>
          <a:xfrm>
            <a:off x="8084459" y="3014144"/>
            <a:ext cx="812799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9C8D0-DE66-4DF7-BECF-3533F4C3BCD8}"/>
              </a:ext>
            </a:extLst>
          </p:cNvPr>
          <p:cNvSpPr txBox="1"/>
          <p:nvPr/>
        </p:nvSpPr>
        <p:spPr>
          <a:xfrm>
            <a:off x="8897258" y="3014143"/>
            <a:ext cx="943427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B4422-539B-4ADE-801E-3B009608EF38}"/>
              </a:ext>
            </a:extLst>
          </p:cNvPr>
          <p:cNvSpPr txBox="1"/>
          <p:nvPr/>
        </p:nvSpPr>
        <p:spPr>
          <a:xfrm>
            <a:off x="9710058" y="3014143"/>
            <a:ext cx="943427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AAF82-36BC-4E24-B3EE-C0F36679B009}"/>
              </a:ext>
            </a:extLst>
          </p:cNvPr>
          <p:cNvSpPr txBox="1"/>
          <p:nvPr/>
        </p:nvSpPr>
        <p:spPr>
          <a:xfrm>
            <a:off x="4833258" y="4864716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54F2CA-47F4-493D-9094-6DBD5EFFF91F}"/>
              </a:ext>
            </a:extLst>
          </p:cNvPr>
          <p:cNvSpPr txBox="1"/>
          <p:nvPr/>
        </p:nvSpPr>
        <p:spPr>
          <a:xfrm>
            <a:off x="5675086" y="4864716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3E49BB-E22B-4ACA-8B9E-EEEE3CA0D4EE}"/>
              </a:ext>
            </a:extLst>
          </p:cNvPr>
          <p:cNvSpPr txBox="1"/>
          <p:nvPr/>
        </p:nvSpPr>
        <p:spPr>
          <a:xfrm>
            <a:off x="6487888" y="4864716"/>
            <a:ext cx="78377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A0BEC-98C6-4897-9715-642B3905809D}"/>
              </a:ext>
            </a:extLst>
          </p:cNvPr>
          <p:cNvSpPr txBox="1"/>
          <p:nvPr/>
        </p:nvSpPr>
        <p:spPr>
          <a:xfrm>
            <a:off x="7300688" y="4873557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7F566D-443D-4DC4-A176-34B00CCE6191}"/>
              </a:ext>
            </a:extLst>
          </p:cNvPr>
          <p:cNvSpPr txBox="1"/>
          <p:nvPr/>
        </p:nvSpPr>
        <p:spPr>
          <a:xfrm>
            <a:off x="8142518" y="4873557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A3E80-9DBE-42C3-98EA-154B6B139595}"/>
              </a:ext>
            </a:extLst>
          </p:cNvPr>
          <p:cNvSpPr txBox="1"/>
          <p:nvPr/>
        </p:nvSpPr>
        <p:spPr>
          <a:xfrm>
            <a:off x="8984345" y="4864716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F0EC5-907F-479A-B6C5-283AFBF52B74}"/>
              </a:ext>
            </a:extLst>
          </p:cNvPr>
          <p:cNvSpPr txBox="1"/>
          <p:nvPr/>
        </p:nvSpPr>
        <p:spPr>
          <a:xfrm>
            <a:off x="9797145" y="4864716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15B86-B69F-062F-371F-D260080F4232}"/>
              </a:ext>
            </a:extLst>
          </p:cNvPr>
          <p:cNvSpPr txBox="1"/>
          <p:nvPr/>
        </p:nvSpPr>
        <p:spPr>
          <a:xfrm>
            <a:off x="3063988" y="576628"/>
            <a:ext cx="6448069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a) Để tìm tích ta lấy thừa số nhân với thừa số.</a:t>
            </a:r>
          </a:p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b) Để tìm thương ta lấy số bị chia chia cho số chia.</a:t>
            </a:r>
          </a:p>
        </p:txBody>
      </p:sp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8C89F-B146-4B9E-AF38-13A8C8C3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857"/>
            <a:ext cx="2170004" cy="97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D0E40-259A-3240-91A9-8BBCFD912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" t="24101"/>
          <a:stretch/>
        </p:blipFill>
        <p:spPr>
          <a:xfrm>
            <a:off x="972457" y="2423786"/>
            <a:ext cx="10247086" cy="387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048B3A-0CBC-24E6-0B90-D5C1B21FB9D7}"/>
              </a:ext>
            </a:extLst>
          </p:cNvPr>
          <p:cNvSpPr txBox="1"/>
          <p:nvPr/>
        </p:nvSpPr>
        <p:spPr>
          <a:xfrm>
            <a:off x="1024268" y="936651"/>
            <a:ext cx="98157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Rô-bốt sẽ hái hết những quả bưởi rồi cho vào các sọt </a:t>
            </a:r>
            <a:endParaRPr lang="en-US" sz="2400" b="0" i="0">
              <a:solidFill>
                <a:srgbClr val="FF000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vi-VN" sz="24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(như hình vẽ). Hỏi:</a:t>
            </a:r>
          </a:p>
          <a:p>
            <a:pPr algn="l"/>
            <a:r>
              <a:rPr lang="vi-VN" sz="2400" b="0" i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Sọt nào sẽ có nhiều bưởi nhất?</a:t>
            </a:r>
          </a:p>
          <a:p>
            <a:pPr algn="l"/>
            <a:r>
              <a:rPr lang="vi-VN" sz="2400" b="0" i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Sọt nào sẽ có ít bưởi nhất?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B3001-6865-7218-AB93-C53B95172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655" b="4513"/>
          <a:stretch/>
        </p:blipFill>
        <p:spPr>
          <a:xfrm>
            <a:off x="266443" y="936651"/>
            <a:ext cx="597853" cy="64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338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8C89F-B146-4B9E-AF38-13A8C8C3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D0E40-259A-3240-91A9-8BBCFD912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1" t="22479" r="139" b="-1"/>
          <a:stretch/>
        </p:blipFill>
        <p:spPr>
          <a:xfrm>
            <a:off x="3169731" y="2778312"/>
            <a:ext cx="8284648" cy="3530990"/>
          </a:xfrm>
          <a:prstGeom prst="flowChartConnector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464E7-683C-0ADA-1286-9967772AD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20" b="54620" l="23077" r="32203">
                        <a14:foregroundMark x1="26206" y1="40862" x2="26206" y2="40862"/>
                        <a14:foregroundMark x1="26467" y1="42094" x2="26467" y2="42094"/>
                        <a14:foregroundMark x1="27640" y1="39425" x2="27640" y2="39425"/>
                        <a14:foregroundMark x1="28031" y1="54825" x2="28031" y2="54825"/>
                        <a14:foregroundMark x1="23207" y1="49897" x2="23207" y2="49897"/>
                        <a14:foregroundMark x1="32203" y1="49281" x2="32203" y2="49281"/>
                      </a14:backgroundRemoval>
                    </a14:imgEffect>
                  </a14:imgLayer>
                </a14:imgProps>
              </a:ext>
            </a:extLst>
          </a:blip>
          <a:srcRect l="22134" t="39704" r="66740" b="43400"/>
          <a:stretch/>
        </p:blipFill>
        <p:spPr>
          <a:xfrm>
            <a:off x="4784682" y="3525143"/>
            <a:ext cx="905692" cy="783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0B0E4-FB0F-C64F-831C-C6597E1B40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44" b="47927" l="39292" r="47398">
                        <a14:foregroundMark x1="40808" y1="44353" x2="40808" y2="44353"/>
                        <a14:foregroundMark x1="42112" y1="34908" x2="42112" y2="34908"/>
                        <a14:foregroundMark x1="41982" y1="33881" x2="41982" y2="33881"/>
                        <a14:foregroundMark x1="41721" y1="33265" x2="41721" y2="33265"/>
                        <a14:foregroundMark x1="43286" y1="35729" x2="43286" y2="35729"/>
                      </a14:backgroundRemoval>
                    </a14:imgEffect>
                  </a14:imgLayer>
                </a14:imgProps>
              </a:ext>
            </a:extLst>
          </a:blip>
          <a:srcRect l="38279" t="29271" r="51589" b="50000"/>
          <a:stretch/>
        </p:blipFill>
        <p:spPr>
          <a:xfrm>
            <a:off x="6190833" y="3033653"/>
            <a:ext cx="905692" cy="96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919B7-74F7-F24F-146D-93F276BC53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454" b="54201" l="51192" r="59364">
                        <a14:foregroundMark x1="58409" y1="47433" x2="58409" y2="47433"/>
                        <a14:foregroundMark x1="51890" y1="46817" x2="51890" y2="46817"/>
                        <a14:foregroundMark x1="55541" y1="38398" x2="55541" y2="38398"/>
                        <a14:foregroundMark x1="55411" y1="38398" x2="55411" y2="38398"/>
                        <a14:foregroundMark x1="56584" y1="38193" x2="56714" y2="37577"/>
                      </a14:backgroundRemoval>
                    </a14:imgEffect>
                  </a14:imgLayer>
                </a14:imgProps>
              </a:ext>
            </a:extLst>
          </a:blip>
          <a:srcRect l="50171" t="35361" r="39615" b="43706"/>
          <a:stretch/>
        </p:blipFill>
        <p:spPr>
          <a:xfrm>
            <a:off x="7191752" y="3408291"/>
            <a:ext cx="905692" cy="970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E3FD6A-BF83-5D62-83C1-8FEB226FB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09" b="68592" l="58533" r="68450">
                        <a14:foregroundMark x1="63233" y1="52567" x2="63233" y2="52567"/>
                        <a14:foregroundMark x1="63103" y1="51951" x2="63103" y2="51951"/>
                        <a14:foregroundMark x1="63885" y1="53799" x2="63885" y2="53799"/>
                      </a14:backgroundRemoval>
                    </a14:imgEffect>
                  </a14:imgLayer>
                </a14:imgProps>
              </a:ext>
            </a:extLst>
          </a:blip>
          <a:srcRect l="57293" t="49936" r="30310" b="29335"/>
          <a:stretch/>
        </p:blipFill>
        <p:spPr>
          <a:xfrm>
            <a:off x="7749194" y="4022192"/>
            <a:ext cx="1025995" cy="961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00664-654B-7F0E-747D-88E76ADBD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83" b="68378" l="26206" r="36115">
                        <a14:foregroundMark x1="32334" y1="65914" x2="32334" y2="65914"/>
                        <a14:foregroundMark x1="32203" y1="62628" x2="34681" y2="66119"/>
                        <a14:foregroundMark x1="29074" y1="66119" x2="31160" y2="68378"/>
                        <a14:foregroundMark x1="35984" y1="61602" x2="36245" y2="63450"/>
                        <a14:foregroundMark x1="29987" y1="54620" x2="29987" y2="54620"/>
                        <a14:foregroundMark x1="30378" y1="54415" x2="31030" y2="56263"/>
                        <a14:foregroundMark x1="31812" y1="54415" x2="31030" y2="57700"/>
                        <a14:foregroundMark x1="31551" y1="54620" x2="31943" y2="53183"/>
                        <a14:foregroundMark x1="31160" y1="59138" x2="31160" y2="60164"/>
                        <a14:foregroundMark x1="33507" y1="59548" x2="33116" y2="63860"/>
                        <a14:foregroundMark x1="30248" y1="59548" x2="28683" y2="65914"/>
                      </a14:backgroundRemoval>
                    </a14:imgEffect>
                  </a14:imgLayer>
                </a14:imgProps>
              </a:ext>
            </a:extLst>
          </a:blip>
          <a:srcRect l="25206" t="52334" r="62397" b="30769"/>
          <a:stretch/>
        </p:blipFill>
        <p:spPr>
          <a:xfrm>
            <a:off x="5070005" y="4151921"/>
            <a:ext cx="1025995" cy="783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DA3142-D40A-2DEB-6122-0F05BF247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423" b="88903"/>
          <a:stretch/>
        </p:blipFill>
        <p:spPr>
          <a:xfrm>
            <a:off x="328096" y="940000"/>
            <a:ext cx="810141" cy="6655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529E20-5290-DD86-E895-312CC866A239}"/>
              </a:ext>
            </a:extLst>
          </p:cNvPr>
          <p:cNvSpPr txBox="1"/>
          <p:nvPr/>
        </p:nvSpPr>
        <p:spPr>
          <a:xfrm>
            <a:off x="136346" y="1695932"/>
            <a:ext cx="593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 Sọt có nhiều bưởi nhất là sọt số 10 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BE973-2D50-2062-0F02-AF2C7E13A879}"/>
              </a:ext>
            </a:extLst>
          </p:cNvPr>
          <p:cNvSpPr txBox="1"/>
          <p:nvPr/>
        </p:nvSpPr>
        <p:spPr>
          <a:xfrm>
            <a:off x="150879" y="2244841"/>
            <a:ext cx="508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b) Sọt có ít bưởi nhất là sọt số 4.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81402-DD63-640F-3780-E86ACC1B3BB7}"/>
              </a:ext>
            </a:extLst>
          </p:cNvPr>
          <p:cNvSpPr txBox="1"/>
          <p:nvPr/>
        </p:nvSpPr>
        <p:spPr>
          <a:xfrm>
            <a:off x="5758053" y="99573"/>
            <a:ext cx="5443490" cy="2145268"/>
          </a:xfrm>
          <a:custGeom>
            <a:avLst/>
            <a:gdLst>
              <a:gd name="connsiteX0" fmla="*/ 0 w 5443490"/>
              <a:gd name="connsiteY0" fmla="*/ 357552 h 2145268"/>
              <a:gd name="connsiteX1" fmla="*/ 357552 w 5443490"/>
              <a:gd name="connsiteY1" fmla="*/ 0 h 2145268"/>
              <a:gd name="connsiteX2" fmla="*/ 907248 w 5443490"/>
              <a:gd name="connsiteY2" fmla="*/ 0 h 2145268"/>
              <a:gd name="connsiteX3" fmla="*/ 907248 w 5443490"/>
              <a:gd name="connsiteY3" fmla="*/ 0 h 2145268"/>
              <a:gd name="connsiteX4" fmla="*/ 1320046 w 5443490"/>
              <a:gd name="connsiteY4" fmla="*/ 0 h 2145268"/>
              <a:gd name="connsiteX5" fmla="*/ 1773670 w 5443490"/>
              <a:gd name="connsiteY5" fmla="*/ 0 h 2145268"/>
              <a:gd name="connsiteX6" fmla="*/ 2268121 w 5443490"/>
              <a:gd name="connsiteY6" fmla="*/ 0 h 2145268"/>
              <a:gd name="connsiteX7" fmla="*/ 2775328 w 5443490"/>
              <a:gd name="connsiteY7" fmla="*/ 0 h 2145268"/>
              <a:gd name="connsiteX8" fmla="*/ 3282535 w 5443490"/>
              <a:gd name="connsiteY8" fmla="*/ 0 h 2145268"/>
              <a:gd name="connsiteX9" fmla="*/ 3761564 w 5443490"/>
              <a:gd name="connsiteY9" fmla="*/ 0 h 2145268"/>
              <a:gd name="connsiteX10" fmla="*/ 4325127 w 5443490"/>
              <a:gd name="connsiteY10" fmla="*/ 0 h 2145268"/>
              <a:gd name="connsiteX11" fmla="*/ 5085938 w 5443490"/>
              <a:gd name="connsiteY11" fmla="*/ 0 h 2145268"/>
              <a:gd name="connsiteX12" fmla="*/ 5443490 w 5443490"/>
              <a:gd name="connsiteY12" fmla="*/ 357552 h 2145268"/>
              <a:gd name="connsiteX13" fmla="*/ 5443490 w 5443490"/>
              <a:gd name="connsiteY13" fmla="*/ 804479 h 2145268"/>
              <a:gd name="connsiteX14" fmla="*/ 5443490 w 5443490"/>
              <a:gd name="connsiteY14" fmla="*/ 1251406 h 2145268"/>
              <a:gd name="connsiteX15" fmla="*/ 5443490 w 5443490"/>
              <a:gd name="connsiteY15" fmla="*/ 1251406 h 2145268"/>
              <a:gd name="connsiteX16" fmla="*/ 5443490 w 5443490"/>
              <a:gd name="connsiteY16" fmla="*/ 1787723 h 2145268"/>
              <a:gd name="connsiteX17" fmla="*/ 5443490 w 5443490"/>
              <a:gd name="connsiteY17" fmla="*/ 1787716 h 2145268"/>
              <a:gd name="connsiteX18" fmla="*/ 5085938 w 5443490"/>
              <a:gd name="connsiteY18" fmla="*/ 2145268 h 2145268"/>
              <a:gd name="connsiteX19" fmla="*/ 4494196 w 5443490"/>
              <a:gd name="connsiteY19" fmla="*/ 2145268 h 2145268"/>
              <a:gd name="connsiteX20" fmla="*/ 3874277 w 5443490"/>
              <a:gd name="connsiteY20" fmla="*/ 2145268 h 2145268"/>
              <a:gd name="connsiteX21" fmla="*/ 3310713 w 5443490"/>
              <a:gd name="connsiteY21" fmla="*/ 2145268 h 2145268"/>
              <a:gd name="connsiteX22" fmla="*/ 2831684 w 5443490"/>
              <a:gd name="connsiteY22" fmla="*/ 2145268 h 2145268"/>
              <a:gd name="connsiteX23" fmla="*/ 2268121 w 5443490"/>
              <a:gd name="connsiteY23" fmla="*/ 2145268 h 2145268"/>
              <a:gd name="connsiteX24" fmla="*/ 1941520 w 5443490"/>
              <a:gd name="connsiteY24" fmla="*/ 2273984 h 2145268"/>
              <a:gd name="connsiteX25" fmla="*/ 1587703 w 5443490"/>
              <a:gd name="connsiteY25" fmla="*/ 2413427 h 2145268"/>
              <a:gd name="connsiteX26" fmla="*/ 1240671 w 5443490"/>
              <a:gd name="connsiteY26" fmla="*/ 2276666 h 2145268"/>
              <a:gd name="connsiteX27" fmla="*/ 907248 w 5443490"/>
              <a:gd name="connsiteY27" fmla="*/ 2145268 h 2145268"/>
              <a:gd name="connsiteX28" fmla="*/ 357552 w 5443490"/>
              <a:gd name="connsiteY28" fmla="*/ 2145268 h 2145268"/>
              <a:gd name="connsiteX29" fmla="*/ 0 w 5443490"/>
              <a:gd name="connsiteY29" fmla="*/ 1787716 h 2145268"/>
              <a:gd name="connsiteX30" fmla="*/ 0 w 5443490"/>
              <a:gd name="connsiteY30" fmla="*/ 1787723 h 2145268"/>
              <a:gd name="connsiteX31" fmla="*/ 0 w 5443490"/>
              <a:gd name="connsiteY31" fmla="*/ 1251406 h 2145268"/>
              <a:gd name="connsiteX32" fmla="*/ 0 w 5443490"/>
              <a:gd name="connsiteY32" fmla="*/ 1251406 h 2145268"/>
              <a:gd name="connsiteX33" fmla="*/ 0 w 5443490"/>
              <a:gd name="connsiteY33" fmla="*/ 813418 h 2145268"/>
              <a:gd name="connsiteX34" fmla="*/ 0 w 5443490"/>
              <a:gd name="connsiteY34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443490" h="2145268" fill="none" extrusionOk="0">
                <a:moveTo>
                  <a:pt x="0" y="357552"/>
                </a:moveTo>
                <a:cubicBezTo>
                  <a:pt x="11759" y="177181"/>
                  <a:pt x="138531" y="34042"/>
                  <a:pt x="357552" y="0"/>
                </a:cubicBezTo>
                <a:cubicBezTo>
                  <a:pt x="531391" y="-20516"/>
                  <a:pt x="770004" y="51016"/>
                  <a:pt x="907248" y="0"/>
                </a:cubicBezTo>
                <a:lnTo>
                  <a:pt x="907248" y="0"/>
                </a:lnTo>
                <a:cubicBezTo>
                  <a:pt x="1010964" y="-5307"/>
                  <a:pt x="1193661" y="6919"/>
                  <a:pt x="1320046" y="0"/>
                </a:cubicBezTo>
                <a:cubicBezTo>
                  <a:pt x="1446431" y="-6919"/>
                  <a:pt x="1621375" y="14277"/>
                  <a:pt x="1773670" y="0"/>
                </a:cubicBezTo>
                <a:cubicBezTo>
                  <a:pt x="1925965" y="-14277"/>
                  <a:pt x="2146907" y="32920"/>
                  <a:pt x="2268121" y="0"/>
                </a:cubicBezTo>
                <a:cubicBezTo>
                  <a:pt x="2491158" y="-9052"/>
                  <a:pt x="2532053" y="13977"/>
                  <a:pt x="2775328" y="0"/>
                </a:cubicBezTo>
                <a:cubicBezTo>
                  <a:pt x="3018603" y="-13977"/>
                  <a:pt x="3031795" y="46590"/>
                  <a:pt x="3282535" y="0"/>
                </a:cubicBezTo>
                <a:cubicBezTo>
                  <a:pt x="3533275" y="-46590"/>
                  <a:pt x="3547553" y="44520"/>
                  <a:pt x="3761564" y="0"/>
                </a:cubicBezTo>
                <a:cubicBezTo>
                  <a:pt x="3975575" y="-44520"/>
                  <a:pt x="4151266" y="48574"/>
                  <a:pt x="4325127" y="0"/>
                </a:cubicBezTo>
                <a:cubicBezTo>
                  <a:pt x="4498988" y="-48574"/>
                  <a:pt x="4778236" y="50520"/>
                  <a:pt x="5085938" y="0"/>
                </a:cubicBezTo>
                <a:cubicBezTo>
                  <a:pt x="5281839" y="5314"/>
                  <a:pt x="5494292" y="144616"/>
                  <a:pt x="5443490" y="357552"/>
                </a:cubicBezTo>
                <a:cubicBezTo>
                  <a:pt x="5483964" y="504518"/>
                  <a:pt x="5405585" y="699227"/>
                  <a:pt x="5443490" y="804479"/>
                </a:cubicBezTo>
                <a:cubicBezTo>
                  <a:pt x="5481395" y="909731"/>
                  <a:pt x="5409496" y="1102613"/>
                  <a:pt x="5443490" y="1251406"/>
                </a:cubicBezTo>
                <a:lnTo>
                  <a:pt x="5443490" y="1251406"/>
                </a:lnTo>
                <a:cubicBezTo>
                  <a:pt x="5502806" y="1485776"/>
                  <a:pt x="5403871" y="1626006"/>
                  <a:pt x="5443490" y="1787723"/>
                </a:cubicBezTo>
                <a:lnTo>
                  <a:pt x="5443490" y="1787716"/>
                </a:lnTo>
                <a:cubicBezTo>
                  <a:pt x="5473244" y="1979274"/>
                  <a:pt x="5295392" y="2165588"/>
                  <a:pt x="5085938" y="2145268"/>
                </a:cubicBezTo>
                <a:cubicBezTo>
                  <a:pt x="4940159" y="2212162"/>
                  <a:pt x="4709274" y="2095664"/>
                  <a:pt x="4494196" y="2145268"/>
                </a:cubicBezTo>
                <a:cubicBezTo>
                  <a:pt x="4279118" y="2194872"/>
                  <a:pt x="4117901" y="2113115"/>
                  <a:pt x="3874277" y="2145268"/>
                </a:cubicBezTo>
                <a:cubicBezTo>
                  <a:pt x="3630653" y="2177421"/>
                  <a:pt x="3568634" y="2112144"/>
                  <a:pt x="3310713" y="2145268"/>
                </a:cubicBezTo>
                <a:cubicBezTo>
                  <a:pt x="3052792" y="2178392"/>
                  <a:pt x="3046748" y="2141909"/>
                  <a:pt x="2831684" y="2145268"/>
                </a:cubicBezTo>
                <a:cubicBezTo>
                  <a:pt x="2616620" y="2148627"/>
                  <a:pt x="2546944" y="2100779"/>
                  <a:pt x="2268121" y="2145268"/>
                </a:cubicBezTo>
                <a:cubicBezTo>
                  <a:pt x="2183246" y="2179555"/>
                  <a:pt x="2003983" y="2218337"/>
                  <a:pt x="1941520" y="2273984"/>
                </a:cubicBezTo>
                <a:cubicBezTo>
                  <a:pt x="1879057" y="2329631"/>
                  <a:pt x="1702424" y="2336133"/>
                  <a:pt x="1587703" y="2413427"/>
                </a:cubicBezTo>
                <a:cubicBezTo>
                  <a:pt x="1494202" y="2421141"/>
                  <a:pt x="1317661" y="2295964"/>
                  <a:pt x="1240671" y="2276666"/>
                </a:cubicBezTo>
                <a:cubicBezTo>
                  <a:pt x="1163681" y="2257368"/>
                  <a:pt x="1012411" y="2154526"/>
                  <a:pt x="907248" y="2145268"/>
                </a:cubicBezTo>
                <a:cubicBezTo>
                  <a:pt x="677727" y="2199084"/>
                  <a:pt x="516467" y="2110213"/>
                  <a:pt x="357552" y="2145268"/>
                </a:cubicBezTo>
                <a:cubicBezTo>
                  <a:pt x="170137" y="2126893"/>
                  <a:pt x="-53812" y="1972467"/>
                  <a:pt x="0" y="1787716"/>
                </a:cubicBezTo>
                <a:lnTo>
                  <a:pt x="0" y="1787723"/>
                </a:lnTo>
                <a:cubicBezTo>
                  <a:pt x="-43513" y="1609785"/>
                  <a:pt x="34307" y="1510168"/>
                  <a:pt x="0" y="1251406"/>
                </a:cubicBezTo>
                <a:lnTo>
                  <a:pt x="0" y="1251406"/>
                </a:lnTo>
                <a:cubicBezTo>
                  <a:pt x="-18906" y="1044998"/>
                  <a:pt x="20875" y="956887"/>
                  <a:pt x="0" y="813418"/>
                </a:cubicBezTo>
                <a:cubicBezTo>
                  <a:pt x="-20875" y="669949"/>
                  <a:pt x="1262" y="543472"/>
                  <a:pt x="0" y="357552"/>
                </a:cubicBezTo>
                <a:close/>
              </a:path>
              <a:path w="5443490" h="2145268" stroke="0" extrusionOk="0">
                <a:moveTo>
                  <a:pt x="0" y="357552"/>
                </a:moveTo>
                <a:cubicBezTo>
                  <a:pt x="6085" y="157200"/>
                  <a:pt x="176864" y="5316"/>
                  <a:pt x="357552" y="0"/>
                </a:cubicBezTo>
                <a:cubicBezTo>
                  <a:pt x="623218" y="-64986"/>
                  <a:pt x="646785" y="20505"/>
                  <a:pt x="907248" y="0"/>
                </a:cubicBezTo>
                <a:lnTo>
                  <a:pt x="907248" y="0"/>
                </a:lnTo>
                <a:cubicBezTo>
                  <a:pt x="1117780" y="-2669"/>
                  <a:pt x="1167059" y="2558"/>
                  <a:pt x="1347264" y="0"/>
                </a:cubicBezTo>
                <a:cubicBezTo>
                  <a:pt x="1527469" y="-2558"/>
                  <a:pt x="1662326" y="3610"/>
                  <a:pt x="1814497" y="0"/>
                </a:cubicBezTo>
                <a:cubicBezTo>
                  <a:pt x="1966668" y="-3610"/>
                  <a:pt x="2058147" y="36538"/>
                  <a:pt x="2268121" y="0"/>
                </a:cubicBezTo>
                <a:cubicBezTo>
                  <a:pt x="2445531" y="-68422"/>
                  <a:pt x="2717948" y="17814"/>
                  <a:pt x="2859863" y="0"/>
                </a:cubicBezTo>
                <a:cubicBezTo>
                  <a:pt x="3001778" y="-17814"/>
                  <a:pt x="3253652" y="56084"/>
                  <a:pt x="3367070" y="0"/>
                </a:cubicBezTo>
                <a:cubicBezTo>
                  <a:pt x="3480488" y="-56084"/>
                  <a:pt x="3715796" y="69186"/>
                  <a:pt x="3986989" y="0"/>
                </a:cubicBezTo>
                <a:cubicBezTo>
                  <a:pt x="4258182" y="-69186"/>
                  <a:pt x="4332437" y="2443"/>
                  <a:pt x="4522375" y="0"/>
                </a:cubicBezTo>
                <a:cubicBezTo>
                  <a:pt x="4712313" y="-2443"/>
                  <a:pt x="4948437" y="10572"/>
                  <a:pt x="5085938" y="0"/>
                </a:cubicBezTo>
                <a:cubicBezTo>
                  <a:pt x="5281601" y="-24699"/>
                  <a:pt x="5420179" y="202101"/>
                  <a:pt x="5443490" y="357552"/>
                </a:cubicBezTo>
                <a:cubicBezTo>
                  <a:pt x="5470893" y="588199"/>
                  <a:pt x="5393055" y="699216"/>
                  <a:pt x="5443490" y="822356"/>
                </a:cubicBezTo>
                <a:cubicBezTo>
                  <a:pt x="5493925" y="945496"/>
                  <a:pt x="5439375" y="1040803"/>
                  <a:pt x="5443490" y="1251406"/>
                </a:cubicBezTo>
                <a:lnTo>
                  <a:pt x="5443490" y="1251406"/>
                </a:lnTo>
                <a:cubicBezTo>
                  <a:pt x="5490452" y="1398085"/>
                  <a:pt x="5437216" y="1552218"/>
                  <a:pt x="5443490" y="1787723"/>
                </a:cubicBezTo>
                <a:lnTo>
                  <a:pt x="5443490" y="1787716"/>
                </a:lnTo>
                <a:cubicBezTo>
                  <a:pt x="5459034" y="2010862"/>
                  <a:pt x="5266948" y="2163130"/>
                  <a:pt x="5085938" y="2145268"/>
                </a:cubicBezTo>
                <a:cubicBezTo>
                  <a:pt x="4853130" y="2148482"/>
                  <a:pt x="4740942" y="2110067"/>
                  <a:pt x="4578731" y="2145268"/>
                </a:cubicBezTo>
                <a:cubicBezTo>
                  <a:pt x="4416520" y="2180469"/>
                  <a:pt x="4269480" y="2144358"/>
                  <a:pt x="4015168" y="2145268"/>
                </a:cubicBezTo>
                <a:cubicBezTo>
                  <a:pt x="3760856" y="2146178"/>
                  <a:pt x="3571019" y="2117627"/>
                  <a:pt x="3395248" y="2145268"/>
                </a:cubicBezTo>
                <a:cubicBezTo>
                  <a:pt x="3219477" y="2172909"/>
                  <a:pt x="2982950" y="2140452"/>
                  <a:pt x="2775328" y="2145268"/>
                </a:cubicBezTo>
                <a:cubicBezTo>
                  <a:pt x="2567706" y="2150084"/>
                  <a:pt x="2431341" y="2092326"/>
                  <a:pt x="2268121" y="2145268"/>
                </a:cubicBezTo>
                <a:cubicBezTo>
                  <a:pt x="2184457" y="2204164"/>
                  <a:pt x="2000011" y="2245318"/>
                  <a:pt x="1914304" y="2284711"/>
                </a:cubicBezTo>
                <a:cubicBezTo>
                  <a:pt x="1828597" y="2324104"/>
                  <a:pt x="1718394" y="2326060"/>
                  <a:pt x="1587703" y="2413427"/>
                </a:cubicBezTo>
                <a:cubicBezTo>
                  <a:pt x="1490690" y="2387404"/>
                  <a:pt x="1335076" y="2294860"/>
                  <a:pt x="1254280" y="2282029"/>
                </a:cubicBezTo>
                <a:cubicBezTo>
                  <a:pt x="1173484" y="2269198"/>
                  <a:pt x="1056922" y="2191014"/>
                  <a:pt x="907248" y="2145268"/>
                </a:cubicBezTo>
                <a:cubicBezTo>
                  <a:pt x="656917" y="2168283"/>
                  <a:pt x="610578" y="2093473"/>
                  <a:pt x="357552" y="2145268"/>
                </a:cubicBezTo>
                <a:cubicBezTo>
                  <a:pt x="166314" y="2150173"/>
                  <a:pt x="31435" y="2004003"/>
                  <a:pt x="0" y="1787716"/>
                </a:cubicBezTo>
                <a:lnTo>
                  <a:pt x="0" y="1787723"/>
                </a:lnTo>
                <a:cubicBezTo>
                  <a:pt x="-24448" y="1630453"/>
                  <a:pt x="50813" y="1454471"/>
                  <a:pt x="0" y="1251406"/>
                </a:cubicBezTo>
                <a:lnTo>
                  <a:pt x="0" y="1251406"/>
                </a:lnTo>
                <a:cubicBezTo>
                  <a:pt x="-30967" y="1065945"/>
                  <a:pt x="33971" y="941222"/>
                  <a:pt x="0" y="822356"/>
                </a:cubicBezTo>
                <a:cubicBezTo>
                  <a:pt x="-33971" y="703490"/>
                  <a:pt x="24087" y="582951"/>
                  <a:pt x="0" y="357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876641158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0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Ta có 5 x 1 = 5                       5 x 2 = 10</a:t>
            </a:r>
          </a:p>
          <a:p>
            <a:pPr algn="ctr"/>
            <a:r>
              <a:rPr lang="vi-VN" sz="20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          50 : 5 = 10                    25 : 5 = 5</a:t>
            </a:r>
          </a:p>
          <a:p>
            <a:pPr algn="ctr"/>
            <a:r>
              <a:rPr lang="vi-VN" sz="20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          2 x 5 = 10                     20 : 5 = 4</a:t>
            </a:r>
          </a:p>
          <a:p>
            <a:pPr algn="ctr"/>
            <a:r>
              <a:rPr lang="vi-VN" sz="20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Vậy sọt ghi số 10 có 3 quả bưởi.</a:t>
            </a:r>
          </a:p>
          <a:p>
            <a:pPr algn="ctr"/>
            <a:r>
              <a:rPr lang="vi-VN" sz="20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Sọt ghi số 5 có 2 quả bưởi.</a:t>
            </a:r>
          </a:p>
          <a:p>
            <a:pPr algn="ctr"/>
            <a:r>
              <a:rPr lang="vi-VN" sz="20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Sọt ghi số 4 có 1 quả bưởi.</a:t>
            </a:r>
          </a:p>
        </p:txBody>
      </p:sp>
    </p:spTree>
    <p:extLst>
      <p:ext uri="{BB962C8B-B14F-4D97-AF65-F5344CB8AC3E}">
        <p14:creationId xmlns:p14="http://schemas.microsoft.com/office/powerpoint/2010/main" val="41924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12032 0.1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216 0.20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022E-16 L -0.11315 0.3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18072 0.231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C601B4-91C9-DCD7-E7AA-32253DA97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40" y="2982733"/>
            <a:ext cx="11167793" cy="19878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1B7876-1881-603B-5320-C8E3AD64C5A9}"/>
              </a:ext>
            </a:extLst>
          </p:cNvPr>
          <p:cNvSpPr txBox="1"/>
          <p:nvPr/>
        </p:nvSpPr>
        <p:spPr>
          <a:xfrm>
            <a:off x="2918492" y="4046992"/>
            <a:ext cx="59508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&gt;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2A94F4-2643-EF91-4D01-9F5BE737C089}"/>
              </a:ext>
            </a:extLst>
          </p:cNvPr>
          <p:cNvSpPr txBox="1"/>
          <p:nvPr/>
        </p:nvSpPr>
        <p:spPr>
          <a:xfrm>
            <a:off x="6459978" y="4046992"/>
            <a:ext cx="59508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562D4-7CA2-EFBA-22CA-05F8D7806852}"/>
              </a:ext>
            </a:extLst>
          </p:cNvPr>
          <p:cNvSpPr txBox="1"/>
          <p:nvPr/>
        </p:nvSpPr>
        <p:spPr>
          <a:xfrm>
            <a:off x="9820033" y="4046992"/>
            <a:ext cx="59508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=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BF91634-9477-6C28-615F-7A8F02BD3FE6}"/>
              </a:ext>
            </a:extLst>
          </p:cNvPr>
          <p:cNvSpPr/>
          <p:nvPr/>
        </p:nvSpPr>
        <p:spPr>
          <a:xfrm rot="5400000">
            <a:off x="2261708" y="4364743"/>
            <a:ext cx="281354" cy="80361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25B80C-2CE9-F387-5297-37C872DB2307}"/>
              </a:ext>
            </a:extLst>
          </p:cNvPr>
          <p:cNvSpPr txBox="1"/>
          <p:nvPr/>
        </p:nvSpPr>
        <p:spPr>
          <a:xfrm>
            <a:off x="2100075" y="4958856"/>
            <a:ext cx="59508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618B6323-0E57-971A-A5EB-ECBDC47F8F15}"/>
              </a:ext>
            </a:extLst>
          </p:cNvPr>
          <p:cNvSpPr/>
          <p:nvPr/>
        </p:nvSpPr>
        <p:spPr>
          <a:xfrm rot="5400000">
            <a:off x="5776451" y="4364743"/>
            <a:ext cx="281354" cy="80361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E2BADA-7349-12B8-ACAF-B7DE0404CC50}"/>
              </a:ext>
            </a:extLst>
          </p:cNvPr>
          <p:cNvSpPr txBox="1"/>
          <p:nvPr/>
        </p:nvSpPr>
        <p:spPr>
          <a:xfrm>
            <a:off x="5619585" y="4958856"/>
            <a:ext cx="59508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9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1F33B117-3B9E-0AC8-F2D2-9385CB581F16}"/>
              </a:ext>
            </a:extLst>
          </p:cNvPr>
          <p:cNvSpPr/>
          <p:nvPr/>
        </p:nvSpPr>
        <p:spPr>
          <a:xfrm rot="5400000">
            <a:off x="9121045" y="4364743"/>
            <a:ext cx="281354" cy="80361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CC6CBF-F57D-1703-3F4E-96E2CFBDA38F}"/>
              </a:ext>
            </a:extLst>
          </p:cNvPr>
          <p:cNvSpPr txBox="1"/>
          <p:nvPr/>
        </p:nvSpPr>
        <p:spPr>
          <a:xfrm>
            <a:off x="8964179" y="4958856"/>
            <a:ext cx="699352" cy="5618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CCDAA-036E-9A5B-2720-F94626303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B260348-8B02-6048-CD32-3324ABF24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8834" r="14760"/>
          <a:stretch/>
        </p:blipFill>
        <p:spPr>
          <a:xfrm>
            <a:off x="175612" y="932566"/>
            <a:ext cx="11869033" cy="49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8C89F-B146-4B9E-AF38-13A8C8C3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78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957970-3F5F-00B0-B782-3DD89A5EE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725" b="42072"/>
          <a:stretch/>
        </p:blipFill>
        <p:spPr>
          <a:xfrm>
            <a:off x="57369" y="989815"/>
            <a:ext cx="651877" cy="65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09306F-410A-4105-E529-A6ED4D1346B8}"/>
              </a:ext>
            </a:extLst>
          </p:cNvPr>
          <p:cNvCxnSpPr/>
          <p:nvPr/>
        </p:nvCxnSpPr>
        <p:spPr>
          <a:xfrm>
            <a:off x="2725616" y="1434559"/>
            <a:ext cx="28416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BC5EB2-F196-CAC5-0C84-A45AB5D67838}"/>
              </a:ext>
            </a:extLst>
          </p:cNvPr>
          <p:cNvCxnSpPr>
            <a:cxnSpLocks/>
          </p:cNvCxnSpPr>
          <p:nvPr/>
        </p:nvCxnSpPr>
        <p:spPr>
          <a:xfrm>
            <a:off x="7509803" y="1434559"/>
            <a:ext cx="3040967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0CAE3A-A13D-7AFE-2831-FC3044343DCF}"/>
              </a:ext>
            </a:extLst>
          </p:cNvPr>
          <p:cNvCxnSpPr>
            <a:cxnSpLocks/>
          </p:cNvCxnSpPr>
          <p:nvPr/>
        </p:nvCxnSpPr>
        <p:spPr>
          <a:xfrm>
            <a:off x="2121731" y="1867487"/>
            <a:ext cx="8465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4E8E52-BD1A-2AD1-78A9-BC70FDF40341}"/>
              </a:ext>
            </a:extLst>
          </p:cNvPr>
          <p:cNvCxnSpPr>
            <a:cxnSpLocks/>
          </p:cNvCxnSpPr>
          <p:nvPr/>
        </p:nvCxnSpPr>
        <p:spPr>
          <a:xfrm>
            <a:off x="3795931" y="1867487"/>
            <a:ext cx="5390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5705712-246B-02EB-2986-1FEEE06978D0}"/>
              </a:ext>
            </a:extLst>
          </p:cNvPr>
          <p:cNvSpPr txBox="1"/>
          <p:nvPr/>
        </p:nvSpPr>
        <p:spPr>
          <a:xfrm>
            <a:off x="855638" y="3295096"/>
            <a:ext cx="8069142" cy="2281476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Mỗi túi có số ki – lô – gam gạo nếp là: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50 : 5 = 10 (ki – lô – gam)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 số: 10 ki – lô - gam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FE0CE-09E8-BB02-C9E5-257E4F1B861D}"/>
              </a:ext>
            </a:extLst>
          </p:cNvPr>
          <p:cNvSpPr txBox="1"/>
          <p:nvPr/>
        </p:nvSpPr>
        <p:spPr>
          <a:xfrm>
            <a:off x="855638" y="1013734"/>
            <a:ext cx="9970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Cửa hàng có 50 kg gạo nếp. Người ta chia đều số gạo nếp đó vào 5 túi. Hỏi mỗi túi có bao nhiêu ki-lô-gam gạo nếp?</a:t>
            </a:r>
            <a:endParaRPr lang="en-US" sz="28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E501E-C049-F96D-31D2-EB1989199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5710" r="6499" b="8483"/>
          <a:stretch/>
        </p:blipFill>
        <p:spPr>
          <a:xfrm>
            <a:off x="46601" y="2344794"/>
            <a:ext cx="9836186" cy="343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5037B-D773-4A0C-1DB9-964CA2280B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3" y1="24219" x2="48281" y2="41250"/>
                        <a14:foregroundMark x1="50938" y1="29688" x2="45469" y2="32813"/>
                      </a14:backgroundRemoval>
                    </a14:imgEffect>
                  </a14:imgLayer>
                </a14:imgProps>
              </a:ext>
            </a:extLst>
          </a:blip>
          <a:srcRect l="9481" t="15961" r="8499" b="12982"/>
          <a:stretch/>
        </p:blipFill>
        <p:spPr>
          <a:xfrm>
            <a:off x="8578311" y="3792335"/>
            <a:ext cx="3765447" cy="32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0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E13F3-4915-4BFF-865F-8C7D7EE6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500" y1="28083" x2="45917" y2="35833"/>
                      </a14:backgroundRemoval>
                    </a14:imgEffect>
                  </a14:imgLayer>
                </a14:imgProps>
              </a:ext>
            </a:extLst>
          </a:blip>
          <a:srcRect l="3187" r="79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815" y="2463491"/>
            <a:ext cx="6630739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kern="120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8512" y="1071546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23874" y="708438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Kết quả của phép nhân 2 x 6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12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70719" y="450825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26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616148" y="384189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Mẹ có 15 quả cam, mẹ chia đều cho 5 chị em. Hỏi mỗi chị em được mấy quả cam?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01765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3 quả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5738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 4 quả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692618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 quả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095738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 5 quả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74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50180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6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33354" y="511496"/>
            <a:ext cx="1017638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Kết quả của phép chia 27 : 3 = ?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30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16EC71-E33B-44EC-9091-46A37C4A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211" y="2745127"/>
            <a:ext cx="6341363" cy="13677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30B5F-11EC-4C00-8750-4BFCC8FD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08" y="1019175"/>
            <a:ext cx="1668463" cy="730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B074F-F11C-4794-8B1B-BED03C3C3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59" y="1749889"/>
            <a:ext cx="10877681" cy="3852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66C41-1BD0-49B9-A839-61DBC14522B9}"/>
              </a:ext>
            </a:extLst>
          </p:cNvPr>
          <p:cNvSpPr txBox="1"/>
          <p:nvPr/>
        </p:nvSpPr>
        <p:spPr>
          <a:xfrm>
            <a:off x="4656917" y="2985499"/>
            <a:ext cx="79044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FF8E2-E5B4-4AB8-AB2A-760CF9871B9C}"/>
              </a:ext>
            </a:extLst>
          </p:cNvPr>
          <p:cNvSpPr txBox="1"/>
          <p:nvPr/>
        </p:nvSpPr>
        <p:spPr>
          <a:xfrm>
            <a:off x="6317051" y="2994237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BB786-B527-48DE-A5EB-B20D2CA58D1A}"/>
              </a:ext>
            </a:extLst>
          </p:cNvPr>
          <p:cNvSpPr txBox="1"/>
          <p:nvPr/>
        </p:nvSpPr>
        <p:spPr>
          <a:xfrm>
            <a:off x="7162216" y="2994237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67703-F9C4-4290-9EA0-3DF0C0CE0F6D}"/>
              </a:ext>
            </a:extLst>
          </p:cNvPr>
          <p:cNvSpPr txBox="1"/>
          <p:nvPr/>
        </p:nvSpPr>
        <p:spPr>
          <a:xfrm>
            <a:off x="8029735" y="2985499"/>
            <a:ext cx="79044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6A384-5C46-4FDD-BE8E-95BD813B9091}"/>
              </a:ext>
            </a:extLst>
          </p:cNvPr>
          <p:cNvSpPr txBox="1"/>
          <p:nvPr/>
        </p:nvSpPr>
        <p:spPr>
          <a:xfrm>
            <a:off x="8844705" y="2985499"/>
            <a:ext cx="79044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DB87F-F774-4CA8-9EA2-24607EB872F4}"/>
              </a:ext>
            </a:extLst>
          </p:cNvPr>
          <p:cNvSpPr txBox="1"/>
          <p:nvPr/>
        </p:nvSpPr>
        <p:spPr>
          <a:xfrm>
            <a:off x="9667515" y="2985499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30DF08-7C78-4D38-9C40-5959B7FA8199}"/>
              </a:ext>
            </a:extLst>
          </p:cNvPr>
          <p:cNvSpPr txBox="1"/>
          <p:nvPr/>
        </p:nvSpPr>
        <p:spPr>
          <a:xfrm>
            <a:off x="4644572" y="4994604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16252-ACA3-4C4E-BE11-9A49ADF305D3}"/>
              </a:ext>
            </a:extLst>
          </p:cNvPr>
          <p:cNvSpPr txBox="1"/>
          <p:nvPr/>
        </p:nvSpPr>
        <p:spPr>
          <a:xfrm>
            <a:off x="5475223" y="4994604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9ABFF3-7719-4920-88F1-D763909F13AE}"/>
              </a:ext>
            </a:extLst>
          </p:cNvPr>
          <p:cNvSpPr txBox="1"/>
          <p:nvPr/>
        </p:nvSpPr>
        <p:spPr>
          <a:xfrm>
            <a:off x="6305874" y="496726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3B4527-A804-4150-A73E-74DF34FF915E}"/>
              </a:ext>
            </a:extLst>
          </p:cNvPr>
          <p:cNvSpPr txBox="1"/>
          <p:nvPr/>
        </p:nvSpPr>
        <p:spPr>
          <a:xfrm>
            <a:off x="7136525" y="496726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2680F5-9E59-438E-AC3C-5FEF2F26093C}"/>
              </a:ext>
            </a:extLst>
          </p:cNvPr>
          <p:cNvSpPr txBox="1"/>
          <p:nvPr/>
        </p:nvSpPr>
        <p:spPr>
          <a:xfrm>
            <a:off x="7992867" y="496726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255CA-88D8-4FF0-A5CD-1739699302BA}"/>
              </a:ext>
            </a:extLst>
          </p:cNvPr>
          <p:cNvSpPr txBox="1"/>
          <p:nvPr/>
        </p:nvSpPr>
        <p:spPr>
          <a:xfrm>
            <a:off x="8854715" y="4967265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45257E-42A7-4085-8999-A03223D592DE}"/>
              </a:ext>
            </a:extLst>
          </p:cNvPr>
          <p:cNvSpPr txBox="1"/>
          <p:nvPr/>
        </p:nvSpPr>
        <p:spPr>
          <a:xfrm>
            <a:off x="9716563" y="4980790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0A16DE-98C1-A480-E93F-29CE3780E3F4}"/>
              </a:ext>
            </a:extLst>
          </p:cNvPr>
          <p:cNvSpPr txBox="1"/>
          <p:nvPr/>
        </p:nvSpPr>
        <p:spPr>
          <a:xfrm>
            <a:off x="3063988" y="576628"/>
            <a:ext cx="6448069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a) Để tìm tích ta lấy thừa số nhân với thừa số.</a:t>
            </a:r>
          </a:p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b) Để tìm thương ta lấy số bị chia chia cho số chia.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4DF76A-E2AF-B1CF-C4A3-A3D28D1EB759}"/>
              </a:ext>
            </a:extLst>
          </p:cNvPr>
          <p:cNvSpPr txBox="1"/>
          <p:nvPr/>
        </p:nvSpPr>
        <p:spPr>
          <a:xfrm>
            <a:off x="5502082" y="2994237"/>
            <a:ext cx="8128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857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 animBg="1"/>
      <p:bldP spid="4" grpId="1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590</Words>
  <Application>Microsoft Office PowerPoint</Application>
  <PresentationFormat>Widescreen</PresentationFormat>
  <Paragraphs>108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Times New Roman</vt:lpstr>
      <vt:lpstr>Nunito Black</vt:lpstr>
      <vt:lpstr>Calibri Light</vt:lpstr>
      <vt:lpstr>Sigmar One</vt:lpstr>
      <vt:lpstr>Open Sans Extrabold</vt:lpstr>
      <vt:lpstr>Arial</vt:lpstr>
      <vt:lpstr>Calibri</vt:lpstr>
      <vt:lpstr>Tahoma</vt:lpstr>
      <vt:lpstr>Office Theme</vt:lpstr>
      <vt:lpstr>1_Office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Mr Manh</cp:lastModifiedBy>
  <cp:revision>6</cp:revision>
  <dcterms:created xsi:type="dcterms:W3CDTF">2022-03-29T00:44:11Z</dcterms:created>
  <dcterms:modified xsi:type="dcterms:W3CDTF">2022-07-24T02:47:14Z</dcterms:modified>
</cp:coreProperties>
</file>