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302" r:id="rId3"/>
    <p:sldId id="293" r:id="rId4"/>
    <p:sldId id="295" r:id="rId5"/>
    <p:sldId id="297" r:id="rId6"/>
    <p:sldId id="298" r:id="rId7"/>
    <p:sldId id="296" r:id="rId8"/>
    <p:sldId id="299" r:id="rId9"/>
    <p:sldId id="301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CD"/>
    <a:srgbClr val="FDDEEB"/>
    <a:srgbClr val="FFF789"/>
    <a:srgbClr val="E07235"/>
    <a:srgbClr val="EB54E9"/>
    <a:srgbClr val="D34CD6"/>
    <a:srgbClr val="D8F3FC"/>
    <a:srgbClr val="EF5F5F"/>
    <a:srgbClr val="9CDCF8"/>
    <a:srgbClr val="BE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8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327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907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82312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6336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31277497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1234217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42171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2859917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711998" y="1168184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197091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07051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32040" y="1127533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03170" y="1197359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232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21564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84780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9485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79172" y="1235419"/>
            <a:ext cx="33636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66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2276682175"/>
      </p:ext>
    </p:extLst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868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793537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089537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836083" y="1101413"/>
            <a:ext cx="3386124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71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407444008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9064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3689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4505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0422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004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586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C419E9-ABC4-4330-AEFA-1C0CCB5EAF5A}"/>
              </a:ext>
            </a:extLst>
          </p:cNvPr>
          <p:cNvSpPr/>
          <p:nvPr userDrawn="1"/>
        </p:nvSpPr>
        <p:spPr>
          <a:xfrm>
            <a:off x="7321972" y="4869656"/>
            <a:ext cx="1257075" cy="18466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6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6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50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650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5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0" r:id="rId27"/>
    <p:sldLayoutId id="2147483681" r:id="rId28"/>
    <p:sldLayoutId id="2147483682" r:id="rId29"/>
    <p:sldLayoutId id="2147483683" r:id="rId30"/>
    <p:sldLayoutId id="2147483684" r:id="rId31"/>
    <p:sldLayoutId id="2147483685" r:id="rId32"/>
    <p:sldLayoutId id="2147483686" r:id="rId33"/>
    <p:sldLayoutId id="2147483687" r:id="rId34"/>
    <p:sldLayoutId id="2147483688" r:id="rId35"/>
    <p:sldLayoutId id="2147483689" r:id="rId36"/>
    <p:sldLayoutId id="2147483690" r:id="rId37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3576691" y="732678"/>
            <a:ext cx="1692610" cy="735496"/>
            <a:chOff x="1393001" y="8936"/>
            <a:chExt cx="2256813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393001" y="8936"/>
              <a:ext cx="2256813" cy="980661"/>
              <a:chOff x="1447134" y="16664"/>
              <a:chExt cx="1324225" cy="18288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447134" y="16664"/>
                <a:ext cx="1285462" cy="1828800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vi-VN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992821" y="1577793"/>
            <a:ext cx="5344349" cy="16818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</a:t>
            </a:r>
          </a:p>
          <a:p>
            <a:pPr algn="ctr">
              <a:lnSpc>
                <a:spcPct val="120000"/>
              </a:lnSpc>
            </a:pP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6833" y="465138"/>
            <a:ext cx="6326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 smtClean="0">
                <a:solidFill>
                  <a:schemeClr val="accent1"/>
                </a:solidFill>
                <a:latin typeface="+mj-lt"/>
              </a:rPr>
              <a:t>YÊU CẦU CẦN ĐẠT</a:t>
            </a:r>
            <a:endParaRPr lang="en-US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 flipV="1">
            <a:off x="1250302" y="1374010"/>
            <a:ext cx="679268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</a:t>
            </a: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chữ</a:t>
            </a:r>
            <a:r>
              <a:rPr kumimoji="0" lang="vi-VN" alt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nhật.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</a:t>
            </a: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</a:rPr>
              <a:t>cm</a:t>
            </a:r>
            <a:r>
              <a:rPr lang="en-US" sz="3200" baseline="30000" dirty="0" smtClean="0">
                <a:latin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047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3327" tIns="38088" rIns="33327" bIns="2856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4" descr="blob:file:///45bd45b1-0e87-4c6b-8c5d-06567dea4440"/>
          <p:cNvSpPr>
            <a:spLocks noChangeAspect="1" noChangeArrowheads="1"/>
          </p:cNvSpPr>
          <p:nvPr/>
        </p:nvSpPr>
        <p:spPr bwMode="auto">
          <a:xfrm>
            <a:off x="63500" y="-2746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17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/>
          <p:nvPr/>
        </p:nvSpPr>
        <p:spPr>
          <a:xfrm>
            <a:off x="588132" y="1244714"/>
            <a:ext cx="329124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42900"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1. Đọc các số sau:</a:t>
            </a:r>
          </a:p>
        </p:txBody>
      </p:sp>
      <p:sp>
        <p:nvSpPr>
          <p:cNvPr id="8" name="Text Box 8"/>
          <p:cNvSpPr txBox="1"/>
          <p:nvPr/>
        </p:nvSpPr>
        <p:spPr>
          <a:xfrm>
            <a:off x="983440" y="2012192"/>
            <a:ext cx="1572800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81 </a:t>
            </a:r>
            <a:r>
              <a:rPr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="1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9"/>
          <p:cNvSpPr txBox="1"/>
          <p:nvPr/>
        </p:nvSpPr>
        <p:spPr>
          <a:xfrm>
            <a:off x="900753" y="2710224"/>
            <a:ext cx="144321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140 </a:t>
            </a:r>
            <a:r>
              <a:rPr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="1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900753" y="3381375"/>
            <a:ext cx="144321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135 </a:t>
            </a:r>
            <a:r>
              <a:rPr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="1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1"/>
          <p:cNvSpPr txBox="1"/>
          <p:nvPr/>
        </p:nvSpPr>
        <p:spPr>
          <a:xfrm>
            <a:off x="2192808" y="2012192"/>
            <a:ext cx="580726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Tám</a:t>
            </a:r>
            <a:r>
              <a:rPr sz="2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m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ơi</a:t>
            </a:r>
            <a:r>
              <a:rPr sz="2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mốt</a:t>
            </a:r>
            <a:r>
              <a:rPr sz="2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xăng</a:t>
            </a:r>
            <a:r>
              <a:rPr lang="en-US" sz="2400" b="1" dirty="0"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ti</a:t>
            </a:r>
            <a:r>
              <a:rPr lang="en-US" sz="2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en-US" sz="2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mét</a:t>
            </a:r>
            <a:r>
              <a:rPr sz="24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itchFamily="18" charset="0"/>
              </a:rPr>
              <a:t>vuông</a:t>
            </a:r>
            <a:endParaRPr sz="24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2192808" y="2710224"/>
            <a:ext cx="583562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 err="1">
                <a:latin typeface="Times New Roman" panose="02020603050405020304" pitchFamily="18" charset="0"/>
              </a:rPr>
              <a:t>Một</a:t>
            </a:r>
            <a:r>
              <a:rPr sz="2400" b="1" dirty="0">
                <a:latin typeface="Times New Roman" panose="02020603050405020304" pitchFamily="18" charset="0"/>
              </a:rPr>
              <a:t> trăm bốn </a:t>
            </a:r>
            <a:r>
              <a:rPr sz="2400" b="1" dirty="0" err="1">
                <a:latin typeface="Times New Roman" panose="02020603050405020304" pitchFamily="18" charset="0"/>
              </a:rPr>
              <a:t>mươi</a:t>
            </a:r>
            <a:r>
              <a:rPr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xăng</a:t>
            </a:r>
            <a:r>
              <a:rPr lang="en-US" sz="2400" b="1" dirty="0">
                <a:latin typeface="Times New Roman" panose="02020603050405020304" pitchFamily="18" charset="0"/>
              </a:rPr>
              <a:t> - </a:t>
            </a:r>
            <a:r>
              <a:rPr sz="2400" b="1" dirty="0" err="1">
                <a:latin typeface="Times New Roman" panose="02020603050405020304" pitchFamily="18" charset="0"/>
              </a:rPr>
              <a:t>ti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-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mét</a:t>
            </a:r>
            <a:r>
              <a:rPr sz="2400" b="1" dirty="0">
                <a:latin typeface="Times New Roman" panose="02020603050405020304" pitchFamily="18" charset="0"/>
              </a:rPr>
              <a:t> vuông</a:t>
            </a:r>
          </a:p>
        </p:txBody>
      </p:sp>
      <p:sp>
        <p:nvSpPr>
          <p:cNvPr id="13" name="Text Box 13"/>
          <p:cNvSpPr txBox="1"/>
          <p:nvPr/>
        </p:nvSpPr>
        <p:spPr>
          <a:xfrm>
            <a:off x="2233754" y="3378399"/>
            <a:ext cx="5858827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 err="1">
                <a:latin typeface="Times New Roman" panose="02020603050405020304" pitchFamily="18" charset="0"/>
              </a:rPr>
              <a:t>Một</a:t>
            </a:r>
            <a:r>
              <a:rPr sz="2400" b="1" dirty="0">
                <a:latin typeface="Times New Roman" panose="02020603050405020304" pitchFamily="18" charset="0"/>
              </a:rPr>
              <a:t> trăm ba mươi lăm xăng-ti-mét vuông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703764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15120" y="491960"/>
            <a:ext cx="2176160" cy="1916622"/>
            <a:chOff x="2830773" y="1219200"/>
            <a:chExt cx="2590800" cy="2454105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b="1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b="1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7290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b="1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b="1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b="1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2991281" y="577883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Hình chữ nhật ABCD có chiều dài 4 cm, chiều rộng 3 cm. Tính diện tích hình chữ nhật ABCD.</a:t>
            </a:r>
          </a:p>
        </p:txBody>
      </p:sp>
      <p:sp>
        <p:nvSpPr>
          <p:cNvPr id="16" name="Text Box 11"/>
          <p:cNvSpPr txBox="1"/>
          <p:nvPr/>
        </p:nvSpPr>
        <p:spPr>
          <a:xfrm>
            <a:off x="2991281" y="1302575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Chia hình chữ nhật thành các ô vuông có cạnh là 1cm</a:t>
            </a:r>
          </a:p>
        </p:txBody>
      </p:sp>
      <p:sp>
        <p:nvSpPr>
          <p:cNvPr id="17" name="Text Box 21"/>
          <p:cNvSpPr txBox="1"/>
          <p:nvPr/>
        </p:nvSpPr>
        <p:spPr>
          <a:xfrm>
            <a:off x="2966103" y="2003900"/>
            <a:ext cx="365418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Mỗi hàng có mấy ô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8" name="Text Box 24"/>
          <p:cNvSpPr txBox="1"/>
          <p:nvPr/>
        </p:nvSpPr>
        <p:spPr>
          <a:xfrm>
            <a:off x="4596345" y="2005422"/>
            <a:ext cx="54889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25"/>
          <p:cNvSpPr txBox="1"/>
          <p:nvPr/>
        </p:nvSpPr>
        <p:spPr>
          <a:xfrm>
            <a:off x="2991280" y="2479977"/>
            <a:ext cx="214824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hàng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" name="Text Box 27"/>
          <p:cNvSpPr txBox="1"/>
          <p:nvPr/>
        </p:nvSpPr>
        <p:spPr>
          <a:xfrm>
            <a:off x="3602851" y="2479486"/>
            <a:ext cx="54507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271079" y="1257983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>
                <a:latin typeface="Times New Roman" panose="02020603050405020304" pitchFamily="18" charset="0"/>
              </a:rPr>
              <a:t>3</a:t>
            </a:r>
            <a:r>
              <a:rPr sz="2100" b="1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2" name="Text Box 24"/>
          <p:cNvSpPr txBox="1"/>
          <p:nvPr/>
        </p:nvSpPr>
        <p:spPr>
          <a:xfrm>
            <a:off x="483504" y="2826348"/>
            <a:ext cx="7938239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* Vậy muốn biết trong hình chữ nhật ABCD có mấy ô </a:t>
            </a:r>
            <a:r>
              <a:rPr sz="21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vuông</a:t>
            </a:r>
            <a:r>
              <a:rPr sz="21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i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con</a:t>
            </a:r>
            <a:r>
              <a:rPr sz="2100" b="1" i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sz="21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làm như </a:t>
            </a:r>
            <a:r>
              <a:rPr sz="21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thê</a:t>
            </a:r>
            <a:r>
              <a:rPr sz="21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́ </a:t>
            </a:r>
            <a:r>
              <a:rPr sz="21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nào</a:t>
            </a:r>
            <a:r>
              <a:rPr lang="en-US" sz="21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sz="21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2426591" y="3343115"/>
            <a:ext cx="35433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(ô vuông)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13207" y="2005422"/>
            <a:ext cx="194480" cy="331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5" name="Rectangle 24"/>
          <p:cNvSpPr/>
          <p:nvPr/>
        </p:nvSpPr>
        <p:spPr>
          <a:xfrm>
            <a:off x="4699344" y="2529492"/>
            <a:ext cx="3429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Rectangle 25"/>
          <p:cNvSpPr/>
          <p:nvPr/>
        </p:nvSpPr>
        <p:spPr>
          <a:xfrm>
            <a:off x="7044662" y="3919732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84302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42940" y="609947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119101" y="665162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730671" y="1407754"/>
            <a:ext cx="3766783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mỗi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1cm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98899" y="1375970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3964390" y="3305292"/>
            <a:ext cx="244040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4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200988" y="1769286"/>
            <a:ext cx="5348576" cy="1488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100" dirty="0">
                <a:latin typeface="Times New Roman" panose="02020603050405020304" pitchFamily="18" charset="0"/>
              </a:rPr>
              <a:t>*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Vậy</a:t>
            </a:r>
            <a:r>
              <a:rPr sz="2100" dirty="0">
                <a:latin typeface="Times New Roman" panose="02020603050405020304" pitchFamily="18" charset="0"/>
              </a:rPr>
              <a:t> diện tích hình chữ nhật ABCD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xăng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ti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mét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sz="2100" dirty="0">
                <a:latin typeface="Times New Roman" panose="02020603050405020304" pitchFamily="18" charset="0"/>
              </a:rPr>
              <a:t>?</a:t>
            </a:r>
            <a:endParaRPr lang="en-US" sz="2100" dirty="0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dirty="0">
                <a:latin typeface="Times New Roman" panose="02020603050405020304" pitchFamily="18" charset="0"/>
              </a:rPr>
              <a:t>* D</a:t>
            </a:r>
            <a:r>
              <a:rPr lang="vi-VN" sz="2100" dirty="0">
                <a:latin typeface="Times New Roman" panose="02020603050405020304" pitchFamily="18" charset="0"/>
              </a:rPr>
              <a:t>iện tích hình chữ nhật ABCD có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320278"/>
              </p:ext>
            </p:extLst>
          </p:nvPr>
        </p:nvGraphicFramePr>
        <p:xfrm>
          <a:off x="1142180" y="1789934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211103" y="2151362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91722" y="2432077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30" name="Rectangle 29"/>
          <p:cNvSpPr/>
          <p:nvPr/>
        </p:nvSpPr>
        <p:spPr>
          <a:xfrm>
            <a:off x="7172482" y="4037719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2749741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3" grpId="0"/>
      <p:bldP spid="28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24953" y="639444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01114" y="551355"/>
            <a:ext cx="5350307" cy="100373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083002" y="1540253"/>
            <a:ext cx="52684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 err="1">
                <a:latin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tích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ABCD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là</a:t>
            </a:r>
            <a:r>
              <a:rPr lang="en-US" sz="21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280912" y="1405467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083001" y="1931851"/>
            <a:ext cx="534857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129474"/>
              </p:ext>
            </p:extLst>
          </p:nvPr>
        </p:nvGraphicFramePr>
        <p:xfrm>
          <a:off x="1024193" y="1819431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093116" y="2180859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073735" y="2461574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26" name="Text Box 29"/>
          <p:cNvSpPr txBox="1"/>
          <p:nvPr/>
        </p:nvSpPr>
        <p:spPr>
          <a:xfrm>
            <a:off x="3846183" y="2484289"/>
            <a:ext cx="993101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27" name="Text Box 29"/>
          <p:cNvSpPr txBox="1"/>
          <p:nvPr/>
        </p:nvSpPr>
        <p:spPr>
          <a:xfrm>
            <a:off x="4780195" y="2485963"/>
            <a:ext cx="998431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 err="1">
                <a:latin typeface="Times New Roman" panose="02020603050405020304" pitchFamily="18" charset="0"/>
              </a:rPr>
              <a:t>Chiều</a:t>
            </a:r>
            <a:r>
              <a:rPr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rộng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5731477" y="2485963"/>
            <a:ext cx="998431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 err="1">
                <a:latin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tích</a:t>
            </a:r>
            <a:endParaRPr sz="2100" b="1" dirty="0">
              <a:latin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endCxn id="26" idx="0"/>
          </p:cNvCxnSpPr>
          <p:nvPr/>
        </p:nvCxnSpPr>
        <p:spPr>
          <a:xfrm flipH="1">
            <a:off x="4342734" y="2230262"/>
            <a:ext cx="598912" cy="254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7" idx="0"/>
          </p:cNvCxnSpPr>
          <p:nvPr/>
        </p:nvCxnSpPr>
        <p:spPr>
          <a:xfrm flipH="1">
            <a:off x="5279411" y="2230262"/>
            <a:ext cx="62274" cy="255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30" idx="0"/>
          </p:cNvCxnSpPr>
          <p:nvPr/>
        </p:nvCxnSpPr>
        <p:spPr>
          <a:xfrm>
            <a:off x="5847706" y="2245409"/>
            <a:ext cx="382987" cy="2405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5"/>
          <p:cNvSpPr txBox="1"/>
          <p:nvPr/>
        </p:nvSpPr>
        <p:spPr>
          <a:xfrm>
            <a:off x="513809" y="3210104"/>
            <a:ext cx="7837611" cy="830997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Muốn tính diện tích hình chữ nhật ta lấy chiều dài nhân với </a:t>
            </a:r>
            <a:r>
              <a:rPr sz="2400" b="1" dirty="0" err="1">
                <a:latin typeface="Times New Roman" panose="02020603050405020304" pitchFamily="18" charset="0"/>
              </a:rPr>
              <a:t>chiều</a:t>
            </a:r>
            <a:r>
              <a:rPr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rộng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(cùng đơn vị đo)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54495" y="4067216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1382004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8" grpId="0" animBg="1"/>
      <p:bldP spid="29" grpId="0"/>
      <p:bldP spid="26" grpId="0" animBg="1"/>
      <p:bldP spid="27" grpId="0" animBg="1"/>
      <p:bldP spid="30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282667"/>
              </p:ext>
            </p:extLst>
          </p:nvPr>
        </p:nvGraphicFramePr>
        <p:xfrm>
          <a:off x="475170" y="869344"/>
          <a:ext cx="7990556" cy="285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4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20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</a:t>
                      </a:r>
                    </a:p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2163169" y="2199872"/>
            <a:ext cx="20594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5 x 3 = 15 (</a:t>
            </a:r>
            <a:r>
              <a:rPr lang="en-US" sz="2000" b="1" dirty="0" err="1">
                <a:solidFill>
                  <a:srgbClr val="002060"/>
                </a:solidFill>
              </a:rPr>
              <a:t>cm</a:t>
            </a:r>
            <a:r>
              <a:rPr lang="en-US" sz="2000" b="1" baseline="30000" dirty="0" err="1">
                <a:solidFill>
                  <a:srgbClr val="002060"/>
                </a:solidFill>
              </a:rPr>
              <a:t>2</a:t>
            </a:r>
            <a:r>
              <a:rPr lang="en-US" sz="20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10934" y="2999529"/>
            <a:ext cx="20669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(5 + 3) x 2 = 16 (cm)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35228" y="2204356"/>
            <a:ext cx="20062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10 x 4 = 40 (</a:t>
            </a:r>
            <a:r>
              <a:rPr lang="en-US" sz="2000" b="1" dirty="0" err="1">
                <a:solidFill>
                  <a:srgbClr val="FF0000"/>
                </a:solidFill>
              </a:rPr>
              <a:t>cm</a:t>
            </a:r>
            <a:r>
              <a:rPr lang="en-US" sz="2000" b="1" baseline="30000" dirty="0" err="1">
                <a:solidFill>
                  <a:srgbClr val="FF0000"/>
                </a:solidFill>
              </a:rPr>
              <a:t>2</a:t>
            </a:r>
            <a:r>
              <a:rPr lang="en-US" sz="2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06249" y="2988168"/>
            <a:ext cx="22641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7030A0"/>
                </a:solidFill>
              </a:rPr>
              <a:t>(10 + 4) x 2 = 28 (cm)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41433" y="2199872"/>
            <a:ext cx="21242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32 x 8 = 256 (</a:t>
            </a:r>
            <a:r>
              <a:rPr lang="en-US" sz="2000" b="1" dirty="0" err="1">
                <a:solidFill>
                  <a:srgbClr val="FF0000"/>
                </a:solidFill>
              </a:rPr>
              <a:t>cm</a:t>
            </a:r>
            <a:r>
              <a:rPr lang="en-US" sz="2000" b="1" baseline="30000" dirty="0" err="1">
                <a:solidFill>
                  <a:srgbClr val="FF0000"/>
                </a:solidFill>
              </a:rPr>
              <a:t>2</a:t>
            </a:r>
            <a:r>
              <a:rPr lang="en-US" sz="2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79996" y="3010889"/>
            <a:ext cx="21761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7030A0"/>
                </a:solidFill>
              </a:rPr>
              <a:t>(32 + 8) x 2 = 80 (cm</a:t>
            </a:r>
            <a:r>
              <a:rPr lang="en-US" sz="2000" b="1" dirty="0">
                <a:solidFill>
                  <a:srgbClr val="002060"/>
                </a:solidFill>
              </a:rPr>
              <a:t>) </a:t>
            </a:r>
          </a:p>
        </p:txBody>
      </p:sp>
      <p:sp>
        <p:nvSpPr>
          <p:cNvPr id="23" name="Text Box 2"/>
          <p:cNvSpPr txBox="1"/>
          <p:nvPr/>
        </p:nvSpPr>
        <p:spPr>
          <a:xfrm>
            <a:off x="473748" y="403651"/>
            <a:ext cx="510812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1: Viết vào ô trống (theo mẫu):</a:t>
            </a:r>
          </a:p>
        </p:txBody>
      </p:sp>
    </p:spTree>
    <p:extLst>
      <p:ext uri="{BB962C8B-B14F-4D97-AF65-F5344CB8AC3E}">
        <p14:creationId xmlns:p14="http://schemas.microsoft.com/office/powerpoint/2010/main" val="116663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444579" y="480717"/>
            <a:ext cx="7881582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b="1" dirty="0"/>
              <a:t>     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chữ nhật có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diện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</a:p>
        </p:txBody>
      </p:sp>
      <p:sp>
        <p:nvSpPr>
          <p:cNvPr id="4" name="Text Box 36"/>
          <p:cNvSpPr txBox="1"/>
          <p:nvPr/>
        </p:nvSpPr>
        <p:spPr>
          <a:xfrm>
            <a:off x="1028155" y="1356806"/>
            <a:ext cx="15216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5" name="Text Box 36"/>
          <p:cNvSpPr txBox="1"/>
          <p:nvPr/>
        </p:nvSpPr>
        <p:spPr>
          <a:xfrm>
            <a:off x="595505" y="1922084"/>
            <a:ext cx="210502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Chiều dài: </a:t>
            </a:r>
            <a:r>
              <a:rPr lang="en-US" sz="2100" b="1" dirty="0" err="1">
                <a:latin typeface="Times New Roman" panose="02020603050405020304" pitchFamily="18" charset="0"/>
              </a:rPr>
              <a:t>14</a:t>
            </a:r>
            <a:r>
              <a:rPr sz="2100" b="1" dirty="0" err="1">
                <a:latin typeface="Times New Roman" panose="02020603050405020304" pitchFamily="18" charset="0"/>
              </a:rPr>
              <a:t>cm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6" name="Text Box 36"/>
          <p:cNvSpPr txBox="1"/>
          <p:nvPr/>
        </p:nvSpPr>
        <p:spPr>
          <a:xfrm>
            <a:off x="595504" y="2325227"/>
            <a:ext cx="2610061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Chiều rộng: </a:t>
            </a:r>
            <a:r>
              <a:rPr lang="en-US" sz="2100" b="1" dirty="0" err="1">
                <a:latin typeface="Times New Roman" panose="02020603050405020304" pitchFamily="18" charset="0"/>
              </a:rPr>
              <a:t>5</a:t>
            </a:r>
            <a:r>
              <a:rPr sz="2100" b="1" dirty="0" err="1">
                <a:latin typeface="Times New Roman" panose="02020603050405020304" pitchFamily="18" charset="0"/>
              </a:rPr>
              <a:t>cm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7" name="Text Box 36"/>
          <p:cNvSpPr txBox="1"/>
          <p:nvPr/>
        </p:nvSpPr>
        <p:spPr>
          <a:xfrm>
            <a:off x="595505" y="2753267"/>
            <a:ext cx="250507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Diện tích: …. cm</a:t>
            </a:r>
            <a:r>
              <a:rPr sz="2100" b="1" baseline="30000" dirty="0">
                <a:latin typeface="Times New Roman" panose="02020603050405020304" pitchFamily="18" charset="0"/>
              </a:rPr>
              <a:t>2</a:t>
            </a:r>
            <a:r>
              <a:rPr sz="21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" name="Line 23"/>
          <p:cNvSpPr/>
          <p:nvPr/>
        </p:nvSpPr>
        <p:spPr>
          <a:xfrm>
            <a:off x="4049223" y="1587962"/>
            <a:ext cx="0" cy="1812025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36"/>
          <p:cNvSpPr txBox="1"/>
          <p:nvPr/>
        </p:nvSpPr>
        <p:spPr>
          <a:xfrm>
            <a:off x="4154211" y="1303554"/>
            <a:ext cx="417195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0" name="Text Box 37"/>
          <p:cNvSpPr txBox="1"/>
          <p:nvPr/>
        </p:nvSpPr>
        <p:spPr>
          <a:xfrm>
            <a:off x="4154211" y="1760754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Diện tích miếng bìa đó </a:t>
            </a: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828618" y="2563256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số: 70 cm</a:t>
            </a:r>
            <a:r>
              <a:rPr sz="21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54211" y="2170841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lain" startAt="14"/>
            </a:pP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  5  = 70 (cm</a:t>
            </a:r>
            <a:r>
              <a:rPr lang="en-US" sz="21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lang="en-US" sz="2100" b="1" baseline="30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95501" y="3831242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1"/>
          </a:p>
        </p:txBody>
      </p:sp>
    </p:spTree>
    <p:extLst>
      <p:ext uri="{BB962C8B-B14F-4D97-AF65-F5344CB8AC3E}">
        <p14:creationId xmlns:p14="http://schemas.microsoft.com/office/powerpoint/2010/main" val="822471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128878" y="575004"/>
            <a:ext cx="7881582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b="1" dirty="0"/>
              <a:t>    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Line 23"/>
          <p:cNvSpPr/>
          <p:nvPr/>
        </p:nvSpPr>
        <p:spPr>
          <a:xfrm>
            <a:off x="4116025" y="1147762"/>
            <a:ext cx="0" cy="2485953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37"/>
          <p:cNvSpPr txBox="1"/>
          <p:nvPr/>
        </p:nvSpPr>
        <p:spPr>
          <a:xfrm>
            <a:off x="4114882" y="2418019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Diện </a:t>
            </a: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697165" y="3179577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số: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 cm</a:t>
            </a:r>
            <a:r>
              <a:rPr sz="21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14882" y="2800198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20 x 9 = 180 (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lang="en-US" sz="2100" b="1" baseline="30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7373" y="967420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cm</a:t>
            </a:r>
          </a:p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cm.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30040" y="967420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endParaRPr lang="en-US" sz="19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cm.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82" y="1756392"/>
            <a:ext cx="4171950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>
                <a:solidFill>
                  <a:srgbClr val="FF0000"/>
                </a:solidFill>
              </a:rPr>
              <a:t>Bài</a:t>
            </a:r>
            <a:r>
              <a:rPr lang="en-US" sz="1950" b="1" dirty="0">
                <a:solidFill>
                  <a:srgbClr val="FF0000"/>
                </a:solidFill>
              </a:rPr>
              <a:t> </a:t>
            </a:r>
            <a:r>
              <a:rPr lang="en-US" sz="1950" b="1" dirty="0" err="1">
                <a:solidFill>
                  <a:srgbClr val="FF0000"/>
                </a:solidFill>
              </a:rPr>
              <a:t>giải</a:t>
            </a:r>
            <a:endParaRPr lang="en-US" sz="1950" b="1" dirty="0">
              <a:solidFill>
                <a:srgbClr val="FF0000"/>
              </a:solidFill>
            </a:endParaRPr>
          </a:p>
        </p:txBody>
      </p:sp>
      <p:sp>
        <p:nvSpPr>
          <p:cNvPr id="16" name="Text Box 37"/>
          <p:cNvSpPr txBox="1"/>
          <p:nvPr/>
        </p:nvSpPr>
        <p:spPr>
          <a:xfrm>
            <a:off x="128884" y="2071699"/>
            <a:ext cx="4063128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Diện </a:t>
            </a: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Text Box 38"/>
          <p:cNvSpPr txBox="1"/>
          <p:nvPr/>
        </p:nvSpPr>
        <p:spPr>
          <a:xfrm>
            <a:off x="1617339" y="2802942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số: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15</a:t>
            </a: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cm</a:t>
            </a:r>
            <a:r>
              <a:rPr sz="21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0027" y="2407783"/>
            <a:ext cx="39859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 x 3 = 15 (</a:t>
            </a:r>
            <a:r>
              <a:rPr lang="en-US" sz="21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2)   </a:t>
            </a:r>
            <a:r>
              <a:rPr lang="en-US" sz="21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n-US" sz="2100" b="1" baseline="30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0027" y="1756392"/>
            <a:ext cx="3985998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>
                <a:solidFill>
                  <a:srgbClr val="FF0000"/>
                </a:solidFill>
              </a:rPr>
              <a:t>Bài</a:t>
            </a:r>
            <a:r>
              <a:rPr lang="en-US" sz="1950" b="1" dirty="0">
                <a:solidFill>
                  <a:srgbClr val="FF0000"/>
                </a:solidFill>
              </a:rPr>
              <a:t> </a:t>
            </a:r>
            <a:r>
              <a:rPr lang="en-US" sz="1950" b="1" dirty="0" err="1">
                <a:solidFill>
                  <a:srgbClr val="FF0000"/>
                </a:solidFill>
              </a:rPr>
              <a:t>giải</a:t>
            </a:r>
            <a:endParaRPr lang="en-US" sz="1950" b="1" dirty="0">
              <a:solidFill>
                <a:srgbClr val="FF0000"/>
              </a:solidFill>
            </a:endParaRPr>
          </a:p>
        </p:txBody>
      </p:sp>
      <p:sp>
        <p:nvSpPr>
          <p:cNvPr id="20" name="Text Box 37"/>
          <p:cNvSpPr txBox="1"/>
          <p:nvPr/>
        </p:nvSpPr>
        <p:spPr>
          <a:xfrm>
            <a:off x="4157530" y="2071699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Đổi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2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dm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= 20 cm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56172" y="4027887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1"/>
          </a:p>
        </p:txBody>
      </p:sp>
    </p:spTree>
    <p:extLst>
      <p:ext uri="{BB962C8B-B14F-4D97-AF65-F5344CB8AC3E}">
        <p14:creationId xmlns:p14="http://schemas.microsoft.com/office/powerpoint/2010/main" val="6017735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1919</TotalTime>
  <Words>590</Words>
  <Application>Microsoft Office PowerPoint</Application>
  <PresentationFormat>On-screen Show (16:9)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Minhthangpc.VN</cp:lastModifiedBy>
  <cp:revision>165</cp:revision>
  <dcterms:created xsi:type="dcterms:W3CDTF">2021-06-02T01:34:28Z</dcterms:created>
  <dcterms:modified xsi:type="dcterms:W3CDTF">2022-04-04T03:23:31Z</dcterms:modified>
</cp:coreProperties>
</file>