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9" r:id="rId5"/>
    <p:sldId id="260" r:id="rId6"/>
    <p:sldId id="259" r:id="rId7"/>
    <p:sldId id="261" r:id="rId8"/>
    <p:sldId id="273" r:id="rId9"/>
    <p:sldId id="263" r:id="rId10"/>
    <p:sldId id="264" r:id="rId11"/>
    <p:sldId id="270" r:id="rId12"/>
    <p:sldId id="262" r:id="rId13"/>
    <p:sldId id="277" r:id="rId14"/>
  </p:sldIdLst>
  <p:sldSz cx="12192000" cy="6858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.VnTime" panose="020B7200000000000000" pitchFamily="34" charset="0"/>
      <p:regular r:id="rId20"/>
      <p:bold r:id="rId21"/>
      <p:italic r:id="rId22"/>
      <p:boldItalic r:id="rId23"/>
    </p:embeddedFont>
    <p:embeddedFont>
      <p:font typeface="字魂93号-萌趣小丸子" panose="020B0604020202020204" charset="-122"/>
      <p:regular r:id="rId24"/>
    </p:embeddedFont>
    <p:embeddedFont>
      <p:font typeface="等线 Light" panose="020B0604020202020204" charset="-122"/>
      <p:regular r:id="rId25"/>
    </p:embeddedFont>
    <p:embeddedFont>
      <p:font typeface="Tw Cen MT Condensed Extra Bold" panose="020B0803020202020204" pitchFamily="34" charset="0"/>
      <p:regular r:id="rId26"/>
    </p:embeddedFont>
    <p:embeddedFont>
      <p:font typeface="等线" panose="020B060402020202020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宁" initials="宁" lastIdx="1" clrIdx="0">
    <p:extLst>
      <p:ext uri="{19B8F6BF-5375-455C-9EA6-DF929625EA0E}">
        <p15:presenceInfo xmlns:p15="http://schemas.microsoft.com/office/powerpoint/2012/main" userId="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A9EF-D7C2-498D-A241-6CECF37E37B8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B1A1-4AB1-4CFA-BE83-9F9B159779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0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3A8DF-B08F-472D-9288-19BB4528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EA3BB6-7D4E-4943-8B43-38682980C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1BCA00-613A-4B2B-B908-5175C0D8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6D0FA4-E5E0-4651-AFE2-F34074F5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8A3AA6-9844-4F6D-89E0-877483C5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87F24-0B91-42E2-AAFA-C6D767E4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64CC91-FBD9-420B-BEDC-31337AA68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19FF8A-B76D-4605-8E9C-0A7D83EA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6E8209-6ACA-4C74-8434-EEFE8238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06C703-A85D-44CC-AF45-5D6FB608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7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3B04A2-2182-40B4-BC12-CD0B10874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FC5C6F-5E7F-4CF9-A4C9-EA1DB43EF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27134-416E-4F23-B8B0-44068C48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267894-B4CB-4AB2-BA5B-AF05756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676AB-6F6D-4BE6-AC93-8F0F2FAD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81BD-0F42-46CF-96B6-BC09CE57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54C3F8-F6EB-4C77-B882-F5DFEAEB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1735C3-56CE-47CA-9E48-6BC75A1E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4DA196-C498-4E5A-BB07-FBA4C259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8AE21E-74D9-451C-8604-5CA9EABE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8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FC830-F563-4DF5-9617-35886349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BED413-1872-442C-AD9E-97FE0F730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A911A-857F-46C2-9E46-F04A9348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10E9C2-53C9-41D2-8BCB-81D296C2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4A4237-2418-4129-B540-35DCB337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0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BFA12-09F6-4A12-B4CB-3DB07006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CCC56D-F0C4-4C35-AE8D-E23041A07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E82E9C-3E05-4F7F-AEF4-2DC7AF2D2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295B7B-CEC9-462C-8F3F-72A7890B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F30724-FD5E-4B12-A037-81E5DE9A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D14BCE-2DD8-4B0E-A336-34C2FC49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9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D89A8-9637-4C38-92F2-7B8E1494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08E362-CD35-4DA5-B9B6-DCC67FC4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81F570-2D43-4CEA-8FBC-EF7AA86E0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017289-4F74-4D00-87EA-50B704D9F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155E57-5B54-46A1-9FE1-C54C0E09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0AC0FC1-EA87-4967-B8D5-549CABAD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B53B9B-E276-446B-94A4-83C4AC2F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35BD0B-FDE7-47B7-BE19-E185D4CD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D23A8-DEC1-4847-BF49-4904E060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A69E76-A770-4BFC-A73A-763FBF65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02B90D-6E89-4CDD-BACF-2F620F9C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A92660-24FB-42F9-9A22-FA0C2D60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2F372F-13FE-4B57-A679-CD8DB7B3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EAB49D-E149-494B-8F34-5A8DC208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E87113-08B8-4F9C-B329-2B90954E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9FBCC5-DD99-4217-89A1-E7354BDEC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CA4AA6-9F99-4308-BC17-78F1E4437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0DAC397-D4BF-4182-89E8-8B594A655D3F}"/>
              </a:ext>
            </a:extLst>
          </p:cNvPr>
          <p:cNvSpPr/>
          <p:nvPr userDrawn="1"/>
        </p:nvSpPr>
        <p:spPr>
          <a:xfrm>
            <a:off x="275303" y="285136"/>
            <a:ext cx="11641394" cy="628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2D3739-0E22-46C1-8939-151C432FA9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90" y="5473066"/>
            <a:ext cx="1068510" cy="11337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D233CA-99FF-4D01-8E16-D97BE4F2E2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253"/>
            <a:ext cx="12192000" cy="10820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42AF772-33F2-4143-BCB8-8D798B0BE0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252A0B-0B28-4984-BC3D-A8F2B4A533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DEBA51C-3A6B-4BED-80B0-86D49F692F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30383"/>
            <a:ext cx="1068510" cy="1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B1A8F-BE05-4EC6-B198-E6A1C3F6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FC084A-D43A-4AAC-920A-94B78F43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58CAB4-F6BC-4BC3-9EE8-FE579237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30FF3A-2F09-4499-9AB2-4327FC20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C9CEDB-506A-46AF-AC93-E9648632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E2A09-ECF9-41F2-84A6-92D89945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A50AA-CC32-4F5B-8EF1-F5F9D4AB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25648F-8381-4C12-8D29-85326E0DA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812C7D-6A93-4E52-B622-474174230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57469D-D54A-4771-955B-1EC408FE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2C33C5-29DF-41DB-A801-78678937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A25599-6D2F-4BFD-96BC-F5C2FB76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A3D151-6C31-4BB5-A5BB-61DEC85C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C7197F-CBFD-49CA-A8CF-752D547C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31C2FE-4827-4F48-84A3-A84FD90C7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40D3-8A77-4F14-BDAD-455CA235EB13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4C9C0C-C1AF-427A-BDAA-D95818795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BD840A-5899-497E-B0E9-3C267E762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E1FD-DD96-4E5B-9ACC-36088387A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2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52B1A-BC86-4328-A748-E5D76D73E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799B86-E0A0-4115-8436-24AA1675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44"/>
            <a:ext cx="12192000" cy="68925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EDA5F8-5D2C-462B-B385-4BFDF0556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74" y="1823672"/>
            <a:ext cx="4011560" cy="42563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783"/>
            <a:ext cx="12192000" cy="1082049"/>
          </a:xfrm>
          <a:prstGeom prst="rect">
            <a:avLst/>
          </a:prstGeom>
        </p:spPr>
      </p:pic>
      <p:sp>
        <p:nvSpPr>
          <p:cNvPr id="13" name="文本框 41">
            <a:extLst>
              <a:ext uri="{FF2B5EF4-FFF2-40B4-BE49-F238E27FC236}">
                <a16:creationId xmlns:a16="http://schemas.microsoft.com/office/drawing/2014/main" id="{8D1F3C9B-F463-468E-AA59-9B9E8613FEB0}"/>
              </a:ext>
            </a:extLst>
          </p:cNvPr>
          <p:cNvSpPr txBox="1"/>
          <p:nvPr/>
        </p:nvSpPr>
        <p:spPr>
          <a:xfrm>
            <a:off x="363658" y="2875002"/>
            <a:ext cx="722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300" dirty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..黑体UI-日本语" panose="02000000000000000000" pitchFamily="2" charset="-128"/>
                <a:sym typeface="字魂93号-萌趣小丸子" panose="00000500000000000000" pitchFamily="2" charset="-122"/>
              </a:rPr>
              <a:t>Welcome to </a:t>
            </a:r>
            <a:r>
              <a:rPr lang="en-US" altLang="zh-CN" sz="6600" b="1" spc="300" dirty="0" smtClean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..黑体UI-日本语" panose="02000000000000000000" pitchFamily="2" charset="-128"/>
                <a:sym typeface="字魂93号-萌趣小丸子" panose="00000500000000000000" pitchFamily="2" charset="-122"/>
              </a:rPr>
              <a:t>3</a:t>
            </a:r>
            <a:r>
              <a:rPr lang="vi-VN" altLang="zh-CN" sz="6600" b="1" spc="300" dirty="0" smtClean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..黑体UI-日本语" panose="02000000000000000000" pitchFamily="2" charset="-128"/>
                <a:sym typeface="字魂93号-萌趣小丸子" panose="00000500000000000000" pitchFamily="2" charset="-122"/>
              </a:rPr>
              <a:t>A</a:t>
            </a:r>
            <a:r>
              <a:rPr lang="en-US" altLang="zh-CN" sz="6600" b="1" spc="300" dirty="0" smtClean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..黑体UI-日本语" panose="02000000000000000000" pitchFamily="2" charset="-128"/>
                <a:sym typeface="字魂93号-萌趣小丸子" panose="00000500000000000000" pitchFamily="2" charset="-122"/>
              </a:rPr>
              <a:t>7</a:t>
            </a:r>
            <a:endParaRPr lang="en-US" altLang="zh-CN" sz="6600" b="1" spc="300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cs typeface="..黑体UI-日本语" panose="02000000000000000000" pitchFamily="2" charset="-128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9">
            <a:extLst>
              <a:ext uri="{FF2B5EF4-FFF2-40B4-BE49-F238E27FC236}">
                <a16:creationId xmlns:a16="http://schemas.microsoft.com/office/drawing/2014/main" id="{51E77FA1-F213-4F27-AC13-42317EBA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2943225"/>
            <a:ext cx="16764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2634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4848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088CD7B3-0D71-41E5-98C2-061854E56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7350" y="4521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DD0B4E8-8BC4-4F0C-8B46-FC8EA03A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2" y="2943225"/>
            <a:ext cx="1828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1825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455</a:t>
            </a:r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87982FB6-9110-4F45-BF8F-57A09E282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2" y="4601937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DE9F7A35-22A6-4944-8A37-30FF7DCB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2" y="3402603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7E2C667F-F5CD-4195-B58B-59206DCE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919" y="3017090"/>
            <a:ext cx="1752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5716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1749</a:t>
            </a:r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id="{4C936A82-344D-41BB-9568-E4E717F7A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919" y="446489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99CE9C7B-C7F9-4E6F-9749-CE675230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2" y="32861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210607B3-3ED9-4E21-8D49-80494652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696" y="2949485"/>
            <a:ext cx="1752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707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.VnTime" panose="020B7200000000000000" pitchFamily="34" charset="0"/>
              </a:rPr>
              <a:t>5857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4C7838BD-9A1D-41AE-BE8B-B32B5287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096" y="340668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66" name="Line 23">
            <a:extLst>
              <a:ext uri="{FF2B5EF4-FFF2-40B4-BE49-F238E27FC236}">
                <a16:creationId xmlns:a16="http://schemas.microsoft.com/office/drawing/2014/main" id="{80FF070A-9114-48A6-9969-DA8116F2B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2096" y="439728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F7020CC-E4F3-486D-9FB9-71E0532F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4673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F16E9281-7D99-4DA2-B9A8-BDCA3C60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6736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    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F7599710-0DD6-4B2F-B1E2-0CFAF66A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46736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0" name="Text Box 31">
            <a:extLst>
              <a:ext uri="{FF2B5EF4-FFF2-40B4-BE49-F238E27FC236}">
                <a16:creationId xmlns:a16="http://schemas.microsoft.com/office/drawing/2014/main" id="{1AD25F54-003B-4DA3-9D0D-D29F94DA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6736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32">
            <a:extLst>
              <a:ext uri="{FF2B5EF4-FFF2-40B4-BE49-F238E27FC236}">
                <a16:creationId xmlns:a16="http://schemas.microsoft.com/office/drawing/2014/main" id="{89A7951C-6C8C-4D86-919F-96679E7C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7" y="4571729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A447A8A0-AFDB-4229-A241-B8615C36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2" y="4571729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C80D037E-262E-47E4-95E2-FA3C85653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7" y="4571729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446EDE5E-2386-490B-BD78-4B3A594B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2" y="4571729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38">
            <a:extLst>
              <a:ext uri="{FF2B5EF4-FFF2-40B4-BE49-F238E27FC236}">
                <a16:creationId xmlns:a16="http://schemas.microsoft.com/office/drawing/2014/main" id="{101532D8-825A-465E-969F-DEDBB021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869" y="4617290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39">
            <a:extLst>
              <a:ext uri="{FF2B5EF4-FFF2-40B4-BE49-F238E27FC236}">
                <a16:creationId xmlns:a16="http://schemas.microsoft.com/office/drawing/2014/main" id="{8656651D-55CB-4A52-BAD7-F1BB5D86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19" y="461729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7" name="Text Box 40">
            <a:extLst>
              <a:ext uri="{FF2B5EF4-FFF2-40B4-BE49-F238E27FC236}">
                <a16:creationId xmlns:a16="http://schemas.microsoft.com/office/drawing/2014/main" id="{54E4E0F6-512B-4AC0-844F-8EFAEB7C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30" y="461729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8" name="Text Box 41">
            <a:extLst>
              <a:ext uri="{FF2B5EF4-FFF2-40B4-BE49-F238E27FC236}">
                <a16:creationId xmlns:a16="http://schemas.microsoft.com/office/drawing/2014/main" id="{3D4F71A5-AA34-44BC-B1EB-A13D1E29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250" y="4617290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9" name="Text Box 43">
            <a:extLst>
              <a:ext uri="{FF2B5EF4-FFF2-40B4-BE49-F238E27FC236}">
                <a16:creationId xmlns:a16="http://schemas.microsoft.com/office/drawing/2014/main" id="{7DF120C4-3BD4-4A10-AA33-B49212AF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471" y="4549685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0" name="Text Box 44">
            <a:extLst>
              <a:ext uri="{FF2B5EF4-FFF2-40B4-BE49-F238E27FC236}">
                <a16:creationId xmlns:a16="http://schemas.microsoft.com/office/drawing/2014/main" id="{95DFF313-2370-413F-A41A-9433AA21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8821" y="4549685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1" name="Text Box 45">
            <a:extLst>
              <a:ext uri="{FF2B5EF4-FFF2-40B4-BE49-F238E27FC236}">
                <a16:creationId xmlns:a16="http://schemas.microsoft.com/office/drawing/2014/main" id="{A740BCA1-E1DC-4A1F-90FD-1FA29D89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696" y="4549685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47">
            <a:extLst>
              <a:ext uri="{FF2B5EF4-FFF2-40B4-BE49-F238E27FC236}">
                <a16:creationId xmlns:a16="http://schemas.microsoft.com/office/drawing/2014/main" id="{24871328-53E2-4B4E-A716-AF3B17B4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096" y="4549685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3" name="Text Box 55">
            <a:extLst>
              <a:ext uri="{FF2B5EF4-FFF2-40B4-BE49-F238E27FC236}">
                <a16:creationId xmlns:a16="http://schemas.microsoft.com/office/drawing/2014/main" id="{C7883042-FE38-4820-9424-0140A797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987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Rectangle 56">
            <a:extLst>
              <a:ext uri="{FF2B5EF4-FFF2-40B4-BE49-F238E27FC236}">
                <a16:creationId xmlns:a16="http://schemas.microsoft.com/office/drawing/2014/main" id="{D5155A93-A081-445F-BEA7-D66CC7D5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511550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5" name="Text Box 45">
            <a:extLst>
              <a:ext uri="{FF2B5EF4-FFF2-40B4-BE49-F238E27FC236}">
                <a16:creationId xmlns:a16="http://schemas.microsoft.com/office/drawing/2014/main" id="{93C1A8AA-8BC5-4711-B41C-661898C3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715962"/>
            <a:ext cx="509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accent1"/>
                </a:solidFill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 2:</a:t>
            </a:r>
            <a:r>
              <a:rPr lang="en-US" altLang="en-US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chemeClr val="accent1"/>
                </a:solidFill>
                <a:cs typeface="Arial" panose="020B0604020202020204" pitchFamily="34" charset="0"/>
              </a:rPr>
              <a:t>Đặt</a:t>
            </a:r>
            <a:r>
              <a:rPr lang="en-US" altLang="en-US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chemeClr val="accent1"/>
                </a:solidFill>
                <a:cs typeface="Arial" panose="020B0604020202020204" pitchFamily="34" charset="0"/>
              </a:rPr>
              <a:t>tính</a:t>
            </a:r>
            <a:r>
              <a:rPr lang="en-US" altLang="en-US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chemeClr val="accent1"/>
                </a:solidFill>
                <a:cs typeface="Arial" panose="020B0604020202020204" pitchFamily="34" charset="0"/>
              </a:rPr>
              <a:t>rồi</a:t>
            </a:r>
            <a:r>
              <a:rPr lang="en-US" altLang="en-US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chemeClr val="accent1"/>
                </a:solidFill>
                <a:cs typeface="Arial" panose="020B0604020202020204" pitchFamily="34" charset="0"/>
              </a:rPr>
              <a:t>tính</a:t>
            </a:r>
            <a:endParaRPr lang="en-US" altLang="en-US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6" name="Text Box 45">
            <a:extLst>
              <a:ext uri="{FF2B5EF4-FFF2-40B4-BE49-F238E27FC236}">
                <a16:creationId xmlns:a16="http://schemas.microsoft.com/office/drawing/2014/main" id="{5CB5B8A9-874A-4746-8215-4B3982479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1" y="1408918"/>
            <a:ext cx="294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cs typeface="Arial" panose="020B0604020202020204" pitchFamily="34" charset="0"/>
              </a:rPr>
              <a:t>2634 + 4848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b="0" dirty="0">
                <a:cs typeface="Arial" panose="020B0604020202020204" pitchFamily="34" charset="0"/>
              </a:rPr>
              <a:t>     1825 + 455</a:t>
            </a:r>
          </a:p>
        </p:txBody>
      </p:sp>
      <p:sp>
        <p:nvSpPr>
          <p:cNvPr id="87" name="Text Box 45">
            <a:extLst>
              <a:ext uri="{FF2B5EF4-FFF2-40B4-BE49-F238E27FC236}">
                <a16:creationId xmlns:a16="http://schemas.microsoft.com/office/drawing/2014/main" id="{D8682307-F407-442F-A515-F039535C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300737"/>
            <a:ext cx="294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b="0" dirty="0">
                <a:cs typeface="Arial" panose="020B0604020202020204" pitchFamily="34" charset="0"/>
              </a:rPr>
              <a:t>b) 5716 + 1749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dirty="0">
                <a:cs typeface="Arial" panose="020B0604020202020204" pitchFamily="34" charset="0"/>
              </a:rPr>
              <a:t>      707 + 5857</a:t>
            </a:r>
            <a:endParaRPr lang="en-US" altLang="en-US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6" grpId="0"/>
      <p:bldP spid="37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3">
            <a:extLst>
              <a:ext uri="{FF2B5EF4-FFF2-40B4-BE49-F238E27FC236}">
                <a16:creationId xmlns:a16="http://schemas.microsoft.com/office/drawing/2014/main" id="{67CE0A26-6B94-4017-829D-0DBE30919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705545"/>
            <a:ext cx="967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/>
              <a:t>Bài</a:t>
            </a:r>
            <a:r>
              <a:rPr lang="en-US" altLang="en-US" dirty="0"/>
              <a:t> 3:  </a:t>
            </a:r>
            <a:r>
              <a:rPr lang="en-US" altLang="en-US" b="0" dirty="0" err="1"/>
              <a:t>Đội</a:t>
            </a:r>
            <a:r>
              <a:rPr lang="en-US" altLang="en-US" b="0" dirty="0"/>
              <a:t> </a:t>
            </a:r>
            <a:r>
              <a:rPr lang="en-US" altLang="en-US" b="0" dirty="0" err="1"/>
              <a:t>Một</a:t>
            </a:r>
            <a:r>
              <a:rPr lang="en-US" altLang="en-US" b="0" dirty="0"/>
              <a:t> </a:t>
            </a:r>
            <a:r>
              <a:rPr lang="en-US" altLang="en-US" b="0" dirty="0" err="1"/>
              <a:t>trồng</a:t>
            </a:r>
            <a:r>
              <a:rPr lang="en-US" altLang="en-US" b="0" dirty="0"/>
              <a:t> </a:t>
            </a:r>
            <a:r>
              <a:rPr lang="en-US" altLang="en-US" b="0" dirty="0" err="1"/>
              <a:t>được</a:t>
            </a:r>
            <a:r>
              <a:rPr lang="en-US" altLang="en-US" b="0" dirty="0"/>
              <a:t> 3680 </a:t>
            </a:r>
            <a:r>
              <a:rPr lang="en-US" altLang="en-US" b="0" dirty="0" err="1"/>
              <a:t>cây</a:t>
            </a:r>
            <a:r>
              <a:rPr lang="en-US" altLang="en-US" b="0" dirty="0"/>
              <a:t>, </a:t>
            </a:r>
            <a:r>
              <a:rPr lang="en-US" altLang="en-US" b="0" dirty="0" err="1"/>
              <a:t>đội</a:t>
            </a:r>
            <a:r>
              <a:rPr lang="en-US" altLang="en-US" b="0" dirty="0"/>
              <a:t> Hai </a:t>
            </a:r>
            <a:r>
              <a:rPr lang="en-US" altLang="en-US" b="0" dirty="0" err="1"/>
              <a:t>trồng</a:t>
            </a:r>
            <a:r>
              <a:rPr lang="en-US" altLang="en-US" b="0" dirty="0"/>
              <a:t> </a:t>
            </a:r>
            <a:r>
              <a:rPr lang="en-US" altLang="en-US" b="0" dirty="0" err="1"/>
              <a:t>được</a:t>
            </a:r>
            <a:r>
              <a:rPr lang="en-US" altLang="en-US" b="0" dirty="0"/>
              <a:t> 4220 </a:t>
            </a:r>
            <a:r>
              <a:rPr lang="en-US" altLang="en-US" b="0" dirty="0" err="1"/>
              <a:t>cây</a:t>
            </a:r>
            <a:r>
              <a:rPr lang="en-US" altLang="en-US" b="0" dirty="0"/>
              <a:t>. </a:t>
            </a:r>
            <a:r>
              <a:rPr lang="en-US" altLang="en-US" b="0" dirty="0" err="1"/>
              <a:t>Hỏi</a:t>
            </a:r>
            <a:r>
              <a:rPr lang="en-US" altLang="en-US" b="0" dirty="0"/>
              <a:t> </a:t>
            </a:r>
            <a:r>
              <a:rPr lang="en-US" altLang="en-US" b="0" dirty="0" err="1"/>
              <a:t>cả</a:t>
            </a:r>
            <a:r>
              <a:rPr lang="en-US" altLang="en-US" b="0" dirty="0"/>
              <a:t> </a:t>
            </a:r>
            <a:r>
              <a:rPr lang="en-US" altLang="en-US" b="0" dirty="0" err="1"/>
              <a:t>hai</a:t>
            </a:r>
            <a:r>
              <a:rPr lang="en-US" altLang="en-US" b="0" dirty="0"/>
              <a:t> </a:t>
            </a:r>
            <a:r>
              <a:rPr lang="en-US" altLang="en-US" b="0" dirty="0" err="1"/>
              <a:t>đội</a:t>
            </a:r>
            <a:r>
              <a:rPr lang="en-US" altLang="en-US" b="0" dirty="0"/>
              <a:t> </a:t>
            </a:r>
            <a:r>
              <a:rPr lang="vi-VN" altLang="en-US" b="0" dirty="0"/>
              <a:t>trồng</a:t>
            </a:r>
            <a:r>
              <a:rPr lang="en-US" altLang="en-US" b="0" dirty="0"/>
              <a:t> </a:t>
            </a:r>
            <a:r>
              <a:rPr lang="en-US" altLang="en-US" b="0" dirty="0" err="1"/>
              <a:t>được</a:t>
            </a:r>
            <a:r>
              <a:rPr lang="en-US" altLang="en-US" b="0" dirty="0"/>
              <a:t> bao </a:t>
            </a:r>
            <a:r>
              <a:rPr lang="en-US" altLang="en-US" b="0" dirty="0" err="1"/>
              <a:t>nhiêu</a:t>
            </a:r>
            <a:r>
              <a:rPr lang="en-US" altLang="en-US" b="0" dirty="0"/>
              <a:t> </a:t>
            </a:r>
            <a:r>
              <a:rPr lang="en-US" altLang="en-US" b="0" dirty="0" err="1"/>
              <a:t>cây</a:t>
            </a:r>
            <a:r>
              <a:rPr lang="en-US" altLang="en-US" b="0" dirty="0"/>
              <a:t>?</a:t>
            </a:r>
            <a:endParaRPr lang="vi-VN" altLang="en-US" b="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043186-1B01-44BF-BF4A-910287EA6A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44838" y="1212850"/>
            <a:ext cx="76755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4D13861-C978-422C-929E-EE0E1BFDD5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4325" y="1715105"/>
            <a:ext cx="1406525" cy="2222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7088DA-BB7D-4E66-8962-33236ABA0B9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46286" y="1715105"/>
            <a:ext cx="6616839" cy="40293"/>
          </a:xfrm>
          <a:prstGeom prst="line">
            <a:avLst/>
          </a:prstGeom>
          <a:noFill/>
          <a:ln w="76200" cmpd="dbl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12">
            <a:extLst>
              <a:ext uri="{FF2B5EF4-FFF2-40B4-BE49-F238E27FC236}">
                <a16:creationId xmlns:a16="http://schemas.microsoft.com/office/drawing/2014/main" id="{7038B966-BA8E-4CDA-9205-5FE7B6190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4" y="3255963"/>
            <a:ext cx="2409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:</a:t>
            </a:r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63893282-FCE1-4D25-8283-DF6CFA4E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71316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Hai    :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AB66A541-17D7-4ED6-8ADB-0E9DD376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57175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00B050"/>
                </a:solidFill>
                <a:latin typeface="Times New Roman" panose="02020603050405020304" pitchFamily="18" charset="0"/>
              </a:rPr>
              <a:t>Tóm tắt :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6E81FCAE-706C-496C-9133-749CEABC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1" y="3255963"/>
            <a:ext cx="1597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3 680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22877BF0-1B05-4A7E-B51D-D47BE105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754766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4 220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 Box 24">
            <a:extLst>
              <a:ext uri="{FF2B5EF4-FFF2-40B4-BE49-F238E27FC236}">
                <a16:creationId xmlns:a16="http://schemas.microsoft.com/office/drawing/2014/main" id="{4A682548-6073-4D3E-A1ED-70930BFA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1" y="4258985"/>
            <a:ext cx="369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472B6673-65FE-4A0D-A6A4-7231DCB5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892" y="2805222"/>
            <a:ext cx="51927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B050"/>
                </a:solidFill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giải</a:t>
            </a:r>
            <a:endParaRPr lang="en-US" altLang="en-US" sz="2800" dirty="0">
              <a:solidFill>
                <a:srgbClr val="00B050"/>
              </a:solidFill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00B050"/>
                </a:solidFill>
              </a:rPr>
              <a:t>Cả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hai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đội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trồng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được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số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cây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là</a:t>
            </a:r>
            <a:r>
              <a:rPr lang="en-US" altLang="en-US" sz="2800" dirty="0">
                <a:solidFill>
                  <a:srgbClr val="00B050"/>
                </a:solidFill>
              </a:rPr>
              <a:t>:</a:t>
            </a:r>
          </a:p>
          <a:p>
            <a:pPr algn="ctr" eaLnBrk="1" hangingPunct="1"/>
            <a:r>
              <a:rPr lang="en-US" altLang="en-US" sz="2800" dirty="0">
                <a:solidFill>
                  <a:srgbClr val="00B050"/>
                </a:solidFill>
              </a:rPr>
              <a:t>3680 + 4220 = 7900 (</a:t>
            </a:r>
            <a:r>
              <a:rPr lang="en-US" altLang="en-US" sz="2800" dirty="0" err="1">
                <a:solidFill>
                  <a:srgbClr val="00B050"/>
                </a:solidFill>
              </a:rPr>
              <a:t>cây</a:t>
            </a:r>
            <a:r>
              <a:rPr lang="en-US" altLang="en-US" sz="2800" dirty="0">
                <a:solidFill>
                  <a:srgbClr val="00B050"/>
                </a:solidFill>
              </a:rPr>
              <a:t>)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B050"/>
                </a:solidFill>
              </a:rPr>
              <a:t>Đáp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</a:rPr>
              <a:t>số</a:t>
            </a:r>
            <a:r>
              <a:rPr lang="en-US" altLang="en-US" sz="2800" dirty="0">
                <a:solidFill>
                  <a:srgbClr val="00B050"/>
                </a:solidFill>
              </a:rPr>
              <a:t>: 7900 </a:t>
            </a:r>
            <a:r>
              <a:rPr lang="en-US" altLang="en-US" sz="2800" dirty="0" err="1">
                <a:solidFill>
                  <a:srgbClr val="00B050"/>
                </a:solidFill>
              </a:rPr>
              <a:t>cây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52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94">
            <a:extLst>
              <a:ext uri="{FF2B5EF4-FFF2-40B4-BE49-F238E27FC236}">
                <a16:creationId xmlns:a16="http://schemas.microsoft.com/office/drawing/2014/main" id="{D7EAA0C7-60CE-4D5D-AE6A-F9B0ED48C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95057"/>
              </p:ext>
            </p:extLst>
          </p:nvPr>
        </p:nvGraphicFramePr>
        <p:xfrm>
          <a:off x="1176337" y="2600903"/>
          <a:ext cx="3959225" cy="2133599"/>
        </p:xfrm>
        <a:graphic>
          <a:graphicData uri="http://schemas.openxmlformats.org/drawingml/2006/table">
            <a:tbl>
              <a:tblPr/>
              <a:tblGrid>
                <a:gridCol w="6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Rectangle 73">
            <a:extLst>
              <a:ext uri="{FF2B5EF4-FFF2-40B4-BE49-F238E27FC236}">
                <a16:creationId xmlns:a16="http://schemas.microsoft.com/office/drawing/2014/main" id="{6A9233CA-CC54-4E36-8F9A-92FFED80D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4" y="4420178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Rectangle 74">
            <a:extLst>
              <a:ext uri="{FF2B5EF4-FFF2-40B4-BE49-F238E27FC236}">
                <a16:creationId xmlns:a16="http://schemas.microsoft.com/office/drawing/2014/main" id="{B80CC1A5-925E-4210-A7BC-8D11A20E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" y="2231015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" name="Rectangle 76">
            <a:extLst>
              <a:ext uri="{FF2B5EF4-FFF2-40B4-BE49-F238E27FC236}">
                <a16:creationId xmlns:a16="http://schemas.microsoft.com/office/drawing/2014/main" id="{8ACC43EA-66FD-42B6-95BA-91D7C51C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4" y="2219903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Rectangle 79">
            <a:extLst>
              <a:ext uri="{FF2B5EF4-FFF2-40B4-BE49-F238E27FC236}">
                <a16:creationId xmlns:a16="http://schemas.microsoft.com/office/drawing/2014/main" id="{AE52B5A3-7FCA-452B-B597-B46557C1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7" y="4364615"/>
            <a:ext cx="53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5EE1DCD-F230-4199-8CD3-147CB4137D50}"/>
              </a:ext>
            </a:extLst>
          </p:cNvPr>
          <p:cNvGrpSpPr>
            <a:grpSpLocks/>
          </p:cNvGrpSpPr>
          <p:nvPr/>
        </p:nvGrpSpPr>
        <p:grpSpPr bwMode="auto">
          <a:xfrm>
            <a:off x="638174" y="3294640"/>
            <a:ext cx="574675" cy="609600"/>
            <a:chOff x="0" y="4495800"/>
            <a:chExt cx="574675" cy="609600"/>
          </a:xfrm>
        </p:grpSpPr>
        <p:sp>
          <p:nvSpPr>
            <p:cNvPr id="34" name="Rectangle 72">
              <a:extLst>
                <a:ext uri="{FF2B5EF4-FFF2-40B4-BE49-F238E27FC236}">
                  <a16:creationId xmlns:a16="http://schemas.microsoft.com/office/drawing/2014/main" id="{926D8325-9E4B-4731-8328-DA65F991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495800"/>
              <a:ext cx="533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" name="Oval 84">
              <a:extLst>
                <a:ext uri="{FF2B5EF4-FFF2-40B4-BE49-F238E27FC236}">
                  <a16:creationId xmlns:a16="http://schemas.microsoft.com/office/drawing/2014/main" id="{4544B401-37BE-41F6-874C-D9DC17CE1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" y="4810125"/>
              <a:ext cx="92075" cy="920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A41B0D94-83BD-4161-BC65-13CEA581CFF6}"/>
              </a:ext>
            </a:extLst>
          </p:cNvPr>
          <p:cNvGrpSpPr>
            <a:grpSpLocks/>
          </p:cNvGrpSpPr>
          <p:nvPr/>
        </p:nvGrpSpPr>
        <p:grpSpPr bwMode="auto">
          <a:xfrm>
            <a:off x="5100637" y="3315278"/>
            <a:ext cx="557212" cy="609600"/>
            <a:chOff x="4349141" y="2924784"/>
            <a:chExt cx="556843" cy="609600"/>
          </a:xfrm>
        </p:grpSpPr>
        <p:sp>
          <p:nvSpPr>
            <p:cNvPr id="37" name="Rectangle 77">
              <a:extLst>
                <a:ext uri="{FF2B5EF4-FFF2-40B4-BE49-F238E27FC236}">
                  <a16:creationId xmlns:a16="http://schemas.microsoft.com/office/drawing/2014/main" id="{6DEA5394-2AD7-4790-9FF8-71831261C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584" y="2924784"/>
              <a:ext cx="533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8" name="Oval 86">
              <a:extLst>
                <a:ext uri="{FF2B5EF4-FFF2-40B4-BE49-F238E27FC236}">
                  <a16:creationId xmlns:a16="http://schemas.microsoft.com/office/drawing/2014/main" id="{57F8873A-896D-4AE3-97D1-21518205D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141" y="3214651"/>
              <a:ext cx="92075" cy="920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id="{60D3EB65-7605-4EFF-A4F6-BF4E7124E704}"/>
              </a:ext>
            </a:extLst>
          </p:cNvPr>
          <p:cNvGrpSpPr>
            <a:grpSpLocks/>
          </p:cNvGrpSpPr>
          <p:nvPr/>
        </p:nvGrpSpPr>
        <p:grpSpPr bwMode="auto">
          <a:xfrm>
            <a:off x="2838449" y="4669415"/>
            <a:ext cx="533400" cy="609600"/>
            <a:chOff x="2171700" y="4873997"/>
            <a:chExt cx="533400" cy="609600"/>
          </a:xfrm>
        </p:grpSpPr>
        <p:sp>
          <p:nvSpPr>
            <p:cNvPr id="40" name="Rectangle 78">
              <a:extLst>
                <a:ext uri="{FF2B5EF4-FFF2-40B4-BE49-F238E27FC236}">
                  <a16:creationId xmlns:a16="http://schemas.microsoft.com/office/drawing/2014/main" id="{0EB798C3-D049-4D12-9C74-E34B7407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4873997"/>
              <a:ext cx="533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1" name="Oval 87">
              <a:extLst>
                <a:ext uri="{FF2B5EF4-FFF2-40B4-BE49-F238E27FC236}">
                  <a16:creationId xmlns:a16="http://schemas.microsoft.com/office/drawing/2014/main" id="{C7C65BD3-D0CE-42B3-AE7A-6F0C8955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587" y="4889466"/>
              <a:ext cx="92075" cy="920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F4C97B-307D-4428-B534-E900B56AA5C1}"/>
              </a:ext>
            </a:extLst>
          </p:cNvPr>
          <p:cNvGrpSpPr>
            <a:grpSpLocks/>
          </p:cNvGrpSpPr>
          <p:nvPr/>
        </p:nvGrpSpPr>
        <p:grpSpPr bwMode="auto">
          <a:xfrm>
            <a:off x="2894012" y="1983365"/>
            <a:ext cx="533400" cy="685800"/>
            <a:chOff x="2247088" y="3192296"/>
            <a:chExt cx="533400" cy="685800"/>
          </a:xfrm>
        </p:grpSpPr>
        <p:sp>
          <p:nvSpPr>
            <p:cNvPr id="43" name="Oval 85">
              <a:extLst>
                <a:ext uri="{FF2B5EF4-FFF2-40B4-BE49-F238E27FC236}">
                  <a16:creationId xmlns:a16="http://schemas.microsoft.com/office/drawing/2014/main" id="{64996888-7543-400D-89D4-0A00BFAC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75" y="3756025"/>
              <a:ext cx="92075" cy="920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75">
              <a:extLst>
                <a:ext uri="{FF2B5EF4-FFF2-40B4-BE49-F238E27FC236}">
                  <a16:creationId xmlns:a16="http://schemas.microsoft.com/office/drawing/2014/main" id="{C8FB5589-2889-46DF-B17C-FA9FC457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088" y="3192296"/>
              <a:ext cx="533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45" name="Text Box 75">
            <a:extLst>
              <a:ext uri="{FF2B5EF4-FFF2-40B4-BE49-F238E27FC236}">
                <a16:creationId xmlns:a16="http://schemas.microsoft.com/office/drawing/2014/main" id="{28B9F805-7FC7-4A71-9DE7-3A310E79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03" y="1001180"/>
            <a:ext cx="10455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/>
              <a:t>Bài</a:t>
            </a:r>
            <a:r>
              <a:rPr lang="en-US" altLang="en-US" dirty="0"/>
              <a:t> 4: </a:t>
            </a:r>
            <a:r>
              <a:rPr lang="en-US" altLang="en-US" b="0" dirty="0" err="1"/>
              <a:t>Nêu</a:t>
            </a:r>
            <a:r>
              <a:rPr lang="en-US" altLang="en-US" b="0" dirty="0"/>
              <a:t> </a:t>
            </a:r>
            <a:r>
              <a:rPr lang="en-US" altLang="en-US" b="0" dirty="0" err="1"/>
              <a:t>tên</a:t>
            </a:r>
            <a:r>
              <a:rPr lang="en-US" altLang="en-US" b="0" dirty="0"/>
              <a:t> </a:t>
            </a:r>
            <a:r>
              <a:rPr lang="en-US" altLang="en-US" b="0" dirty="0" err="1"/>
              <a:t>trung</a:t>
            </a:r>
            <a:r>
              <a:rPr lang="en-US" altLang="en-US" b="0" dirty="0"/>
              <a:t> </a:t>
            </a:r>
            <a:r>
              <a:rPr lang="en-US" altLang="en-US" b="0" dirty="0" err="1"/>
              <a:t>điểm</a:t>
            </a:r>
            <a:r>
              <a:rPr lang="en-US" altLang="en-US" b="0" dirty="0"/>
              <a:t> </a:t>
            </a:r>
            <a:r>
              <a:rPr lang="en-US" altLang="en-US" b="0" dirty="0" err="1"/>
              <a:t>mỗi</a:t>
            </a:r>
            <a:r>
              <a:rPr lang="en-US" altLang="en-US" b="0" dirty="0"/>
              <a:t> </a:t>
            </a:r>
            <a:r>
              <a:rPr lang="en-US" altLang="en-US" b="0" dirty="0" err="1"/>
              <a:t>cạnh</a:t>
            </a:r>
            <a:r>
              <a:rPr lang="en-US" altLang="en-US" b="0" dirty="0"/>
              <a:t> </a:t>
            </a:r>
            <a:r>
              <a:rPr lang="en-US" altLang="en-US" b="0" dirty="0" err="1"/>
              <a:t>của</a:t>
            </a:r>
            <a:r>
              <a:rPr lang="en-US" altLang="en-US" b="0" dirty="0"/>
              <a:t> </a:t>
            </a:r>
            <a:r>
              <a:rPr lang="en-US" altLang="en-US" b="0" dirty="0" err="1"/>
              <a:t>hình</a:t>
            </a:r>
            <a:r>
              <a:rPr lang="en-US" altLang="en-US" b="0" dirty="0"/>
              <a:t> </a:t>
            </a:r>
            <a:r>
              <a:rPr lang="en-US" altLang="en-US" b="0" dirty="0" err="1"/>
              <a:t>chữ</a:t>
            </a:r>
            <a:r>
              <a:rPr lang="en-US" altLang="en-US" b="0" dirty="0"/>
              <a:t> </a:t>
            </a:r>
            <a:r>
              <a:rPr lang="en-US" altLang="en-US" b="0" dirty="0" err="1"/>
              <a:t>nhật</a:t>
            </a:r>
            <a:r>
              <a:rPr lang="en-US" altLang="en-US" b="0" dirty="0"/>
              <a:t> ABCD</a:t>
            </a:r>
            <a:endParaRPr lang="vi-VN" altLang="en-US" b="0" dirty="0"/>
          </a:p>
        </p:txBody>
      </p:sp>
      <p:sp>
        <p:nvSpPr>
          <p:cNvPr id="46" name="Text Box 76">
            <a:extLst>
              <a:ext uri="{FF2B5EF4-FFF2-40B4-BE49-F238E27FC236}">
                <a16:creationId xmlns:a16="http://schemas.microsoft.com/office/drawing/2014/main" id="{8999C8A9-D820-4CD7-8E06-E8C96A2F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522" y="2487065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/>
              <a:t>- </a:t>
            </a:r>
            <a:r>
              <a:rPr lang="en-US" altLang="en-US" sz="2800" dirty="0">
                <a:solidFill>
                  <a:srgbClr val="FF0000"/>
                </a:solidFill>
              </a:rPr>
              <a:t>M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trung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điểm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của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cạnh</a:t>
            </a:r>
            <a:r>
              <a:rPr lang="en-US" altLang="en-US" sz="2800" b="0" dirty="0"/>
              <a:t> AB</a:t>
            </a:r>
            <a:endParaRPr lang="vi-VN" altLang="en-US" sz="2800" b="0" dirty="0"/>
          </a:p>
        </p:txBody>
      </p:sp>
      <p:sp>
        <p:nvSpPr>
          <p:cNvPr id="47" name="Text Box 77">
            <a:extLst>
              <a:ext uri="{FF2B5EF4-FFF2-40B4-BE49-F238E27FC236}">
                <a16:creationId xmlns:a16="http://schemas.microsoft.com/office/drawing/2014/main" id="{8DDBB995-3826-49DA-A151-C260A355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73" y="3178694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/>
              <a:t>- </a:t>
            </a:r>
            <a:r>
              <a:rPr lang="en-US" altLang="en-US" sz="2800" dirty="0">
                <a:solidFill>
                  <a:srgbClr val="FF0000"/>
                </a:solidFill>
              </a:rPr>
              <a:t>N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trung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điểm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của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cạnh</a:t>
            </a:r>
            <a:r>
              <a:rPr lang="en-US" altLang="en-US" sz="2800" b="0" dirty="0"/>
              <a:t> BC</a:t>
            </a:r>
            <a:endParaRPr lang="vi-VN" altLang="en-US" sz="2800" b="0" dirty="0"/>
          </a:p>
        </p:txBody>
      </p:sp>
      <p:sp>
        <p:nvSpPr>
          <p:cNvPr id="48" name="Text Box 78">
            <a:extLst>
              <a:ext uri="{FF2B5EF4-FFF2-40B4-BE49-F238E27FC236}">
                <a16:creationId xmlns:a16="http://schemas.microsoft.com/office/drawing/2014/main" id="{763A1C1C-8AD5-4DC4-BCF2-FC70BE81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73" y="3882013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/>
              <a:t>- </a:t>
            </a:r>
            <a:r>
              <a:rPr lang="en-US" altLang="en-US" sz="2800" dirty="0">
                <a:solidFill>
                  <a:srgbClr val="FF0000"/>
                </a:solidFill>
              </a:rPr>
              <a:t>P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trung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điểm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của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cạnh</a:t>
            </a:r>
            <a:r>
              <a:rPr lang="en-US" altLang="en-US" sz="2800" b="0" dirty="0"/>
              <a:t> DC</a:t>
            </a:r>
            <a:endParaRPr lang="vi-VN" altLang="en-US" sz="2800" b="0" dirty="0"/>
          </a:p>
        </p:txBody>
      </p:sp>
      <p:sp>
        <p:nvSpPr>
          <p:cNvPr id="49" name="Text Box 79">
            <a:extLst>
              <a:ext uri="{FF2B5EF4-FFF2-40B4-BE49-F238E27FC236}">
                <a16:creationId xmlns:a16="http://schemas.microsoft.com/office/drawing/2014/main" id="{7895C93E-346F-413C-B0E2-22987E751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73" y="4472892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/>
              <a:t>- </a:t>
            </a:r>
            <a:r>
              <a:rPr lang="en-US" altLang="en-US" sz="2800">
                <a:solidFill>
                  <a:srgbClr val="FF0000"/>
                </a:solidFill>
              </a:rPr>
              <a:t>Q</a:t>
            </a:r>
            <a:r>
              <a:rPr lang="en-US" altLang="en-US" sz="2800" b="0"/>
              <a:t> là trung điểm của cạnh DA</a:t>
            </a:r>
            <a:endParaRPr lang="vi-VN" altLang="en-US" sz="2800" b="0"/>
          </a:p>
        </p:txBody>
      </p:sp>
      <p:sp>
        <p:nvSpPr>
          <p:cNvPr id="50" name="Line 82">
            <a:extLst>
              <a:ext uri="{FF2B5EF4-FFF2-40B4-BE49-F238E27FC236}">
                <a16:creationId xmlns:a16="http://schemas.microsoft.com/office/drawing/2014/main" id="{583B7FD6-D87D-4AC2-A1F5-4330C46AD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2929" y="1552508"/>
            <a:ext cx="177964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51" name="Line 83">
            <a:extLst>
              <a:ext uri="{FF2B5EF4-FFF2-40B4-BE49-F238E27FC236}">
                <a16:creationId xmlns:a16="http://schemas.microsoft.com/office/drawing/2014/main" id="{0BFE0029-2149-4F7D-9A97-B8F4894480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0054" y="1552507"/>
            <a:ext cx="150939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06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52B1A-BC86-4328-A748-E5D76D73E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799B86-E0A0-4115-8436-24AA1675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EDA5F8-5D2C-462B-B385-4BFDF0556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74" y="1823672"/>
            <a:ext cx="4011560" cy="42563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783"/>
            <a:ext cx="12192000" cy="108204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2838024-3463-41D5-A6C2-024487BAC076}"/>
              </a:ext>
            </a:extLst>
          </p:cNvPr>
          <p:cNvSpPr txBox="1"/>
          <p:nvPr/>
        </p:nvSpPr>
        <p:spPr>
          <a:xfrm>
            <a:off x="842814" y="2232561"/>
            <a:ext cx="7134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Chào </a:t>
            </a:r>
            <a:r>
              <a:rPr lang="vi-VN" altLang="zh-CN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t</a:t>
            </a:r>
            <a:r>
              <a:rPr lang="en-US" altLang="zh-CN" sz="8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ạm</a:t>
            </a:r>
            <a:r>
              <a:rPr lang="en-US" altLang="zh-CN" sz="8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biệt</a:t>
            </a:r>
            <a:r>
              <a:rPr lang="vi-VN" altLang="zh-CN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 </a:t>
            </a:r>
            <a:r>
              <a:rPr lang="vi-VN" altLang="zh-CN" sz="8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các con</a:t>
            </a:r>
            <a:r>
              <a:rPr lang="en-US" altLang="zh-CN" sz="8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93号-萌趣小丸子" panose="00000500000000000000" pitchFamily="2" charset="-122"/>
              </a:rPr>
              <a:t>!</a:t>
            </a:r>
            <a:endParaRPr lang="zh-CN" altLang="en-US" sz="8000" b="1" dirty="0">
              <a:solidFill>
                <a:schemeClr val="bg1"/>
              </a:solidFill>
              <a:latin typeface="Cambria" panose="02040503050406030204" pitchFamily="18" charset="0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8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51"/>
            <a:ext cx="12192000" cy="10820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sp>
        <p:nvSpPr>
          <p:cNvPr id="36" name="Text Box 29">
            <a:extLst>
              <a:ext uri="{FF2B5EF4-FFF2-40B4-BE49-F238E27FC236}">
                <a16:creationId xmlns:a16="http://schemas.microsoft.com/office/drawing/2014/main" id="{0FFF52D7-32D2-4B3D-946F-0597E37AD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625232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 err="1">
                <a:solidFill>
                  <a:schemeClr val="bg1"/>
                </a:solidFill>
              </a:rPr>
              <a:t>Thứ</a:t>
            </a:r>
            <a:r>
              <a:rPr lang="en-US" altLang="en-US" sz="4000" b="1" i="1" dirty="0">
                <a:solidFill>
                  <a:schemeClr val="bg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</a:rPr>
              <a:t>sáu</a:t>
            </a:r>
            <a:r>
              <a:rPr lang="en-US" altLang="en-US" sz="4000" b="1" i="1" dirty="0">
                <a:solidFill>
                  <a:schemeClr val="bg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</a:rPr>
              <a:t>ngày</a:t>
            </a:r>
            <a:r>
              <a:rPr lang="en-US" altLang="en-US" sz="4000" b="1" i="1" dirty="0">
                <a:solidFill>
                  <a:schemeClr val="bg1"/>
                </a:solidFill>
              </a:rPr>
              <a:t> </a:t>
            </a:r>
            <a:r>
              <a:rPr lang="en-US" altLang="en-US" sz="4000" b="1" i="1" dirty="0" smtClean="0">
                <a:solidFill>
                  <a:schemeClr val="bg1"/>
                </a:solidFill>
              </a:rPr>
              <a:t>2</a:t>
            </a:r>
            <a:r>
              <a:rPr lang="vi-VN" altLang="en-US" sz="4000" b="1" i="1" dirty="0" smtClean="0">
                <a:solidFill>
                  <a:schemeClr val="bg1"/>
                </a:solidFill>
              </a:rPr>
              <a:t>8</a:t>
            </a:r>
            <a:r>
              <a:rPr lang="en-US" alt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bg1"/>
                </a:solidFill>
              </a:rPr>
              <a:t>tháng</a:t>
            </a:r>
            <a:r>
              <a:rPr lang="en-US" altLang="en-US" sz="4000" b="1" i="1" dirty="0">
                <a:solidFill>
                  <a:schemeClr val="bg1"/>
                </a:solidFill>
              </a:rPr>
              <a:t> 1 </a:t>
            </a:r>
            <a:r>
              <a:rPr lang="en-US" altLang="en-US" sz="4000" b="1" i="1" dirty="0" err="1">
                <a:solidFill>
                  <a:schemeClr val="bg1"/>
                </a:solidFill>
              </a:rPr>
              <a:t>năm</a:t>
            </a:r>
            <a:r>
              <a:rPr lang="en-US" altLang="en-US" sz="4000" b="1" i="1" dirty="0">
                <a:solidFill>
                  <a:schemeClr val="bg1"/>
                </a:solidFill>
              </a:rPr>
              <a:t> 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</a:rPr>
              <a:t>Toán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8B3475-28CB-48B9-A0AB-3474BAF0F407}"/>
              </a:ext>
            </a:extLst>
          </p:cNvPr>
          <p:cNvSpPr/>
          <p:nvPr/>
        </p:nvSpPr>
        <p:spPr>
          <a:xfrm>
            <a:off x="3355661" y="2051700"/>
            <a:ext cx="56909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Phép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cộng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số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trong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phạm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vi 10 000</a:t>
            </a:r>
          </a:p>
        </p:txBody>
      </p:sp>
    </p:spTree>
    <p:extLst>
      <p:ext uri="{BB962C8B-B14F-4D97-AF65-F5344CB8AC3E}">
        <p14:creationId xmlns:p14="http://schemas.microsoft.com/office/powerpoint/2010/main" val="16321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52B1A-BC86-4328-A748-E5D76D73E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799B86-E0A0-4115-8436-24AA1675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51"/>
            <a:ext cx="12192000" cy="10820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991788-B248-49FD-9C1D-C2F896C1A419}"/>
              </a:ext>
            </a:extLst>
          </p:cNvPr>
          <p:cNvSpPr txBox="1"/>
          <p:nvPr/>
        </p:nvSpPr>
        <p:spPr>
          <a:xfrm>
            <a:off x="1881809" y="1037027"/>
            <a:ext cx="878619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4400" b="1" u="sng" dirty="0" err="1">
                <a:solidFill>
                  <a:schemeClr val="bg1"/>
                </a:solidFill>
              </a:rPr>
              <a:t>Yêu</a:t>
            </a:r>
            <a:r>
              <a:rPr lang="en-GB" sz="4400" b="1" u="sng" dirty="0">
                <a:solidFill>
                  <a:schemeClr val="bg1"/>
                </a:solidFill>
              </a:rPr>
              <a:t> </a:t>
            </a:r>
            <a:r>
              <a:rPr lang="en-GB" sz="4400" b="1" u="sng" dirty="0" err="1">
                <a:solidFill>
                  <a:schemeClr val="bg1"/>
                </a:solidFill>
              </a:rPr>
              <a:t>cầu</a:t>
            </a:r>
            <a:r>
              <a:rPr lang="en-GB" sz="4400" b="1" u="sng" dirty="0">
                <a:solidFill>
                  <a:schemeClr val="bg1"/>
                </a:solidFill>
              </a:rPr>
              <a:t> </a:t>
            </a:r>
            <a:r>
              <a:rPr lang="en-GB" sz="4400" b="1" u="sng" dirty="0" err="1">
                <a:solidFill>
                  <a:schemeClr val="bg1"/>
                </a:solidFill>
              </a:rPr>
              <a:t>cần</a:t>
            </a:r>
            <a:r>
              <a:rPr lang="en-GB" sz="4400" b="1" u="sng" dirty="0">
                <a:solidFill>
                  <a:schemeClr val="bg1"/>
                </a:solidFill>
              </a:rPr>
              <a:t> </a:t>
            </a:r>
            <a:r>
              <a:rPr lang="en-GB" sz="4400" b="1" u="sng" dirty="0" err="1" smtClean="0">
                <a:solidFill>
                  <a:schemeClr val="bg1"/>
                </a:solidFill>
              </a:rPr>
              <a:t>đạt</a:t>
            </a:r>
            <a:endParaRPr lang="vi-VN" sz="4400" b="1" u="sng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en-GB" sz="4400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3600" dirty="0">
                <a:solidFill>
                  <a:schemeClr val="bg1"/>
                </a:solidFill>
              </a:rPr>
              <a:t>- </a:t>
            </a:r>
            <a:r>
              <a:rPr lang="en-GB" sz="3600" dirty="0" err="1">
                <a:solidFill>
                  <a:schemeClr val="bg1"/>
                </a:solidFill>
              </a:rPr>
              <a:t>Biết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cộng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các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số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trong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phạm</a:t>
            </a:r>
            <a:r>
              <a:rPr lang="en-GB" sz="3600" dirty="0">
                <a:solidFill>
                  <a:schemeClr val="bg1"/>
                </a:solidFill>
              </a:rPr>
              <a:t> vi 10 000 (bao </a:t>
            </a:r>
            <a:r>
              <a:rPr lang="en-GB" sz="3600" dirty="0" err="1">
                <a:solidFill>
                  <a:schemeClr val="bg1"/>
                </a:solidFill>
              </a:rPr>
              <a:t>gồm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đặt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tính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và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tính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đúng</a:t>
            </a:r>
            <a:r>
              <a:rPr lang="en-GB" sz="3600" dirty="0">
                <a:solidFill>
                  <a:schemeClr val="bg1"/>
                </a:solidFill>
              </a:rPr>
              <a:t>). </a:t>
            </a:r>
            <a:endParaRPr lang="en-US" sz="3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3600" i="1" dirty="0">
                <a:solidFill>
                  <a:schemeClr val="bg1"/>
                </a:solidFill>
              </a:rPr>
              <a:t>- </a:t>
            </a:r>
            <a:r>
              <a:rPr lang="en-GB" sz="3600" dirty="0" err="1">
                <a:solidFill>
                  <a:schemeClr val="bg1"/>
                </a:solidFill>
              </a:rPr>
              <a:t>Biết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giải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toán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có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lời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văn</a:t>
            </a:r>
            <a:r>
              <a:rPr lang="en-GB" sz="3600" dirty="0">
                <a:solidFill>
                  <a:schemeClr val="bg1"/>
                </a:solidFill>
              </a:rPr>
              <a:t> (</a:t>
            </a:r>
            <a:r>
              <a:rPr lang="en-GB" sz="3600" dirty="0" err="1">
                <a:solidFill>
                  <a:schemeClr val="bg1"/>
                </a:solidFill>
              </a:rPr>
              <a:t>có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phép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cộng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các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số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trong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phạm</a:t>
            </a:r>
            <a:r>
              <a:rPr lang="en-GB" sz="3600" dirty="0">
                <a:solidFill>
                  <a:schemeClr val="bg1"/>
                </a:solidFill>
              </a:rPr>
              <a:t> vi 10 000). </a:t>
            </a:r>
          </a:p>
          <a:p>
            <a:pPr eaLnBrk="1" hangingPunct="1">
              <a:defRPr/>
            </a:pPr>
            <a:r>
              <a:rPr lang="en-GB" sz="3600" i="1" dirty="0">
                <a:solidFill>
                  <a:schemeClr val="bg1"/>
                </a:solidFill>
              </a:rPr>
              <a:t>- </a:t>
            </a:r>
            <a:r>
              <a:rPr lang="en-GB" sz="3600" dirty="0" err="1">
                <a:solidFill>
                  <a:schemeClr val="bg1"/>
                </a:solidFill>
              </a:rPr>
              <a:t>Yêu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thích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môn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học</a:t>
            </a:r>
            <a:r>
              <a:rPr lang="en-GB" sz="3600" dirty="0">
                <a:solidFill>
                  <a:schemeClr val="bg1"/>
                </a:solidFill>
              </a:rPr>
              <a:t>. </a:t>
            </a:r>
            <a:r>
              <a:rPr lang="en-GB" sz="3600" dirty="0" err="1">
                <a:solidFill>
                  <a:schemeClr val="bg1"/>
                </a:solidFill>
              </a:rPr>
              <a:t>Rèn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thái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độ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tích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cực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sáng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tạo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và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hợp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tác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83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52B1A-BC86-4328-A748-E5D76D73E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799B86-E0A0-4115-8436-24AA1675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51"/>
            <a:ext cx="12192000" cy="10820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968663-54D2-40EB-A119-11300C721073}"/>
              </a:ext>
            </a:extLst>
          </p:cNvPr>
          <p:cNvSpPr txBox="1"/>
          <p:nvPr/>
        </p:nvSpPr>
        <p:spPr>
          <a:xfrm>
            <a:off x="5297129" y="1426259"/>
            <a:ext cx="159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+mn-cs"/>
                <a:sym typeface="字魂93号-萌趣小丸子" panose="00000500000000000000" pitchFamily="2" charset="-122"/>
              </a:rPr>
              <a:t>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3号-萌趣小丸子" panose="00000500000000000000" pitchFamily="2" charset="-122"/>
              <a:ea typeface="字魂93号-萌趣小丸子" panose="00000500000000000000" pitchFamily="2" charset="-122"/>
              <a:cs typeface="+mn-cs"/>
              <a:sym typeface="字魂93号-萌趣小丸子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B56EE1-F544-4FB1-9554-C7BF3EF01CAD}"/>
              </a:ext>
            </a:extLst>
          </p:cNvPr>
          <p:cNvSpPr txBox="1"/>
          <p:nvPr/>
        </p:nvSpPr>
        <p:spPr>
          <a:xfrm>
            <a:off x="3157614" y="2568709"/>
            <a:ext cx="587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Khám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phá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 Condensed Extra Bold" panose="020B0803020202020204" pitchFamily="34" charset="0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6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8">
            <a:extLst>
              <a:ext uri="{FF2B5EF4-FFF2-40B4-BE49-F238E27FC236}">
                <a16:creationId xmlns:a16="http://schemas.microsoft.com/office/drawing/2014/main" id="{150FFA75-BC0A-4E35-A515-CD191E490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107" y="861602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/>
              <a:t>3526 + 2759 = ?</a:t>
            </a:r>
            <a:endParaRPr lang="vi-VN" alt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36C08-2A0E-457C-AA86-AA3E71AD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557" y="1917290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8CD2D-3A73-403A-AD68-2338C682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082" y="1918878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F5D504-0E24-4BB9-AB75-E69FBF35E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845" y="1918878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B3D07-EAF8-4571-A0A6-E251D718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545" y="1918878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0C925F-DAFF-4D69-A098-9C90E9C801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39682" y="3165065"/>
            <a:ext cx="1169988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561948-D719-4C19-878D-BFB8909A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82" y="2536415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8BC994-6CFB-4097-B8B0-5263EDA8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207" y="2536415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4C5F56-4469-49AF-8171-5CF1AD21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970" y="2536415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A957C-50C8-4B44-A124-2F41BF46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670" y="2526890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27B3FC-8533-48AA-9F08-8803ED39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507" y="216652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+</a:t>
            </a: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459FB854-0B87-40F0-8D10-09CE94A8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07" y="179029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6 cộng 9 bằng 15, viết 5 nhớ 1</a:t>
            </a:r>
            <a:endParaRPr lang="vi-VN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B0C31D-8935-4382-B740-3CCF9BAE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457" y="3177765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082FF7-0F11-4129-92E7-30391F45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982" y="3179353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190F4-91E6-4D8F-8AA8-2048C16E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45" y="3179353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C8850-D6CE-4BF6-98B1-7CC52598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445" y="3179353"/>
            <a:ext cx="41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id="{75E22287-77E4-47B5-8188-7037A6B8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07" y="2436403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2 cộng 5 bằng 7, thêm 1 bằng 8, viết 8</a:t>
            </a:r>
            <a:endParaRPr lang="vi-VN" altLang="en-US"/>
          </a:p>
        </p:txBody>
      </p:sp>
      <p:sp>
        <p:nvSpPr>
          <p:cNvPr id="39" name="Text Box 56">
            <a:extLst>
              <a:ext uri="{FF2B5EF4-FFF2-40B4-BE49-F238E27FC236}">
                <a16:creationId xmlns:a16="http://schemas.microsoft.com/office/drawing/2014/main" id="{09526C57-05B9-4D43-B9A6-D9E24D6C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07" y="3088865"/>
            <a:ext cx="594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 cộng 7 bằng 12, viết 2 nhớ 1</a:t>
            </a:r>
            <a:endParaRPr lang="vi-VN" altLang="en-US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8F89663C-6B2D-4817-942F-A680E54C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07" y="3731803"/>
            <a:ext cx="695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3 cộng 2 bằng 5, thêm 1 bằng 6, viết 6</a:t>
            </a:r>
            <a:endParaRPr lang="vi-VN" altLang="en-US"/>
          </a:p>
        </p:txBody>
      </p:sp>
      <p:sp>
        <p:nvSpPr>
          <p:cNvPr id="41" name="Text Box 48">
            <a:extLst>
              <a:ext uri="{FF2B5EF4-FFF2-40B4-BE49-F238E27FC236}">
                <a16:creationId xmlns:a16="http://schemas.microsoft.com/office/drawing/2014/main" id="{CCA83FE8-96BD-49EA-A6C9-E00A04B85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907" y="4674777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3526 + 2759 =</a:t>
            </a:r>
            <a:endParaRPr lang="vi-VN" altLang="en-US" sz="4000" dirty="0"/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E1BDC772-AC6D-4252-86D5-F9688A15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872" y="4674777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6285</a:t>
            </a:r>
            <a:endParaRPr lang="vi-V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autoRev="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814348D-CE43-4E03-9612-CE24832ADDF0}"/>
              </a:ext>
            </a:extLst>
          </p:cNvPr>
          <p:cNvSpPr/>
          <p:nvPr/>
        </p:nvSpPr>
        <p:spPr>
          <a:xfrm>
            <a:off x="275303" y="285136"/>
            <a:ext cx="11641394" cy="628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EDA5F8-5D2C-462B-B385-4BFDF05563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90" y="5473066"/>
            <a:ext cx="1068510" cy="11337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51"/>
            <a:ext cx="12192000" cy="10820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B4E025-7A69-426D-919A-0DA805E717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30383"/>
            <a:ext cx="1068510" cy="1133710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FAF4F2F8-D59B-4742-83CF-E4262803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219" y="1447800"/>
            <a:ext cx="5943600" cy="3962400"/>
          </a:xfrm>
          <a:prstGeom prst="cloudCallout">
            <a:avLst>
              <a:gd name="adj1" fmla="val -52833"/>
              <a:gd name="adj2" fmla="val 1742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b="1" dirty="0" err="1"/>
              <a:t>Muốn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thực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hiện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cộng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bốn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chữ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với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nhau</a:t>
            </a:r>
            <a:r>
              <a:rPr lang="en-US" altLang="en-US" sz="3600" b="1" dirty="0"/>
              <a:t> ta </a:t>
            </a:r>
            <a:r>
              <a:rPr lang="en-US" altLang="en-US" sz="3600" b="1" dirty="0" err="1"/>
              <a:t>làm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thế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43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34EE4C4-C184-43CB-BA78-0E8673CCE1B7}"/>
              </a:ext>
            </a:extLst>
          </p:cNvPr>
          <p:cNvSpPr txBox="1"/>
          <p:nvPr/>
        </p:nvSpPr>
        <p:spPr>
          <a:xfrm>
            <a:off x="1752600" y="919163"/>
            <a:ext cx="8686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Muốn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cộng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phạm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vi 10 000,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ta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133A2F-1D39-4A6F-9D4B-41694106A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27238"/>
            <a:ext cx="868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r>
              <a:rPr lang="en-US" altLang="en-US" sz="3600">
                <a:solidFill>
                  <a:srgbClr val="FF0000"/>
                </a:solidFill>
              </a:rPr>
              <a:t>Bước 1: Đặt tính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503F13-EF26-4211-AB1B-D1E79CD7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87963"/>
            <a:ext cx="868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r>
              <a:rPr lang="en-US" altLang="en-US" sz="3600">
                <a:solidFill>
                  <a:srgbClr val="FF0000"/>
                </a:solidFill>
              </a:rPr>
              <a:t>Bước 2: Thực hiện tính từ phải sang trái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064D96-AE96-425F-B931-6964B9F7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5563"/>
            <a:ext cx="887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Wingdings" panose="05000000000000000000" pitchFamily="2" charset="2"/>
              </a:rPr>
              <a:t>- Viết số hạng thứ nhất.</a:t>
            </a:r>
            <a:endParaRPr lang="en-US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BBC85-E6CA-4600-B4C0-D01B0427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178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Wingdings" panose="05000000000000000000" pitchFamily="2" charset="2"/>
              </a:rPr>
              <a:t>- Viết số hạng thứ hai dưới số hạng thứ nhất sao cho các chữ số ở cùng một hàng thẳng cột với nhau.</a:t>
            </a:r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A4DFC-8484-4E65-B36E-1FF7A6AC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44963"/>
            <a:ext cx="910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Wingdings" panose="05000000000000000000" pitchFamily="2" charset="2"/>
              </a:rPr>
              <a:t>  - Viết dấu cộng ở giữa hai số hạng.</a:t>
            </a:r>
            <a:endParaRPr lang="en-US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5EBB40-4A54-4B76-9A21-817DE0E0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57725"/>
            <a:ext cx="8867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ym typeface="Wingdings" panose="05000000000000000000" pitchFamily="2" charset="2"/>
              </a:rPr>
              <a:t>- Kẻ dấu gạch ngang thay cho dấu bằng.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52B1A-BC86-4328-A748-E5D76D73E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799B86-E0A0-4115-8436-24AA1675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6F120-76A1-48E8-B89A-B3A4E19D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D160A-69C3-4D9E-B049-2BCA2F3C9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12192000" cy="6892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E49972-EAD0-4B0D-A68F-F94615806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51"/>
            <a:ext cx="12192000" cy="10820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5DDDA0-D9C1-4F08-B5EB-FE7C4D1AFA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"/>
            <a:ext cx="2438400" cy="210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64E4BF-F673-4573-A659-64A465C2EC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600" y="-17272"/>
            <a:ext cx="2438400" cy="21085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968663-54D2-40EB-A119-11300C721073}"/>
              </a:ext>
            </a:extLst>
          </p:cNvPr>
          <p:cNvSpPr txBox="1"/>
          <p:nvPr/>
        </p:nvSpPr>
        <p:spPr>
          <a:xfrm>
            <a:off x="5297129" y="1426259"/>
            <a:ext cx="159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B56EE1-F544-4FB1-9554-C7BF3EF01CAD}"/>
              </a:ext>
            </a:extLst>
          </p:cNvPr>
          <p:cNvSpPr txBox="1"/>
          <p:nvPr/>
        </p:nvSpPr>
        <p:spPr>
          <a:xfrm>
            <a:off x="3157614" y="2568709"/>
            <a:ext cx="587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Thực</a:t>
            </a:r>
            <a:r>
              <a:rPr lang="en-US" altLang="zh-CN" sz="7200" b="1" dirty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 </a:t>
            </a:r>
            <a:r>
              <a:rPr lang="en-US" altLang="zh-CN" sz="7200" b="1" dirty="0" err="1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hành</a:t>
            </a:r>
            <a:endParaRPr lang="zh-CN" altLang="en-US" sz="7200" b="1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48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5">
            <a:extLst>
              <a:ext uri="{FF2B5EF4-FFF2-40B4-BE49-F238E27FC236}">
                <a16:creationId xmlns:a16="http://schemas.microsoft.com/office/drawing/2014/main" id="{59ABA8BC-DB8F-475A-AC0C-0818165D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1277937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chemeClr val="accent1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dirty="0">
                <a:solidFill>
                  <a:schemeClr val="accent1"/>
                </a:solidFill>
                <a:cs typeface="Arial" panose="020B0604020202020204" pitchFamily="34" charset="0"/>
              </a:rPr>
              <a:t> 1:</a:t>
            </a:r>
            <a:r>
              <a:rPr lang="en-US" altLang="en-US" sz="3600" b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0" dirty="0" err="1">
                <a:solidFill>
                  <a:schemeClr val="accent1"/>
                </a:solidFill>
                <a:cs typeface="Arial" panose="020B0604020202020204" pitchFamily="34" charset="0"/>
              </a:rPr>
              <a:t>Tính</a:t>
            </a:r>
            <a:endParaRPr lang="en-US" altLang="en-US" sz="3600" b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83A1E84D-AD4A-4408-91DB-4148D2D1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114550"/>
            <a:ext cx="16764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5341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1488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397A97A7-29D5-4FDC-A0C3-05046C3BD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50" y="3611562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1733AAB1-E887-4F6C-9DF5-624A2831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2239962"/>
            <a:ext cx="1828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7915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1346</a:t>
            </a: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3A833AFB-9E0B-4AEA-A867-8C5ED306E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3611562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1C9DEC74-FC35-4E29-870D-264BEB43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2620962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88BD1D4B-2670-4E56-8602-66963012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163762"/>
            <a:ext cx="1752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4507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2568</a:t>
            </a: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7A197216-9993-4887-A229-F4995B012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0" y="3611562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BF4C0DC4-A9DE-4AFB-90B3-6D22F33A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26209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138BFA90-70C1-4F62-A2C0-3146F96F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163762"/>
            <a:ext cx="1752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8425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618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C155E012-EB10-4AD5-9908-EB006488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62096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A7CCE563-01F8-4B23-99B3-7A590D8F0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1050" y="3611562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AFDCE11A-2229-4A31-83E5-165C401C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3781424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76DA0934-8332-4B91-AFEE-BE03DF1EF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775074"/>
            <a:ext cx="41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  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8818C55E-D6DB-45C2-96DD-1429C0BE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775074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0F393D2A-9374-45E7-AD04-0CC10450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6396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4B2D7A3-AC70-41D6-82B6-450E0CE7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6396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A1A24D2E-C2D5-46DD-85FA-7B6BF9A8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3776661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1E8E3ECD-50B1-42E4-86BE-CDD4492C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3775074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BF21764-1F8B-424A-BCD7-6D098253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376396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452C6F92-803D-483D-B5FA-BA4C7C87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3763962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7AF9A805-25DB-4D8C-9C48-FC34084CD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376396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A1A05DB2-811B-447E-A2CC-3E2F8064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375126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B5892887-E160-4E7F-9EE5-7D5CF832F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763962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6EA774FB-D08C-4EAD-A4A9-A1D773C2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50" y="3763962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740248F2-0B83-4892-A08C-1487C45A5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50" y="376396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16CC69D1-E11E-46DD-96CF-B99E824C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850" y="3763962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47">
            <a:extLst>
              <a:ext uri="{FF2B5EF4-FFF2-40B4-BE49-F238E27FC236}">
                <a16:creationId xmlns:a16="http://schemas.microsoft.com/office/drawing/2014/main" id="{6E1C9881-04A7-4543-92D9-7A646A02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768724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9" name="Text Box 55">
            <a:extLst>
              <a:ext uri="{FF2B5EF4-FFF2-40B4-BE49-F238E27FC236}">
                <a16:creationId xmlns:a16="http://schemas.microsoft.com/office/drawing/2014/main" id="{92A72BEA-2C53-4204-B90D-95DBD8A8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07816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id="{5AF8FB51-6DC3-4240-885C-E1931A68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2601912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671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6" grpId="0"/>
    </p:bldLst>
  </p:timing>
</p:sld>
</file>

<file path=ppt/theme/theme1.xml><?xml version="1.0" encoding="utf-8"?>
<a:theme xmlns:a="http://schemas.openxmlformats.org/drawingml/2006/main" name="Office 主题​​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493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Wingdings</vt:lpstr>
      <vt:lpstr>Cambria</vt:lpstr>
      <vt:lpstr>.VnTime</vt:lpstr>
      <vt:lpstr>..黑体UI-日本语</vt:lpstr>
      <vt:lpstr>字魂93号-萌趣小丸子</vt:lpstr>
      <vt:lpstr>等线 Light</vt:lpstr>
      <vt:lpstr>Tw Cen MT Condensed Extra Bold</vt:lpstr>
      <vt:lpstr>Times New Roman</vt:lpstr>
      <vt:lpstr>Arial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宁</dc:creator>
  <cp:lastModifiedBy>Minhthangpc.VN</cp:lastModifiedBy>
  <cp:revision>14</cp:revision>
  <dcterms:created xsi:type="dcterms:W3CDTF">2022-01-01T09:56:30Z</dcterms:created>
  <dcterms:modified xsi:type="dcterms:W3CDTF">2022-01-27T15:37:37Z</dcterms:modified>
</cp:coreProperties>
</file>