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</p:sldMasterIdLst>
  <p:notesMasterIdLst>
    <p:notesMasterId r:id="rId24"/>
  </p:notesMasterIdLst>
  <p:sldIdLst>
    <p:sldId id="470" r:id="rId12"/>
    <p:sldId id="256" r:id="rId13"/>
    <p:sldId id="259" r:id="rId14"/>
    <p:sldId id="261" r:id="rId15"/>
    <p:sldId id="260" r:id="rId16"/>
    <p:sldId id="495" r:id="rId17"/>
    <p:sldId id="352" r:id="rId18"/>
    <p:sldId id="471" r:id="rId19"/>
    <p:sldId id="353" r:id="rId20"/>
    <p:sldId id="494" r:id="rId21"/>
    <p:sldId id="473" r:id="rId22"/>
    <p:sldId id="475" r:id="rId23"/>
  </p:sldIdLst>
  <p:sldSz cx="12190413" cy="6859588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9C"/>
    <a:srgbClr val="FF9C98"/>
    <a:srgbClr val="97B47A"/>
    <a:srgbClr val="F1780B"/>
    <a:srgbClr val="CEA757"/>
    <a:srgbClr val="8AAA6A"/>
    <a:srgbClr val="7B9D59"/>
    <a:srgbClr val="66824A"/>
    <a:srgbClr val="00D1CC"/>
    <a:srgbClr val="E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7778" autoAdjust="0"/>
  </p:normalViewPr>
  <p:slideViewPr>
    <p:cSldViewPr snapToGrid="0" showGuides="1">
      <p:cViewPr varScale="1">
        <p:scale>
          <a:sx n="73" d="100"/>
          <a:sy n="73" d="100"/>
        </p:scale>
        <p:origin x="66" y="60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066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043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70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332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7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2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46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2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74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9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0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06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3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07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1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835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35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724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391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706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989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813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5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21" r:id="rId9"/>
    <p:sldLayoutId id="2147483720" r:id="rId10"/>
    <p:sldLayoutId id="2147483719" r:id="rId11"/>
    <p:sldLayoutId id="2147483718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8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22" r:id="rId2"/>
    <p:sldLayoutId id="2147483708" r:id="rId3"/>
    <p:sldLayoutId id="2147483725" r:id="rId4"/>
    <p:sldLayoutId id="2147483724" r:id="rId5"/>
    <p:sldLayoutId id="2147483723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emf"/><Relationship Id="rId3" Type="http://schemas.microsoft.com/office/2007/relationships/media" Target="../media/media4.mp3"/><Relationship Id="rId21" Type="http://schemas.openxmlformats.org/officeDocument/2006/relationships/image" Target="../media/image10.png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3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3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png"/><Relationship Id="rId18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19.png"/><Relationship Id="rId12" Type="http://schemas.openxmlformats.org/officeDocument/2006/relationships/image" Target="../media/image31.png"/><Relationship Id="rId17" Type="http://schemas.openxmlformats.org/officeDocument/2006/relationships/image" Target="../media/image27.png"/><Relationship Id="rId2" Type="http://schemas.openxmlformats.org/officeDocument/2006/relationships/audio" Target="../media/media3.wav"/><Relationship Id="rId16" Type="http://schemas.openxmlformats.org/officeDocument/2006/relationships/image" Target="../media/image2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28.emf"/><Relationship Id="rId10" Type="http://schemas.openxmlformats.org/officeDocument/2006/relationships/image" Target="../media/image21.png"/><Relationship Id="rId19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18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3.wav"/><Relationship Id="rId16" Type="http://schemas.openxmlformats.org/officeDocument/2006/relationships/image" Target="../media/image2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28.emf"/><Relationship Id="rId10" Type="http://schemas.openxmlformats.org/officeDocument/2006/relationships/image" Target="../media/image21.png"/><Relationship Id="rId19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0BE416B-59DD-40CC-B6FF-BD387E0AD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D04322-4021-4363-8BB9-79211952F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743" y="369808"/>
            <a:ext cx="3570518" cy="16093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50" y="3216051"/>
            <a:ext cx="1877285" cy="846149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D8C8129F-49A1-43DB-B019-651ADBA8F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353" y="694651"/>
            <a:ext cx="5327099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8800" b="1" dirty="0" err="1">
                <a:solidFill>
                  <a:srgbClr val="FF0000"/>
                </a:solidFill>
                <a:latin typeface="Tempus Sans ITC" panose="04020404030D07020202" pitchFamily="82" charset="0"/>
                <a:ea typeface="华文琥珀" panose="02010800040101010101" pitchFamily="2" charset="-122"/>
              </a:rPr>
              <a:t>Toán</a:t>
            </a:r>
            <a:endParaRPr lang="en-US" altLang="zh-CN" sz="8800" b="1" dirty="0">
              <a:solidFill>
                <a:srgbClr val="FF0000"/>
              </a:solidFill>
              <a:latin typeface="Tempus Sans ITC" panose="04020404030D07020202" pitchFamily="82" charset="0"/>
              <a:ea typeface="华文琥珀" panose="02010800040101010101" pitchFamily="2" charset="-122"/>
            </a:endParaRPr>
          </a:p>
          <a:p>
            <a:pPr algn="ctr" defTabSz="685800"/>
            <a:r>
              <a:rPr lang="en-US" altLang="zh-CN" sz="8800" b="1" dirty="0" err="1">
                <a:solidFill>
                  <a:srgbClr val="FF0000"/>
                </a:solidFill>
                <a:latin typeface="Tempus Sans ITC" panose="04020404030D07020202" pitchFamily="82" charset="0"/>
                <a:ea typeface="华文琥珀" panose="02010800040101010101" pitchFamily="2" charset="-122"/>
              </a:rPr>
              <a:t>Luyện</a:t>
            </a:r>
            <a:r>
              <a:rPr lang="en-US" altLang="zh-CN" sz="8800" b="1" dirty="0">
                <a:solidFill>
                  <a:srgbClr val="FF0000"/>
                </a:solidFill>
                <a:latin typeface="Tempus Sans ITC" panose="04020404030D07020202" pitchFamily="82" charset="0"/>
                <a:ea typeface="华文琥珀" panose="02010800040101010101" pitchFamily="2" charset="-122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Tempus Sans ITC" panose="04020404030D07020202" pitchFamily="82" charset="0"/>
                <a:ea typeface="华文琥珀" panose="02010800040101010101" pitchFamily="2" charset="-122"/>
              </a:rPr>
              <a:t>tập</a:t>
            </a:r>
            <a:r>
              <a:rPr lang="en-US" altLang="zh-CN" sz="8800" b="1" dirty="0">
                <a:solidFill>
                  <a:srgbClr val="FF0000"/>
                </a:solidFill>
                <a:latin typeface="Tempus Sans ITC" panose="04020404030D07020202" pitchFamily="82" charset="0"/>
                <a:ea typeface="华文琥珀" panose="02010800040101010101" pitchFamily="2" charset="-122"/>
              </a:rPr>
              <a:t> </a:t>
            </a:r>
          </a:p>
          <a:p>
            <a:pPr algn="ctr" defTabSz="685800"/>
            <a:r>
              <a:rPr lang="en-US" altLang="zh-CN" sz="5400" b="1" dirty="0">
                <a:solidFill>
                  <a:srgbClr val="FF0000"/>
                </a:solidFill>
                <a:latin typeface="Tempus Sans ITC" panose="04020404030D07020202" pitchFamily="82" charset="0"/>
                <a:ea typeface="华文琥珀" panose="02010800040101010101" pitchFamily="2" charset="-122"/>
              </a:rPr>
              <a:t>( </a:t>
            </a:r>
            <a:r>
              <a:rPr lang="en-US" altLang="zh-CN" sz="5400" b="1" dirty="0" err="1">
                <a:solidFill>
                  <a:srgbClr val="FF0000"/>
                </a:solidFill>
                <a:latin typeface="Tempus Sans ITC" panose="04020404030D07020202" pitchFamily="82" charset="0"/>
                <a:ea typeface="华文琥珀" panose="02010800040101010101" pitchFamily="2" charset="-122"/>
              </a:rPr>
              <a:t>trang</a:t>
            </a:r>
            <a:r>
              <a:rPr lang="en-US" altLang="zh-CN" sz="5400" b="1" dirty="0">
                <a:solidFill>
                  <a:srgbClr val="FF0000"/>
                </a:solidFill>
                <a:latin typeface="Tempus Sans ITC" panose="04020404030D07020202" pitchFamily="82" charset="0"/>
                <a:ea typeface="华文琥珀" panose="02010800040101010101" pitchFamily="2" charset="-122"/>
              </a:rPr>
              <a:t> 99)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58BEFF5-A443-44AC-A6C3-75B26F3B27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213" y="2443078"/>
            <a:ext cx="1252212" cy="16191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460DA41-291B-44FB-AC4D-AD1A7C8E1B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95" y="258545"/>
            <a:ext cx="2169914" cy="2700201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5C164948-0DC5-42BF-8788-4C06E7F8E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86400" y="-1252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3200BF-557B-4EBE-A2A6-4B630AE52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6" y="780098"/>
            <a:ext cx="10972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32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+ Hãy nêu lại các bước xác định trung điểm của đoạn thẳng?</a:t>
            </a:r>
            <a:endParaRPr lang="en-US" alt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B60031-0960-4494-B674-41F67356B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" y="1254760"/>
            <a:ext cx="109728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32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nl-NL" altLang="en-US" sz="3200" b="1" dirty="0">
                <a:latin typeface="Times New Roman" panose="02020603050405020304" pitchFamily="18" charset="0"/>
              </a:rPr>
              <a:t>Để xác định trung điểm của đoạn thẳng ta phải dùng thước kẻ có chia sẵn vạch xăngtimet</a:t>
            </a:r>
          </a:p>
          <a:p>
            <a:pPr algn="just" eaLnBrk="0" hangingPunct="0"/>
            <a:r>
              <a:rPr lang="nl-NL" altLang="en-US" sz="3200" b="1" dirty="0">
                <a:latin typeface="Times New Roman" panose="02020603050405020304" pitchFamily="18" charset="0"/>
              </a:rPr>
              <a:t>+ Đặt thước để đo chiều d</a:t>
            </a:r>
            <a:r>
              <a:rPr lang="nl-NL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nl-NL" altLang="en-US" sz="3200" b="1" dirty="0">
                <a:latin typeface="Times New Roman" panose="02020603050405020304" pitchFamily="18" charset="0"/>
              </a:rPr>
              <a:t>i của đoạn thẳng đó, sao cho vạch 0cm trùng với một điểm của đoạn thẳng.</a:t>
            </a:r>
          </a:p>
          <a:p>
            <a:pPr algn="just" eaLnBrk="0" hangingPunct="0"/>
            <a:r>
              <a:rPr lang="nl-NL" altLang="en-US" sz="3200" b="1" dirty="0">
                <a:latin typeface="Times New Roman" panose="02020603050405020304" pitchFamily="18" charset="0"/>
              </a:rPr>
              <a:t>+ Xác định được chiều d</a:t>
            </a:r>
            <a:r>
              <a:rPr lang="nl-NL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nl-NL" altLang="en-US" sz="3200" b="1" dirty="0">
                <a:latin typeface="Times New Roman" panose="02020603050405020304" pitchFamily="18" charset="0"/>
              </a:rPr>
              <a:t>i của đoạn thẳng đó v</a:t>
            </a:r>
            <a:r>
              <a:rPr lang="nl-NL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nl-NL" altLang="en-US" sz="3200" b="1" dirty="0">
                <a:latin typeface="Times New Roman" panose="02020603050405020304" pitchFamily="18" charset="0"/>
              </a:rPr>
              <a:t> chia đoạn thẳng vừa đo th</a:t>
            </a:r>
            <a:r>
              <a:rPr lang="nl-NL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nl-NL" altLang="en-US" sz="3200" b="1" dirty="0">
                <a:latin typeface="Times New Roman" panose="02020603050405020304" pitchFamily="18" charset="0"/>
              </a:rPr>
              <a:t>nh hai phần bằng nhau.</a:t>
            </a:r>
          </a:p>
          <a:p>
            <a:pPr algn="just" eaLnBrk="0" hangingPunct="0"/>
            <a:r>
              <a:rPr lang="nl-NL" altLang="en-US" sz="3200" b="1" dirty="0">
                <a:latin typeface="Times New Roman" panose="02020603050405020304" pitchFamily="18" charset="0"/>
              </a:rPr>
              <a:t>+ Đánh dấu điểm ở chính giữa của đoạn thẳng đó thì điểm đó được gọi l</a:t>
            </a:r>
            <a:r>
              <a:rPr lang="nl-NL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nl-NL" altLang="en-US" sz="3200" b="1" dirty="0">
                <a:latin typeface="Times New Roman" panose="02020603050405020304" pitchFamily="18" charset="0"/>
              </a:rPr>
              <a:t> trung điểm của đoạn thẳng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089840-ABF2-40D2-B190-AE8EB609C919}"/>
              </a:ext>
            </a:extLst>
          </p:cNvPr>
          <p:cNvSpPr/>
          <p:nvPr/>
        </p:nvSpPr>
        <p:spPr>
          <a:xfrm>
            <a:off x="3225474" y="1748485"/>
            <a:ext cx="6009965" cy="18438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8800" dirty="0" err="1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Củng</a:t>
            </a:r>
            <a:r>
              <a:rPr lang="en-US" sz="8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dirty="0" err="1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cố</a:t>
            </a:r>
            <a:endParaRPr lang="en-US" sz="8800" dirty="0">
              <a:solidFill>
                <a:srgbClr val="9C5043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0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40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05"/>
            <a:ext cx="12200414" cy="8713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5" y="901874"/>
            <a:ext cx="3853230" cy="5301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34" y="594016"/>
            <a:ext cx="7085743" cy="233207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98" y="3167556"/>
            <a:ext cx="1960552" cy="743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17" y="4094812"/>
            <a:ext cx="1394905" cy="956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69" y="4829961"/>
            <a:ext cx="1960552" cy="5873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58" y="4094812"/>
            <a:ext cx="1394905" cy="9560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310" y="4829961"/>
            <a:ext cx="1960552" cy="5873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797" y="5061565"/>
            <a:ext cx="1394905" cy="95607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249" y="5796714"/>
            <a:ext cx="1960552" cy="587317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6840" y="5270483"/>
            <a:ext cx="487300" cy="487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348" y="5916143"/>
            <a:ext cx="762517" cy="7662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20" y="5036093"/>
            <a:ext cx="1394905" cy="9560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72" y="5771242"/>
            <a:ext cx="1960552" cy="587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6852256"/>
            <a:ext cx="12190413" cy="6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089" y="4754334"/>
            <a:ext cx="1075796" cy="369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9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2" y="-1856234"/>
            <a:ext cx="12200414" cy="87145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-1849089"/>
            <a:ext cx="12190413" cy="8707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1" y="-1856983"/>
            <a:ext cx="12200414" cy="87134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172" y="5216541"/>
            <a:ext cx="1347158" cy="969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048" y="5216542"/>
            <a:ext cx="1347158" cy="9631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172" y="3055601"/>
            <a:ext cx="1347158" cy="969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048" y="3055601"/>
            <a:ext cx="1347158" cy="9692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-462300" y="536635"/>
            <a:ext cx="121904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3821" y="5908077"/>
            <a:ext cx="2137863" cy="29413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73" y="3753232"/>
            <a:ext cx="1169369" cy="14633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01" y="2465960"/>
            <a:ext cx="4407209" cy="1863698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A.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38" y="4652240"/>
            <a:ext cx="4400733" cy="1863696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C.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O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003" y="2465961"/>
            <a:ext cx="4415750" cy="1863696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B.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2299" y="4652240"/>
            <a:ext cx="4403155" cy="1863696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D.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531" y="1299400"/>
            <a:ext cx="627807" cy="627807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6232" y="1030458"/>
            <a:ext cx="627807" cy="62780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816261" y="-36001"/>
            <a:ext cx="11126024" cy="2009138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800" dirty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09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040" y="424655"/>
            <a:ext cx="1327979" cy="1327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59895" y="424656"/>
            <a:ext cx="1328870" cy="1328870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4850" y="4408590"/>
            <a:ext cx="487300" cy="487300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699" y="2877262"/>
            <a:ext cx="487300" cy="4873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236" y="2037974"/>
            <a:ext cx="1550222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914309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4892" y="3625851"/>
            <a:ext cx="1325831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914309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6F68FE-B556-4F5D-BD5F-7575D21BAF07}"/>
              </a:ext>
            </a:extLst>
          </p:cNvPr>
          <p:cNvCxnSpPr>
            <a:cxnSpLocks/>
          </p:cNvCxnSpPr>
          <p:nvPr/>
        </p:nvCxnSpPr>
        <p:spPr>
          <a:xfrm flipV="1">
            <a:off x="3351435" y="660345"/>
            <a:ext cx="4402269" cy="6448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9EC7FDF4-C037-44E9-B01E-DB61E0AD73C0}"/>
              </a:ext>
            </a:extLst>
          </p:cNvPr>
          <p:cNvSpPr/>
          <p:nvPr/>
        </p:nvSpPr>
        <p:spPr>
          <a:xfrm>
            <a:off x="4209300" y="1100937"/>
            <a:ext cx="50097" cy="204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A73AE95-EC29-4794-9329-D2532C810538}"/>
              </a:ext>
            </a:extLst>
          </p:cNvPr>
          <p:cNvSpPr/>
          <p:nvPr/>
        </p:nvSpPr>
        <p:spPr>
          <a:xfrm flipH="1" flipV="1">
            <a:off x="5579500" y="1547529"/>
            <a:ext cx="145420" cy="139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6A240FC-6F16-4287-B45B-A1351A2507FA}"/>
              </a:ext>
            </a:extLst>
          </p:cNvPr>
          <p:cNvSpPr/>
          <p:nvPr/>
        </p:nvSpPr>
        <p:spPr>
          <a:xfrm flipV="1">
            <a:off x="5336406" y="324076"/>
            <a:ext cx="88500" cy="45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FB2015A-6F27-492B-951C-F7291EA21601}"/>
              </a:ext>
            </a:extLst>
          </p:cNvPr>
          <p:cNvSpPr/>
          <p:nvPr/>
        </p:nvSpPr>
        <p:spPr>
          <a:xfrm flipH="1" flipV="1">
            <a:off x="3351435" y="1266619"/>
            <a:ext cx="170361" cy="45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B8E6461-1236-4785-8D7E-353334DA6922}"/>
              </a:ext>
            </a:extLst>
          </p:cNvPr>
          <p:cNvSpPr/>
          <p:nvPr/>
        </p:nvSpPr>
        <p:spPr>
          <a:xfrm flipH="1">
            <a:off x="7647118" y="640704"/>
            <a:ext cx="116588" cy="45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B3E246-94BA-4C46-ABAF-68192801772D}"/>
              </a:ext>
            </a:extLst>
          </p:cNvPr>
          <p:cNvSpPr txBox="1"/>
          <p:nvPr/>
        </p:nvSpPr>
        <p:spPr>
          <a:xfrm>
            <a:off x="2568604" y="771170"/>
            <a:ext cx="6087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B92EAD-C697-4932-806A-BE398A4485E1}"/>
              </a:ext>
            </a:extLst>
          </p:cNvPr>
          <p:cNvSpPr txBox="1"/>
          <p:nvPr/>
        </p:nvSpPr>
        <p:spPr>
          <a:xfrm>
            <a:off x="7775152" y="252441"/>
            <a:ext cx="6087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D53CA8-465D-44F3-B871-890ECE09F851}"/>
              </a:ext>
            </a:extLst>
          </p:cNvPr>
          <p:cNvSpPr txBox="1"/>
          <p:nvPr/>
        </p:nvSpPr>
        <p:spPr>
          <a:xfrm>
            <a:off x="3979946" y="480046"/>
            <a:ext cx="6087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2BDF2D0-F1D6-4D64-B5F5-2FC07C8672A3}"/>
              </a:ext>
            </a:extLst>
          </p:cNvPr>
          <p:cNvSpPr txBox="1"/>
          <p:nvPr/>
        </p:nvSpPr>
        <p:spPr>
          <a:xfrm>
            <a:off x="5916973" y="1234136"/>
            <a:ext cx="6087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90CDCE-B57F-44BE-A399-293B3F6E1D23}"/>
              </a:ext>
            </a:extLst>
          </p:cNvPr>
          <p:cNvSpPr txBox="1"/>
          <p:nvPr/>
        </p:nvSpPr>
        <p:spPr>
          <a:xfrm>
            <a:off x="4752554" y="32928"/>
            <a:ext cx="60875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7944B65-3F2C-4024-9E41-8CA2718DD25F}"/>
              </a:ext>
            </a:extLst>
          </p:cNvPr>
          <p:cNvSpPr txBox="1"/>
          <p:nvPr/>
        </p:nvSpPr>
        <p:spPr>
          <a:xfrm>
            <a:off x="6994380" y="1338509"/>
            <a:ext cx="4820768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giữa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A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B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2" y="-1856234"/>
            <a:ext cx="12200414" cy="87145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-1849089"/>
            <a:ext cx="12190413" cy="8707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1" y="-1856983"/>
            <a:ext cx="12200414" cy="87134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617" y="5216541"/>
            <a:ext cx="1347158" cy="969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8513" y="5219590"/>
            <a:ext cx="1347158" cy="9631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385" y="3040106"/>
            <a:ext cx="1343414" cy="969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069" y="3040106"/>
            <a:ext cx="1334964" cy="9692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-1" y="1240"/>
            <a:ext cx="121904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73" y="3753232"/>
            <a:ext cx="1169369" cy="14633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4707" y="2456896"/>
            <a:ext cx="4396036" cy="1870840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B. Ba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A, O, B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thẳng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24" y="4652240"/>
            <a:ext cx="4400733" cy="1863696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C.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A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5989" y="2460245"/>
            <a:ext cx="4409802" cy="1864144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A. OA = OB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1148" y="4652240"/>
            <a:ext cx="4403155" cy="1863696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D.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32" y="160266"/>
            <a:ext cx="11126024" cy="2009138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O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B </a:t>
                </a:r>
                <a:r>
                  <a:rPr lang="en-US" sz="2800" dirty="0" err="1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endParaRPr lang="en-US" sz="2800" dirty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09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040" y="424655"/>
            <a:ext cx="1327979" cy="1327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59895" y="424656"/>
            <a:ext cx="1328870" cy="1328870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301" y="4408590"/>
            <a:ext cx="487300" cy="487300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776" y="2780009"/>
            <a:ext cx="487300" cy="487300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531" y="1299400"/>
            <a:ext cx="627807" cy="627807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88531" y="495064"/>
            <a:ext cx="627807" cy="627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236" y="2037974"/>
            <a:ext cx="1550222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914309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8936" y="3529122"/>
            <a:ext cx="1325831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914309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2" y="-1856234"/>
            <a:ext cx="12200414" cy="87145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-1849089"/>
            <a:ext cx="12190413" cy="8707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1" y="-1856983"/>
            <a:ext cx="12200414" cy="87134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2898" y="5216541"/>
            <a:ext cx="1347158" cy="969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143" y="3028018"/>
            <a:ext cx="1334964" cy="9631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1444" y="3051720"/>
            <a:ext cx="1347158" cy="969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919" y="5222275"/>
            <a:ext cx="1343414" cy="9692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-1" y="1240"/>
            <a:ext cx="121904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73" y="3753232"/>
            <a:ext cx="1169369" cy="14633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00" y="4653465"/>
            <a:ext cx="4407209" cy="1863698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C. H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trung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PQ</a:t>
              </a:r>
            </a:p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E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giữa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676" y="2463716"/>
            <a:ext cx="4909192" cy="1863696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95639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154" indent="-457154" defTabSz="914309">
                <a:buFontTx/>
                <a:buAutoNum type="alphaUcPeriod"/>
              </a:pP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giữa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P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Q, E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trung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SK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002" y="2465963"/>
            <a:ext cx="4753925" cy="1890224"/>
            <a:chOff x="7376963" y="2465042"/>
            <a:chExt cx="4754544" cy="1890470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676922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432683" y="2511403"/>
              <a:ext cx="4698824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B. H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trung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PQ</a:t>
              </a:r>
            </a:p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E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trung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SK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008" y="4652240"/>
            <a:ext cx="4403155" cy="1863696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0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D. H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trung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SK</a:t>
              </a:r>
            </a:p>
            <a:p>
              <a:pPr algn="ctr" defTabSz="914309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E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trung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PQ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32" y="160266"/>
            <a:ext cx="11126024" cy="2009138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/>
                <a:endParaRPr lang="en-US" sz="2800" dirty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09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040" y="424655"/>
            <a:ext cx="1327979" cy="1327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59895" y="424656"/>
            <a:ext cx="1328870" cy="1328870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127" y="2572182"/>
            <a:ext cx="487300" cy="487300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0939" y="3509581"/>
            <a:ext cx="487300" cy="487300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531" y="1299400"/>
            <a:ext cx="627807" cy="62780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88531" y="495064"/>
            <a:ext cx="627807" cy="6278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D9BDB7-0DFE-4A9C-9F66-6EBE23C27B61}"/>
              </a:ext>
            </a:extLst>
          </p:cNvPr>
          <p:cNvSpPr/>
          <p:nvPr/>
        </p:nvSpPr>
        <p:spPr>
          <a:xfrm>
            <a:off x="2730319" y="668091"/>
            <a:ext cx="3150789" cy="11834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A9CCA39-C53A-4129-8885-FC535ECCA85C}"/>
              </a:ext>
            </a:extLst>
          </p:cNvPr>
          <p:cNvSpPr/>
          <p:nvPr/>
        </p:nvSpPr>
        <p:spPr>
          <a:xfrm>
            <a:off x="4160891" y="611253"/>
            <a:ext cx="45713" cy="1188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7F01805-326D-4A6D-AEFD-C94C369E3744}"/>
              </a:ext>
            </a:extLst>
          </p:cNvPr>
          <p:cNvSpPr/>
          <p:nvPr/>
        </p:nvSpPr>
        <p:spPr>
          <a:xfrm>
            <a:off x="4918723" y="1804627"/>
            <a:ext cx="93930" cy="1188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937998-3991-47C5-9877-C35A6996B46C}"/>
              </a:ext>
            </a:extLst>
          </p:cNvPr>
          <p:cNvSpPr txBox="1"/>
          <p:nvPr/>
        </p:nvSpPr>
        <p:spPr>
          <a:xfrm>
            <a:off x="2136591" y="311881"/>
            <a:ext cx="726414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DB7E4C-1600-4A9B-9784-9EDA4C3B2AD1}"/>
              </a:ext>
            </a:extLst>
          </p:cNvPr>
          <p:cNvSpPr txBox="1"/>
          <p:nvPr/>
        </p:nvSpPr>
        <p:spPr>
          <a:xfrm>
            <a:off x="5946100" y="318904"/>
            <a:ext cx="726414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Q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041D79-3B3C-4CA7-9A8E-0BA6655A93BC}"/>
              </a:ext>
            </a:extLst>
          </p:cNvPr>
          <p:cNvSpPr txBox="1"/>
          <p:nvPr/>
        </p:nvSpPr>
        <p:spPr>
          <a:xfrm>
            <a:off x="2237215" y="1571336"/>
            <a:ext cx="726414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22F0A3C-FD8E-4F1F-B0C2-D03EBA073C70}"/>
              </a:ext>
            </a:extLst>
          </p:cNvPr>
          <p:cNvSpPr txBox="1"/>
          <p:nvPr/>
        </p:nvSpPr>
        <p:spPr>
          <a:xfrm>
            <a:off x="6000396" y="1551986"/>
            <a:ext cx="726414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159D8DE-B82B-45F6-B7BE-2498C11043CB}"/>
              </a:ext>
            </a:extLst>
          </p:cNvPr>
          <p:cNvSpPr txBox="1"/>
          <p:nvPr/>
        </p:nvSpPr>
        <p:spPr>
          <a:xfrm>
            <a:off x="3951972" y="752553"/>
            <a:ext cx="726414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9AD763-BF6E-4DDF-974D-20F8E98F04D0}"/>
              </a:ext>
            </a:extLst>
          </p:cNvPr>
          <p:cNvSpPr txBox="1"/>
          <p:nvPr/>
        </p:nvSpPr>
        <p:spPr>
          <a:xfrm>
            <a:off x="4762250" y="1316558"/>
            <a:ext cx="726414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C98F02D-6E2C-45A7-82DA-D64A1AB2893E}"/>
              </a:ext>
            </a:extLst>
          </p:cNvPr>
          <p:cNvSpPr txBox="1"/>
          <p:nvPr/>
        </p:nvSpPr>
        <p:spPr>
          <a:xfrm>
            <a:off x="3042631" y="200849"/>
            <a:ext cx="1348613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4cm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F2B29E-806C-40CE-BB7C-BEC5D27FA6D6}"/>
              </a:ext>
            </a:extLst>
          </p:cNvPr>
          <p:cNvSpPr txBox="1"/>
          <p:nvPr/>
        </p:nvSpPr>
        <p:spPr>
          <a:xfrm>
            <a:off x="4615306" y="204237"/>
            <a:ext cx="1348613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DEDADA-0110-496B-8112-379D910D60E3}"/>
              </a:ext>
            </a:extLst>
          </p:cNvPr>
          <p:cNvSpPr/>
          <p:nvPr/>
        </p:nvSpPr>
        <p:spPr>
          <a:xfrm>
            <a:off x="3225474" y="1748485"/>
            <a:ext cx="6009965" cy="18438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8800" dirty="0" err="1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8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dirty="0" err="1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8800" dirty="0">
              <a:solidFill>
                <a:srgbClr val="9C5043"/>
              </a:solidFill>
              <a:latin typeface="iCiel Cadena" panose="02000503000000020004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2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8">
            <a:extLst>
              <a:ext uri="{FF2B5EF4-FFF2-40B4-BE49-F238E27FC236}">
                <a16:creationId xmlns:a16="http://schemas.microsoft.com/office/drawing/2014/main" id="{AF569364-0F59-4A3D-8D12-0E103BC1C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3" y="350044"/>
            <a:ext cx="441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36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1:</a:t>
            </a:r>
            <a:endParaRPr lang="en-US" altLang="en-US" sz="2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FD6EAA-04F9-45E2-9BE1-71F062A74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523" y="374649"/>
            <a:ext cx="7864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36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):</a:t>
            </a:r>
            <a:endParaRPr lang="en-US" altLang="en-US" sz="2800" b="1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C7FD07E-91FE-40AD-BABF-37D7B172C2BE}"/>
              </a:ext>
            </a:extLst>
          </p:cNvPr>
          <p:cNvCxnSpPr/>
          <p:nvPr/>
        </p:nvCxnSpPr>
        <p:spPr>
          <a:xfrm>
            <a:off x="1656398" y="2035175"/>
            <a:ext cx="34591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3E2A87A-140B-453B-93D1-3DAF59A47A9C}"/>
              </a:ext>
            </a:extLst>
          </p:cNvPr>
          <p:cNvCxnSpPr/>
          <p:nvPr/>
        </p:nvCxnSpPr>
        <p:spPr>
          <a:xfrm flipV="1">
            <a:off x="3385185" y="1816100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B48F247-0488-4159-ADF4-B709DE0FD6C1}"/>
              </a:ext>
            </a:extLst>
          </p:cNvPr>
          <p:cNvCxnSpPr/>
          <p:nvPr/>
        </p:nvCxnSpPr>
        <p:spPr>
          <a:xfrm flipV="1">
            <a:off x="5126673" y="1797050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C760DD2-22EC-4DCC-8B8D-B13425B95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473" y="1665288"/>
            <a:ext cx="527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800" b="1">
                <a:solidFill>
                  <a:srgbClr val="0D0D0D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1D5425-6789-4997-8B49-EA3F1F398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785" y="1668463"/>
            <a:ext cx="527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800" b="1">
                <a:solidFill>
                  <a:srgbClr val="0D0D0D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87A10B-1C49-4A58-9DAD-129B87319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660" y="1427163"/>
            <a:ext cx="528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M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1F06CD-2B75-42CB-AB91-62ED0DE49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435" y="947738"/>
            <a:ext cx="8539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latin typeface="Times New Roman" panose="02020603050405020304" pitchFamily="18" charset="0"/>
              </a:rPr>
              <a:t>a)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latin typeface="Times New Roman" panose="02020603050405020304" pitchFamily="18" charset="0"/>
              </a:rPr>
              <a:t>                   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latin typeface="Times New Roman" panose="02020603050405020304" pitchFamily="18" charset="0"/>
              </a:rPr>
              <a:t> AB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Thuocke.com - Thước kẻ online">
            <a:extLst>
              <a:ext uri="{FF2B5EF4-FFF2-40B4-BE49-F238E27FC236}">
                <a16:creationId xmlns:a16="http://schemas.microsoft.com/office/drawing/2014/main" id="{3E73B132-679C-4E6E-84AC-9BA9051FB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r="-2" b="44537"/>
          <a:stretch>
            <a:fillRect/>
          </a:stretch>
        </p:blipFill>
        <p:spPr bwMode="auto">
          <a:xfrm>
            <a:off x="707073" y="2187575"/>
            <a:ext cx="104743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71065DE-10B0-4155-A98B-DDDAB51D6777}"/>
              </a:ext>
            </a:extLst>
          </p:cNvPr>
          <p:cNvCxnSpPr/>
          <p:nvPr/>
        </p:nvCxnSpPr>
        <p:spPr>
          <a:xfrm flipV="1">
            <a:off x="1640523" y="1806575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4DDDEE0-576B-463C-A05B-75D4CBB79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8" y="3163888"/>
            <a:ext cx="4652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AB: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B8DCFD-03D9-44FC-973E-0A0F6766A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6160" y="3197225"/>
            <a:ext cx="20637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AB = 4 cm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631576-A266-4B70-B0C5-B453DA7B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72" y="3733025"/>
            <a:ext cx="554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* Chia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AB: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768A4-DF86-4B3A-9BA3-2F0AA5D67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385" y="3725863"/>
            <a:ext cx="30480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4 : 2 = 2 (cm)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E3FD1B-CC2A-41EB-84A2-A07007B6F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010" y="941388"/>
            <a:ext cx="23256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trung điểm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555729-AD86-426F-85BD-CA2D8A3ED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898" y="936625"/>
            <a:ext cx="23256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u="sng">
                <a:solidFill>
                  <a:srgbClr val="C00000"/>
                </a:solidFill>
                <a:latin typeface="Times New Roman" panose="02020603050405020304" pitchFamily="18" charset="0"/>
              </a:rPr>
              <a:t>trung điểm</a:t>
            </a:r>
            <a:endParaRPr lang="en-US" altLang="en-US" sz="28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AEDF6E-DABC-496D-B92B-5BDB6BC1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523" y="1503363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2 cm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9B69C6-5C4E-4EC8-8DF0-BBD02DE38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298" y="1512888"/>
            <a:ext cx="1219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2 cm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2" descr="Thuocke.com - Thước kẻ online">
            <a:extLst>
              <a:ext uri="{FF2B5EF4-FFF2-40B4-BE49-F238E27FC236}">
                <a16:creationId xmlns:a16="http://schemas.microsoft.com/office/drawing/2014/main" id="{1D89C10F-3622-4B31-9815-931999E41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r="-2" b="44537"/>
          <a:stretch>
            <a:fillRect/>
          </a:stretch>
        </p:blipFill>
        <p:spPr bwMode="auto">
          <a:xfrm>
            <a:off x="721360" y="2197100"/>
            <a:ext cx="104743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493A783-FD14-4ED5-B06E-31903BAB9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85" y="4229100"/>
            <a:ext cx="11268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0cm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A.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M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AB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2cm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thước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70E359-1F80-448C-BD3C-E08A5D377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1" y="5240338"/>
            <a:ext cx="11268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* M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AB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207AA2-AC9D-4F36-886E-A83B3E76A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4611" y="5240338"/>
            <a:ext cx="2325687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điểm</a:t>
            </a:r>
            <a:endParaRPr lang="en-US" altLang="en-US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图片 23">
            <a:extLst>
              <a:ext uri="{FF2B5EF4-FFF2-40B4-BE49-F238E27FC236}">
                <a16:creationId xmlns:a16="http://schemas.microsoft.com/office/drawing/2014/main" id="{EA92B7F5-3F7F-469A-B952-D33FD4761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6674" y="51105"/>
            <a:ext cx="1505377" cy="187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40" grpId="0"/>
      <p:bldP spid="40" grpId="1"/>
      <p:bldP spid="41" grpId="0"/>
      <p:bldP spid="42" grpId="0"/>
      <p:bldP spid="42" grpId="1"/>
      <p:bldP spid="43" grpId="0"/>
      <p:bldP spid="43" grpId="1"/>
      <p:bldP spid="45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6758F5-79D5-4F3A-8D1D-7D4D77A6E745}"/>
              </a:ext>
            </a:extLst>
          </p:cNvPr>
          <p:cNvCxnSpPr/>
          <p:nvPr/>
        </p:nvCxnSpPr>
        <p:spPr>
          <a:xfrm>
            <a:off x="1652587" y="1311593"/>
            <a:ext cx="34591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2930384-3E63-4316-B3E3-AAAEEFB8E4CB}"/>
              </a:ext>
            </a:extLst>
          </p:cNvPr>
          <p:cNvCxnSpPr/>
          <p:nvPr/>
        </p:nvCxnSpPr>
        <p:spPr>
          <a:xfrm flipV="1">
            <a:off x="3381374" y="1090930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83BADE9-D923-4E1C-BE99-A62FC66FA460}"/>
              </a:ext>
            </a:extLst>
          </p:cNvPr>
          <p:cNvCxnSpPr/>
          <p:nvPr/>
        </p:nvCxnSpPr>
        <p:spPr>
          <a:xfrm flipV="1">
            <a:off x="5122862" y="1073468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1" name="TextBox 44">
            <a:extLst>
              <a:ext uri="{FF2B5EF4-FFF2-40B4-BE49-F238E27FC236}">
                <a16:creationId xmlns:a16="http://schemas.microsoft.com/office/drawing/2014/main" id="{3D31B468-7620-4546-A6FF-257F91CE7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2" y="940118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800" b="1">
                <a:solidFill>
                  <a:srgbClr val="0D0D0D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</a:t>
            </a:r>
          </a:p>
        </p:txBody>
      </p:sp>
      <p:sp>
        <p:nvSpPr>
          <p:cNvPr id="52" name="TextBox 45">
            <a:extLst>
              <a:ext uri="{FF2B5EF4-FFF2-40B4-BE49-F238E27FC236}">
                <a16:creationId xmlns:a16="http://schemas.microsoft.com/office/drawing/2014/main" id="{AE7A924A-68F0-4EFB-86E2-B3ABD5D72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0974" y="943293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800" b="1">
                <a:solidFill>
                  <a:srgbClr val="0D0D0D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</a:t>
            </a:r>
          </a:p>
        </p:txBody>
      </p:sp>
      <p:sp>
        <p:nvSpPr>
          <p:cNvPr id="53" name="TextBox 47">
            <a:extLst>
              <a:ext uri="{FF2B5EF4-FFF2-40B4-BE49-F238E27FC236}">
                <a16:creationId xmlns:a16="http://schemas.microsoft.com/office/drawing/2014/main" id="{06A6AFE8-F727-44DE-94D6-9AF30B73A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49" y="703580"/>
            <a:ext cx="5286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M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48">
            <a:extLst>
              <a:ext uri="{FF2B5EF4-FFF2-40B4-BE49-F238E27FC236}">
                <a16:creationId xmlns:a16="http://schemas.microsoft.com/office/drawing/2014/main" id="{C3BC0F24-90D1-434B-AD2C-D4782D245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24" y="224155"/>
            <a:ext cx="8539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latin typeface="Times New Roman" panose="02020603050405020304" pitchFamily="18" charset="0"/>
              </a:rPr>
              <a:t>a)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Xác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latin typeface="Times New Roman" panose="02020603050405020304" pitchFamily="18" charset="0"/>
              </a:rPr>
              <a:t>                   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latin typeface="Times New Roman" panose="02020603050405020304" pitchFamily="18" charset="0"/>
              </a:rPr>
              <a:t> AB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2" descr="Thuocke.com - Thước kẻ online">
            <a:extLst>
              <a:ext uri="{FF2B5EF4-FFF2-40B4-BE49-F238E27FC236}">
                <a16:creationId xmlns:a16="http://schemas.microsoft.com/office/drawing/2014/main" id="{3E139CD5-2F2F-4BF3-8DB5-1348413A4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r="-2" b="44537"/>
          <a:stretch>
            <a:fillRect/>
          </a:stretch>
        </p:blipFill>
        <p:spPr bwMode="auto">
          <a:xfrm>
            <a:off x="703262" y="1463993"/>
            <a:ext cx="1047432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0362098-4E1A-472B-B0CC-84C55D225205}"/>
              </a:ext>
            </a:extLst>
          </p:cNvPr>
          <p:cNvCxnSpPr/>
          <p:nvPr/>
        </p:nvCxnSpPr>
        <p:spPr>
          <a:xfrm flipV="1">
            <a:off x="1636712" y="1082993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3" name="TextBox 25">
            <a:extLst>
              <a:ext uri="{FF2B5EF4-FFF2-40B4-BE49-F238E27FC236}">
                <a16:creationId xmlns:a16="http://schemas.microsoft.com/office/drawing/2014/main" id="{A7FB6CC4-E42B-48C7-8509-86B1AD206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" y="2227580"/>
            <a:ext cx="4652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* Đo độ d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i đoạn thẳng AB:</a:t>
            </a:r>
            <a:endParaRPr lang="en-US" alt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26">
            <a:extLst>
              <a:ext uri="{FF2B5EF4-FFF2-40B4-BE49-F238E27FC236}">
                <a16:creationId xmlns:a16="http://schemas.microsoft.com/office/drawing/2014/main" id="{C46F5EBD-FBB9-45A3-AE35-3093CFBFD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49" y="2259330"/>
            <a:ext cx="2063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AB = 4 cm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0A9D558D-FF13-4F06-BC39-CA77A8722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" y="2787967"/>
            <a:ext cx="554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* Chia đôi  độ d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i đoạn thẳng AB:</a:t>
            </a:r>
            <a:endParaRPr lang="en-US" alt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28">
            <a:extLst>
              <a:ext uri="{FF2B5EF4-FFF2-40B4-BE49-F238E27FC236}">
                <a16:creationId xmlns:a16="http://schemas.microsoft.com/office/drawing/2014/main" id="{B0D3D1FC-D0F9-449F-8995-FD61FDBAA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4" y="2789555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 : 2 = 2 (cm)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31">
            <a:extLst>
              <a:ext uri="{FF2B5EF4-FFF2-40B4-BE49-F238E27FC236}">
                <a16:creationId xmlns:a16="http://schemas.microsoft.com/office/drawing/2014/main" id="{3211B534-2886-4D57-A6A3-6B7DABFC8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199" y="216218"/>
            <a:ext cx="2325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điểm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43">
            <a:extLst>
              <a:ext uri="{FF2B5EF4-FFF2-40B4-BE49-F238E27FC236}">
                <a16:creationId xmlns:a16="http://schemas.microsoft.com/office/drawing/2014/main" id="{39635BEE-64B6-4490-AF99-4A46F1233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2" y="779780"/>
            <a:ext cx="1219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2 cm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49">
            <a:extLst>
              <a:ext uri="{FF2B5EF4-FFF2-40B4-BE49-F238E27FC236}">
                <a16:creationId xmlns:a16="http://schemas.microsoft.com/office/drawing/2014/main" id="{6B4F6491-191B-4F2E-A1D3-296BCB1B4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487" y="787718"/>
            <a:ext cx="121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2 cm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51">
            <a:extLst>
              <a:ext uri="{FF2B5EF4-FFF2-40B4-BE49-F238E27FC236}">
                <a16:creationId xmlns:a16="http://schemas.microsoft.com/office/drawing/2014/main" id="{1E388BB0-DC08-4F32-A949-FCA658B62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4" y="3348355"/>
            <a:ext cx="11268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0cm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A.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M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AB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2cm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thước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52">
            <a:extLst>
              <a:ext uri="{FF2B5EF4-FFF2-40B4-BE49-F238E27FC236}">
                <a16:creationId xmlns:a16="http://schemas.microsoft.com/office/drawing/2014/main" id="{22AD5787-19EE-4D5D-A6A3-D02C1C878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" y="4272608"/>
            <a:ext cx="11268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* M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AB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9734E8F-5513-4E79-841D-C1F041EFF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49" y="4832668"/>
            <a:ext cx="1193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i="1">
                <a:solidFill>
                  <a:srgbClr val="FF3300"/>
                </a:solidFill>
                <a:latin typeface="Times New Roman" panose="02020603050405020304" pitchFamily="18" charset="0"/>
              </a:rPr>
              <a:t>Nhận xét: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Độ d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i đoạn thẳng AM bằng        độ d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i đoạn thẳng AB. Viết l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EF578E3-0ED0-42F1-AC50-2692F3E64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49" y="5132705"/>
            <a:ext cx="527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FF4C66D-B917-43D8-B4C0-16BAEB992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9999" y="4573905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63599EF-109C-44F8-AB89-BC1E00D5BEA9}"/>
              </a:ext>
            </a:extLst>
          </p:cNvPr>
          <p:cNvCxnSpPr/>
          <p:nvPr/>
        </p:nvCxnSpPr>
        <p:spPr>
          <a:xfrm flipV="1">
            <a:off x="6330949" y="5132705"/>
            <a:ext cx="457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E7010A1C-9BA2-433D-905E-82691CBCE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212" y="5132705"/>
            <a:ext cx="26177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                                                  AM =        AB. 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71A839C-041C-445F-A400-25ADF84B8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87" y="5828030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C190475-D8EE-4280-88A6-2EC042E17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24" y="5304155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F4C7A34-9345-4FA6-9D46-C1B8B299F17F}"/>
              </a:ext>
            </a:extLst>
          </p:cNvPr>
          <p:cNvCxnSpPr/>
          <p:nvPr/>
        </p:nvCxnSpPr>
        <p:spPr>
          <a:xfrm flipV="1">
            <a:off x="4835524" y="5807393"/>
            <a:ext cx="457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6" grpId="0"/>
      <p:bldP spid="77" grpId="0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C2206A-1361-4C9F-A7D4-F585CD2E0F30}"/>
              </a:ext>
            </a:extLst>
          </p:cNvPr>
          <p:cNvCxnSpPr/>
          <p:nvPr/>
        </p:nvCxnSpPr>
        <p:spPr>
          <a:xfrm>
            <a:off x="1831974" y="1932940"/>
            <a:ext cx="602297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E45E5D-EE91-4160-A319-2D7834E2401D}"/>
              </a:ext>
            </a:extLst>
          </p:cNvPr>
          <p:cNvCxnSpPr/>
          <p:nvPr/>
        </p:nvCxnSpPr>
        <p:spPr>
          <a:xfrm flipV="1">
            <a:off x="7854949" y="1699578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4C33C9-B53C-445E-B511-652CE5A33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812" y="1720215"/>
            <a:ext cx="528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C94F0F-52B9-4B7B-9EB6-F2ED0B5AF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487" y="1671003"/>
            <a:ext cx="265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D04F95-18CB-474A-A97F-58E56D3E9D51}"/>
              </a:ext>
            </a:extLst>
          </p:cNvPr>
          <p:cNvCxnSpPr/>
          <p:nvPr/>
        </p:nvCxnSpPr>
        <p:spPr>
          <a:xfrm flipV="1">
            <a:off x="1830387" y="1742440"/>
            <a:ext cx="0" cy="381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709D2A-F1BF-4225-AE71-E637867DC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1" y="582932"/>
            <a:ext cx="8537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CD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66A8D8-2118-4CA0-85E3-B059A8304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" y="2288540"/>
            <a:ext cx="46529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CD: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BA3FA6-86C2-4E96-8278-8A2937A44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49" y="2320290"/>
            <a:ext cx="2063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CD = 6 cm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2A612C-1932-4B6E-A195-E30B5DAB9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4" y="2848928"/>
            <a:ext cx="554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* Chia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CD: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4D314C-7CE2-4944-A428-1B340A83F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4" y="2850515"/>
            <a:ext cx="3048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: 2 = 3 (cm)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81D550-ED35-4C27-AED9-724A54E66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4" y="3409315"/>
            <a:ext cx="11268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0cm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bất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N)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3 cm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thước</a:t>
            </a:r>
            <a:endParaRPr lang="en-US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585DE7-041A-4864-B7C2-CA6BA2E25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7" y="4333240"/>
            <a:ext cx="11268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* N l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 trung điểm của đoạn thẳng CD</a:t>
            </a:r>
            <a:endParaRPr lang="en-US" alt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119BCA-6114-458A-81CD-CFAEDEAE3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49" y="4893628"/>
            <a:ext cx="11938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 i="1">
                <a:solidFill>
                  <a:srgbClr val="FF3300"/>
                </a:solidFill>
                <a:latin typeface="Times New Roman" panose="02020603050405020304" pitchFamily="18" charset="0"/>
              </a:rPr>
              <a:t>Nhận xét: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Độ d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i đoạn thẳng CN bằng        độ d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i đoạn thẳng AD. Viết l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19E7E6-38C0-4EAB-B8C2-131814BF9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49" y="5193665"/>
            <a:ext cx="527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CB4D45-1B00-48C9-BAE9-4ED802976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9999" y="4634865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472380D-2993-4CBE-93AB-28B568FDD3AB}"/>
              </a:ext>
            </a:extLst>
          </p:cNvPr>
          <p:cNvCxnSpPr/>
          <p:nvPr/>
        </p:nvCxnSpPr>
        <p:spPr>
          <a:xfrm flipV="1">
            <a:off x="6330949" y="5193665"/>
            <a:ext cx="457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3549943-06F5-4043-BF22-BAA57ECB1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212" y="5193665"/>
            <a:ext cx="26177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                                                  CN =        CD. 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CE57F1-0D7D-4ED5-9423-DC9A1B592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87" y="5888990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2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A6F5E8-24A3-493C-A367-8F32EDF6B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24" y="5365115"/>
            <a:ext cx="52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</a:t>
            </a: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2AF8015-BB8F-42B3-9BED-DDFF7CCE4E2E}"/>
              </a:ext>
            </a:extLst>
          </p:cNvPr>
          <p:cNvCxnSpPr/>
          <p:nvPr/>
        </p:nvCxnSpPr>
        <p:spPr>
          <a:xfrm flipV="1">
            <a:off x="4835524" y="5868353"/>
            <a:ext cx="457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E9C7F1B-6BFC-4B61-B729-7DBCACA17A14}"/>
              </a:ext>
            </a:extLst>
          </p:cNvPr>
          <p:cNvCxnSpPr/>
          <p:nvPr/>
        </p:nvCxnSpPr>
        <p:spPr>
          <a:xfrm flipV="1">
            <a:off x="4852987" y="1771015"/>
            <a:ext cx="0" cy="35242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619AF61-276B-4D00-ADB8-1FA54F5E5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87" y="1301115"/>
            <a:ext cx="263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0C2312-8F77-4DDC-85BD-44AE20472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7" y="1423353"/>
            <a:ext cx="1300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3 cm</a:t>
            </a:r>
            <a:endParaRPr lang="en-US" alt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862644-1E3B-4D25-B8FC-4D3B7B09F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162" y="1340803"/>
            <a:ext cx="1298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3 cm</a:t>
            </a:r>
            <a:endParaRPr lang="en-US" alt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图片 22">
            <a:extLst>
              <a:ext uri="{FF2B5EF4-FFF2-40B4-BE49-F238E27FC236}">
                <a16:creationId xmlns:a16="http://schemas.microsoft.com/office/drawing/2014/main" id="{690EBA3F-809D-48EB-B319-E53EEF9A59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371" y="582932"/>
            <a:ext cx="1784352" cy="230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6" grpId="0"/>
      <p:bldP spid="47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NKNOELEADERBOARD" val="65832167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6355</TotalTime>
  <Words>755</Words>
  <Application>Microsoft Office PowerPoint</Application>
  <PresentationFormat>Custom</PresentationFormat>
  <Paragraphs>122</Paragraphs>
  <Slides>12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12</vt:i4>
      </vt:variant>
    </vt:vector>
  </HeadingPairs>
  <TitlesOfParts>
    <vt:vector size="41" baseType="lpstr">
      <vt:lpstr>Arial</vt:lpstr>
      <vt:lpstr>Calibri</vt:lpstr>
      <vt:lpstr>Calibri Light</vt:lpstr>
      <vt:lpstr>等线</vt:lpstr>
      <vt:lpstr>等线 Light</vt:lpstr>
      <vt:lpstr>iCiel Cadena</vt:lpstr>
      <vt:lpstr>Impact</vt:lpstr>
      <vt:lpstr>ITC Avant Garde Std Bk</vt:lpstr>
      <vt:lpstr>LiHei Pro</vt:lpstr>
      <vt:lpstr>Open Sans Extrabold</vt:lpstr>
      <vt:lpstr>Signika</vt:lpstr>
      <vt:lpstr>SimSun</vt:lpstr>
      <vt:lpstr>SimSun</vt:lpstr>
      <vt:lpstr>华文琥珀</vt:lpstr>
      <vt:lpstr>Tahoma</vt:lpstr>
      <vt:lpstr>Tempus Sans ITC</vt:lpstr>
      <vt:lpstr>Times New Roman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Minhthangpc.VN</cp:lastModifiedBy>
  <cp:revision>3552</cp:revision>
  <dcterms:created xsi:type="dcterms:W3CDTF">2015-12-01T09:06:39Z</dcterms:created>
  <dcterms:modified xsi:type="dcterms:W3CDTF">2022-01-24T16:03:30Z</dcterms:modified>
</cp:coreProperties>
</file>