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726" r:id="rId2"/>
    <p:sldId id="727" r:id="rId3"/>
    <p:sldId id="258" r:id="rId4"/>
    <p:sldId id="275" r:id="rId5"/>
    <p:sldId id="276" r:id="rId6"/>
    <p:sldId id="259" r:id="rId7"/>
    <p:sldId id="285" r:id="rId8"/>
    <p:sldId id="262" r:id="rId9"/>
    <p:sldId id="260" r:id="rId10"/>
    <p:sldId id="261" r:id="rId11"/>
    <p:sldId id="286" r:id="rId12"/>
    <p:sldId id="283" r:id="rId13"/>
    <p:sldId id="284" r:id="rId14"/>
    <p:sldId id="257" r:id="rId15"/>
    <p:sldId id="267" r:id="rId16"/>
    <p:sldId id="268" r:id="rId17"/>
    <p:sldId id="269" r:id="rId18"/>
    <p:sldId id="270" r:id="rId19"/>
    <p:sldId id="72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9900"/>
    <a:srgbClr val="FF6600"/>
    <a:srgbClr val="F846D6"/>
    <a:srgbClr val="0000CC"/>
    <a:srgbClr val="00CC00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1" autoAdjust="0"/>
  </p:normalViewPr>
  <p:slideViewPr>
    <p:cSldViewPr>
      <p:cViewPr varScale="1">
        <p:scale>
          <a:sx n="85" d="100"/>
          <a:sy n="85" d="100"/>
        </p:scale>
        <p:origin x="9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4B82-E791-4429-B012-40D842FF46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16DE-A166-4AD5-A482-09996234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0E93D-8DB9-4A98-9871-C4022462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36555-FF12-40DB-AADA-FF269655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7B205-F0A9-4BB5-B242-2BCD4D5D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6A84F4-5F24-4FB3-A104-9C6502DE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493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525BCE-A370-482D-A220-BC14788F37E7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5.xml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19.xml"/><Relationship Id="rId5" Type="http://schemas.openxmlformats.org/officeDocument/2006/relationships/slide" Target="slide17.xml"/><Relationship Id="rId10" Type="http://schemas.openxmlformats.org/officeDocument/2006/relationships/image" Target="../media/image18.jpeg"/><Relationship Id="rId4" Type="http://schemas.openxmlformats.org/officeDocument/2006/relationships/slide" Target="slide18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slide" Target="slide1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slide" Target="slide1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slide" Target="slide1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slide" Target="slide1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lh3.googleusercontent.com/proxy/r1gDXkYhFn3WxPsKHtWJDBRhDa_QqXP0ByovbxsmQG6IiPLhqfMi0QCJpGNRdSMiWifhQgfSOgIm3Oz7_A_zzzM5lfKKm6orlu0OC_FolGoYQhRG11SuQ3kvkxqkKt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2438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276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SỐ 10 000. LUYỆN TẬP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1" name="Group 23">
            <a:extLst>
              <a:ext uri="{FF2B5EF4-FFF2-40B4-BE49-F238E27FC236}">
                <a16:creationId xmlns:a16="http://schemas.microsoft.com/office/drawing/2014/main" id="{8EB7B90E-9FED-45E3-9DFF-B7FA74BBAF05}"/>
              </a:ext>
            </a:extLst>
          </p:cNvPr>
          <p:cNvGrpSpPr>
            <a:grpSpLocks/>
          </p:cNvGrpSpPr>
          <p:nvPr/>
        </p:nvGrpSpPr>
        <p:grpSpPr bwMode="auto">
          <a:xfrm>
            <a:off x="346604" y="-19195"/>
            <a:ext cx="7575550" cy="954088"/>
            <a:chOff x="715" y="2300"/>
            <a:chExt cx="4772" cy="601"/>
          </a:xfrm>
        </p:grpSpPr>
        <p:sp>
          <p:nvSpPr>
            <p:cNvPr id="12335" name="Oval 24">
              <a:extLst>
                <a:ext uri="{FF2B5EF4-FFF2-40B4-BE49-F238E27FC236}">
                  <a16:creationId xmlns:a16="http://schemas.microsoft.com/office/drawing/2014/main" id="{B2F31F7A-9852-4095-BC18-5C226E57A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2352"/>
              <a:ext cx="381" cy="30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2336" name="Text Box 25">
              <a:extLst>
                <a:ext uri="{FF2B5EF4-FFF2-40B4-BE49-F238E27FC236}">
                  <a16:creationId xmlns:a16="http://schemas.microsoft.com/office/drawing/2014/main" id="{EB718ABC-FFC2-40F7-8598-E1D40B44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9" y="2300"/>
              <a:ext cx="4368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vi-VN" sz="2800" dirty="0" err="1">
                  <a:solidFill>
                    <a:srgbClr val="002060"/>
                  </a:solidFill>
                </a:rPr>
                <a:t>Viết</a:t>
              </a:r>
              <a:r>
                <a:rPr lang="en-US" altLang="vi-VN" sz="2800" dirty="0">
                  <a:solidFill>
                    <a:srgbClr val="002060"/>
                  </a:solidFill>
                </a:rPr>
                <a:t>  </a:t>
              </a:r>
              <a:r>
                <a:rPr lang="en-US" altLang="vi-VN" sz="2800" dirty="0" err="1">
                  <a:solidFill>
                    <a:srgbClr val="002060"/>
                  </a:solidFill>
                </a:rPr>
                <a:t>số</a:t>
              </a:r>
              <a:r>
                <a:rPr lang="en-US" altLang="vi-VN" sz="2800" dirty="0">
                  <a:solidFill>
                    <a:srgbClr val="00206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2060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206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2060"/>
                  </a:solidFill>
                </a:rPr>
                <a:t>trước</a:t>
              </a:r>
              <a:r>
                <a:rPr lang="en-US" altLang="vi-VN" sz="2800" dirty="0">
                  <a:solidFill>
                    <a:srgbClr val="002060"/>
                  </a:solidFill>
                </a:rPr>
                <a:t>, </a:t>
              </a:r>
              <a:r>
                <a:rPr lang="en-US" altLang="vi-VN" sz="2800" dirty="0" err="1">
                  <a:solidFill>
                    <a:srgbClr val="002060"/>
                  </a:solidFill>
                </a:rPr>
                <a:t>số</a:t>
              </a:r>
              <a:r>
                <a:rPr lang="en-US" altLang="vi-VN" sz="2800" dirty="0">
                  <a:solidFill>
                    <a:srgbClr val="00206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2060"/>
                  </a:solidFill>
                </a:rPr>
                <a:t>liền</a:t>
              </a:r>
              <a:r>
                <a:rPr lang="en-US" altLang="vi-VN" sz="2800" dirty="0">
                  <a:solidFill>
                    <a:srgbClr val="00206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2060"/>
                  </a:solidFill>
                </a:rPr>
                <a:t>sau</a:t>
              </a:r>
              <a:r>
                <a:rPr lang="en-US" altLang="vi-VN" sz="2800" dirty="0">
                  <a:solidFill>
                    <a:srgbClr val="00206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2060"/>
                  </a:solidFill>
                </a:rPr>
                <a:t>của</a:t>
              </a:r>
              <a:r>
                <a:rPr lang="en-US" altLang="vi-VN" sz="2800" dirty="0">
                  <a:solidFill>
                    <a:srgbClr val="00206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2060"/>
                  </a:solidFill>
                </a:rPr>
                <a:t>mỗi</a:t>
              </a:r>
              <a:r>
                <a:rPr lang="en-US" altLang="vi-VN" sz="2800" dirty="0">
                  <a:solidFill>
                    <a:srgbClr val="00206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002060"/>
                  </a:solidFill>
                </a:rPr>
                <a:t>số</a:t>
              </a:r>
              <a:r>
                <a:rPr lang="en-US" altLang="vi-VN" sz="2800" dirty="0">
                  <a:solidFill>
                    <a:srgbClr val="002060"/>
                  </a:solidFill>
                </a:rPr>
                <a:t> :</a:t>
              </a:r>
            </a:p>
            <a:p>
              <a:pPr algn="l" eaLnBrk="1" hangingPunct="1"/>
              <a:r>
                <a:rPr lang="en-US" altLang="vi-VN" sz="2800" dirty="0">
                  <a:solidFill>
                    <a:srgbClr val="002060"/>
                  </a:solidFill>
                </a:rPr>
                <a:t> 2665 ; 2002 ; 1999 ; 9999 ; 6890.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4445" r="20435" b="64444"/>
          <a:stretch/>
        </p:blipFill>
        <p:spPr>
          <a:xfrm>
            <a:off x="36689" y="1202267"/>
            <a:ext cx="8573911" cy="5127978"/>
          </a:xfrm>
          <a:prstGeom prst="rect">
            <a:avLst/>
          </a:prstGeom>
        </p:spPr>
      </p:pic>
      <p:graphicFrame>
        <p:nvGraphicFramePr>
          <p:cNvPr id="7395" name="Group 227">
            <a:extLst>
              <a:ext uri="{FF2B5EF4-FFF2-40B4-BE49-F238E27FC236}">
                <a16:creationId xmlns:a16="http://schemas.microsoft.com/office/drawing/2014/main" id="{FB93D92F-2A96-4F4F-9DEB-2CC121B99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57630"/>
              </p:ext>
            </p:extLst>
          </p:nvPr>
        </p:nvGraphicFramePr>
        <p:xfrm>
          <a:off x="533400" y="1516354"/>
          <a:ext cx="8302095" cy="3292429"/>
        </p:xfrm>
        <a:graphic>
          <a:graphicData uri="http://schemas.openxmlformats.org/drawingml/2006/table">
            <a:tbl>
              <a:tblPr/>
              <a:tblGrid>
                <a:gridCol w="288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7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liền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trước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đã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cho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liền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sau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7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2665</a:t>
                      </a: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7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2002</a:t>
                      </a: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7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1999</a:t>
                      </a: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7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9999</a:t>
                      </a: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6890</a:t>
                      </a: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P001 4 hàng" panose="020B0603050302020204" pitchFamily="34" charset="0"/>
                        </a:rPr>
                        <a:t>       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396" name="Text Box 228">
            <a:extLst>
              <a:ext uri="{FF2B5EF4-FFF2-40B4-BE49-F238E27FC236}">
                <a16:creationId xmlns:a16="http://schemas.microsoft.com/office/drawing/2014/main" id="{89DB6934-5464-4384-9CA1-AE605C2F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929" y="2044858"/>
            <a:ext cx="14560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  <a:latin typeface="HP001 4 hàng" panose="020B0603050302020204" pitchFamily="34" charset="0"/>
              </a:rPr>
              <a:t>2664</a:t>
            </a:r>
          </a:p>
        </p:txBody>
      </p:sp>
      <p:sp>
        <p:nvSpPr>
          <p:cNvPr id="12324" name="Text Box 229">
            <a:extLst>
              <a:ext uri="{FF2B5EF4-FFF2-40B4-BE49-F238E27FC236}">
                <a16:creationId xmlns:a16="http://schemas.microsoft.com/office/drawing/2014/main" id="{DFE9CA25-0BEA-4504-8DD8-DFAAC281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890" y="2882674"/>
            <a:ext cx="1600200" cy="49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solidFill>
                <a:srgbClr val="0066FF"/>
              </a:solidFill>
              <a:latin typeface="HP001 4 hàng" panose="020B0603050302020204" pitchFamily="34" charset="0"/>
            </a:endParaRPr>
          </a:p>
        </p:txBody>
      </p:sp>
      <p:sp>
        <p:nvSpPr>
          <p:cNvPr id="7398" name="Text Box 230">
            <a:extLst>
              <a:ext uri="{FF2B5EF4-FFF2-40B4-BE49-F238E27FC236}">
                <a16:creationId xmlns:a16="http://schemas.microsoft.com/office/drawing/2014/main" id="{8611C8FF-233E-4255-888D-72F3908C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019" y="2611547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  <a:latin typeface="HP001 4 hàng" panose="020B0603050302020204" pitchFamily="34" charset="0"/>
              </a:rPr>
              <a:t>2003</a:t>
            </a:r>
          </a:p>
        </p:txBody>
      </p:sp>
      <p:sp>
        <p:nvSpPr>
          <p:cNvPr id="7399" name="Text Box 231">
            <a:extLst>
              <a:ext uri="{FF2B5EF4-FFF2-40B4-BE49-F238E27FC236}">
                <a16:creationId xmlns:a16="http://schemas.microsoft.com/office/drawing/2014/main" id="{40ECC0E8-7AAF-4849-8032-E428D6DD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628" y="2057400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  <a:latin typeface="HP001 4 hàng" panose="020B0603050302020204" pitchFamily="34" charset="0"/>
              </a:rPr>
              <a:t>2666</a:t>
            </a:r>
          </a:p>
        </p:txBody>
      </p:sp>
      <p:sp>
        <p:nvSpPr>
          <p:cNvPr id="7400" name="Text Box 232">
            <a:extLst>
              <a:ext uri="{FF2B5EF4-FFF2-40B4-BE49-F238E27FC236}">
                <a16:creationId xmlns:a16="http://schemas.microsoft.com/office/drawing/2014/main" id="{2DAB8A39-90E1-4CCB-A0B2-FE4AAF00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340" y="2604762"/>
            <a:ext cx="1456098" cy="54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  <a:latin typeface="HP001 4 hàng" panose="020B0603050302020204" pitchFamily="34" charset="0"/>
              </a:rPr>
              <a:t>2001</a:t>
            </a:r>
          </a:p>
        </p:txBody>
      </p:sp>
      <p:sp>
        <p:nvSpPr>
          <p:cNvPr id="7401" name="Text Box 233">
            <a:extLst>
              <a:ext uri="{FF2B5EF4-FFF2-40B4-BE49-F238E27FC236}">
                <a16:creationId xmlns:a16="http://schemas.microsoft.com/office/drawing/2014/main" id="{1E825BFA-6B28-41AE-B40D-63213022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573" y="3162569"/>
            <a:ext cx="13440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  <a:latin typeface="HP001 4 hàng" panose="020B0603050302020204" pitchFamily="34" charset="0"/>
              </a:rPr>
              <a:t>1998</a:t>
            </a:r>
          </a:p>
        </p:txBody>
      </p:sp>
      <p:sp>
        <p:nvSpPr>
          <p:cNvPr id="7403" name="Text Box 235">
            <a:extLst>
              <a:ext uri="{FF2B5EF4-FFF2-40B4-BE49-F238E27FC236}">
                <a16:creationId xmlns:a16="http://schemas.microsoft.com/office/drawing/2014/main" id="{875112CE-91B9-4012-A512-E1579134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865" y="3184776"/>
            <a:ext cx="14771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  <a:latin typeface="HP001 4 hàng" panose="020B0603050302020204" pitchFamily="34" charset="0"/>
              </a:rPr>
              <a:t>2000</a:t>
            </a:r>
          </a:p>
        </p:txBody>
      </p:sp>
      <p:sp>
        <p:nvSpPr>
          <p:cNvPr id="7404" name="Text Box 236">
            <a:extLst>
              <a:ext uri="{FF2B5EF4-FFF2-40B4-BE49-F238E27FC236}">
                <a16:creationId xmlns:a16="http://schemas.microsoft.com/office/drawing/2014/main" id="{6D7349B6-03D0-4126-B15B-D994D251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440" y="3701203"/>
            <a:ext cx="13440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  <a:latin typeface="HP001 4 hàng" panose="020B0603050302020204" pitchFamily="34" charset="0"/>
              </a:rPr>
              <a:t>9998</a:t>
            </a:r>
          </a:p>
        </p:txBody>
      </p:sp>
      <p:sp>
        <p:nvSpPr>
          <p:cNvPr id="7405" name="Text Box 237">
            <a:extLst>
              <a:ext uri="{FF2B5EF4-FFF2-40B4-BE49-F238E27FC236}">
                <a16:creationId xmlns:a16="http://schemas.microsoft.com/office/drawing/2014/main" id="{9453B152-5A97-4F27-9F98-12D1CB636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989" y="3732482"/>
            <a:ext cx="1969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  <a:latin typeface="HP001 4 hàng" panose="020B0603050302020204" pitchFamily="34" charset="0"/>
              </a:rPr>
              <a:t>10 000</a:t>
            </a:r>
          </a:p>
        </p:txBody>
      </p:sp>
      <p:sp>
        <p:nvSpPr>
          <p:cNvPr id="7406" name="Text Box 238">
            <a:extLst>
              <a:ext uri="{FF2B5EF4-FFF2-40B4-BE49-F238E27FC236}">
                <a16:creationId xmlns:a16="http://schemas.microsoft.com/office/drawing/2014/main" id="{869E72F9-ACE4-4393-9B34-59555121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040" y="4252961"/>
            <a:ext cx="13440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  <a:latin typeface="HP001 4 hàng" panose="020B0603050302020204" pitchFamily="34" charset="0"/>
              </a:rPr>
              <a:t>6889</a:t>
            </a:r>
          </a:p>
        </p:txBody>
      </p:sp>
      <p:sp>
        <p:nvSpPr>
          <p:cNvPr id="20" name="Text Box 237">
            <a:extLst>
              <a:ext uri="{FF2B5EF4-FFF2-40B4-BE49-F238E27FC236}">
                <a16:creationId xmlns:a16="http://schemas.microsoft.com/office/drawing/2014/main" id="{6164E3E6-2B91-457E-89C2-ABA4641F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3380" y="4267200"/>
            <a:ext cx="1969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  <a:latin typeface="HP001 4 hàng" panose="020B0603050302020204" pitchFamily="34" charset="0"/>
              </a:rPr>
              <a:t>6891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1958622"/>
            <a:ext cx="7696200" cy="225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" y="1252393"/>
            <a:ext cx="0" cy="329070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67400" y="1281295"/>
            <a:ext cx="0" cy="329070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6" grpId="0"/>
      <p:bldP spid="7398" grpId="0"/>
      <p:bldP spid="7399" grpId="0"/>
      <p:bldP spid="7400" grpId="0"/>
      <p:bldP spid="7401" grpId="0"/>
      <p:bldP spid="7403" grpId="0"/>
      <p:bldP spid="7404" grpId="0"/>
      <p:bldP spid="7405" grpId="0"/>
      <p:bldP spid="740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9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2299A1-373E-4FEA-BA31-758CFB1C99AE}"/>
              </a:ext>
            </a:extLst>
          </p:cNvPr>
          <p:cNvSpPr txBox="1"/>
          <p:nvPr/>
        </p:nvSpPr>
        <p:spPr>
          <a:xfrm>
            <a:off x="1143000" y="3276600"/>
            <a:ext cx="73152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1905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Nội</a:t>
            </a:r>
            <a:r>
              <a:rPr lang="en-US" sz="3600" dirty="0" smtClean="0">
                <a:solidFill>
                  <a:schemeClr val="bg1"/>
                </a:solidFill>
              </a:rPr>
              <a:t> dung </a:t>
            </a:r>
            <a:r>
              <a:rPr lang="en-US" sz="3600" dirty="0" err="1" smtClean="0">
                <a:solidFill>
                  <a:schemeClr val="bg1"/>
                </a:solidFill>
              </a:rPr>
              <a:t>ghi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nhớ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116" y="431868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.....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….        ….      9995 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….     …..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76200" y="2362203"/>
            <a:ext cx="9067800" cy="508423"/>
            <a:chOff x="336" y="1392"/>
            <a:chExt cx="4944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29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10" y="139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473" y="2013918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-36974" y="2013918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6200" y="228600"/>
            <a:ext cx="9067800" cy="508423"/>
            <a:chOff x="336" y="1392"/>
            <a:chExt cx="4944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29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10" y="139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60368" y="2520201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26043" y="2538255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7801" y="25202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9994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0334" y="2536707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6925" y="25202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6413" y="2509245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9997</a:t>
            </a:r>
          </a:p>
        </p:txBody>
      </p:sp>
      <p:sp>
        <p:nvSpPr>
          <p:cNvPr id="28" name="Text Box 237">
            <a:extLst>
              <a:ext uri="{FF2B5EF4-FFF2-40B4-BE49-F238E27FC236}">
                <a16:creationId xmlns:a16="http://schemas.microsoft.com/office/drawing/2014/main" id="{3246E231-4C57-42FE-9D0D-38DC6232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625" y="2512780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</a:rPr>
              <a:t>9999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520" y="2851802"/>
            <a:ext cx="6336704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841663" y="0"/>
            <a:ext cx="47243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số bí mật</a:t>
            </a:r>
            <a:endParaRPr lang="en-US" sz="7200" b="1" cap="none" spc="0" dirty="0">
              <a:ln w="900" cmpd="sng">
                <a:noFill/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2" y="1196752"/>
            <a:ext cx="3312368" cy="280473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5856" y="4005064"/>
            <a:ext cx="3240360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4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4005064"/>
            <a:ext cx="3312368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5856" y="1200328"/>
            <a:ext cx="3240360" cy="280473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2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Hình ảnh Màu đỏ Hộp Quà Tặng Ruy Băng Vàng Nơ, Màu đỏ, Hộp Quà, Ruy Băng  Vàng. miễn phí tải tập tin PNG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ình ảnh Màu đỏ Hộp Quà Tặng Ruy Băng Vàng Nơ, Màu đỏ, Hộp Quà, Ruy Băng  Vàng. miễn phí tải tập tin PNG PSDComment và Vecto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2200" y="533400"/>
            <a:ext cx="1714600" cy="1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hộp quà Đẹp dành tặng bạn bè, người yêu, người thân - Chỉnh nha  thẩm mỹ - Phương pháp để có hàm răng đều và đẹp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2241720"/>
            <a:ext cx="1732294" cy="14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ăng tin miễn phí | Đăng tin rao vặ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29" y="3567398"/>
            <a:ext cx="1647774" cy="16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ế gới bàn phím máy tính laptop nhiều vô đối - Máy tính và Laptop tại Hà  Nội - 272077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5340348"/>
            <a:ext cx="1577981" cy="13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11" action="ppaction://hlinksldjump"/>
            <a:extLst>
              <a:ext uri="{FF2B5EF4-FFF2-40B4-BE49-F238E27FC236}">
                <a16:creationId xmlns:a16="http://schemas.microsoft.com/office/drawing/2014/main" id="{C484E9EB-F212-4D04-AB65-316EF88DCDD1}"/>
              </a:ext>
            </a:extLst>
          </p:cNvPr>
          <p:cNvSpPr/>
          <p:nvPr/>
        </p:nvSpPr>
        <p:spPr>
          <a:xfrm>
            <a:off x="5943600" y="160338"/>
            <a:ext cx="644219" cy="7184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08" y="-24826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936521"/>
            <a:ext cx="8367192" cy="4389120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số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8934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Tám nghìn chín trăm ba mươi tư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44408" y="6248400"/>
            <a:ext cx="609600" cy="609600"/>
          </a:xfrm>
          <a:prstGeom prst="rect">
            <a:avLst/>
          </a:prstGeom>
        </p:spPr>
      </p:pic>
      <p:pic>
        <p:nvPicPr>
          <p:cNvPr id="6" name="Picture 6" descr="Cách tạo hiệu ứng tiếng vỗ tay trong PowerPoint | Hình ảnh">
            <a:hlinkClick r:id="rId5" action="ppaction://hlinksldjump"/>
            <a:extLst>
              <a:ext uri="{FF2B5EF4-FFF2-40B4-BE49-F238E27FC236}">
                <a16:creationId xmlns:a16="http://schemas.microsoft.com/office/drawing/2014/main" id="{2ADE4392-D394-43A2-B4AE-48B28B84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43627"/>
            <a:ext cx="1771685" cy="14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68" y="-304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43568" cy="4389120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gồm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+ 400 + 20 </a:t>
            </a:r>
          </a:p>
          <a:p>
            <a:pPr marL="0" indent="0" algn="ctr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3420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956376" y="6093296"/>
            <a:ext cx="609600" cy="609600"/>
          </a:xfrm>
          <a:prstGeom prst="rect">
            <a:avLst/>
          </a:prstGeom>
        </p:spPr>
      </p:pic>
      <p:pic>
        <p:nvPicPr>
          <p:cNvPr id="5" name="Picture 2" descr="Ngón Tay Cái Lên Ngôi Sao-vector Misc-miễn Phí Vector Miễn Phí Tải Về">
            <a:hlinkClick r:id="rId5" action="ppaction://hlinksldjump"/>
            <a:extLst>
              <a:ext uri="{FF2B5EF4-FFF2-40B4-BE49-F238E27FC236}">
                <a16:creationId xmlns:a16="http://schemas.microsoft.com/office/drawing/2014/main" id="{13E14C2A-DCAA-413D-A1A2-A6A3813B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55920"/>
            <a:ext cx="227307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4 trong số 7741 thuộc hàng nào?</a:t>
            </a: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Hàng chục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  <p:sp>
        <p:nvSpPr>
          <p:cNvPr id="5" name="Heart 4">
            <a:hlinkClick r:id="rId5" action="ppaction://hlinksldjump"/>
            <a:extLst>
              <a:ext uri="{FF2B5EF4-FFF2-40B4-BE49-F238E27FC236}">
                <a16:creationId xmlns:a16="http://schemas.microsoft.com/office/drawing/2014/main" id="{91933312-6D94-43F6-AC50-4EF8C895E1BE}"/>
              </a:ext>
            </a:extLst>
          </p:cNvPr>
          <p:cNvSpPr/>
          <p:nvPr/>
        </p:nvSpPr>
        <p:spPr>
          <a:xfrm>
            <a:off x="6324600" y="6093296"/>
            <a:ext cx="914400" cy="6096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của số 6532 là số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6533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0039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977901" y="1362075"/>
            <a:ext cx="18303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1593852" y="2301479"/>
            <a:ext cx="4897439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393701" y="3040868"/>
            <a:ext cx="8551863" cy="43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213509"/>
            <a:ext cx="9144000" cy="283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721534" y="1223538"/>
            <a:ext cx="82296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566159" y="3439468"/>
            <a:ext cx="4009863" cy="80248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tạm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biệt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smtClean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con</a:t>
            </a:r>
            <a:r>
              <a:rPr lang="vi-VN" sz="4500" b="1" i="1" kern="10" dirty="0" smtClean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lang="en-US" sz="4500" b="1" i="1" kern="10" dirty="0">
              <a:ln w="9525"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029200"/>
            <a:ext cx="876300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sinh có cơ hội hình thành, phát triển: </a:t>
            </a:r>
            <a:endParaRPr lang="en-US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Phẩm chất : Yêu thích môn Toán, rèn tính cẩn thận, tự giác trong học tập.</a:t>
            </a:r>
            <a:endParaRPr lang="en-US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990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0066"/>
                </a:solidFill>
              </a:rPr>
              <a:t>YÊU CẦU CẦN ĐẠT 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2438917"/>
            <a:ext cx="8001000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sinh hiểu được: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NhËn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biÕt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10.000 (10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714822"/>
            <a:ext cx="87630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Học sinh vận dụng được: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1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657" y="1556792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166985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169973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2098" y="386104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86665" y="1700808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86665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69420" y="312619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648927" y="314096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648927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645778" y="170080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272098" y="458112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284036" y="392410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298603" y="1763866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98603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281358" y="318924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60865" y="320402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660865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657716" y="176386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284036" y="464418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266007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280574" y="1683652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280574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263329" y="3109035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642836" y="312381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7642836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639687" y="168365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266007" y="456397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666870" y="394123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594822" y="457526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642836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62000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831379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872391" y="5376339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14400" y="5984598"/>
            <a:ext cx="7775109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đọc là mười nghìn hoặc một vạn</a:t>
            </a:r>
          </a:p>
        </p:txBody>
      </p:sp>
    </p:spTree>
    <p:extLst>
      <p:ext uri="{BB962C8B-B14F-4D97-AF65-F5344CB8AC3E}">
        <p14:creationId xmlns:p14="http://schemas.microsoft.com/office/powerpoint/2010/main" val="20253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0" grpId="0" animBg="1"/>
      <p:bldP spid="81" grpId="0" animBg="1"/>
      <p:bldP spid="10" grpId="0" animBg="1"/>
      <p:bldP spid="9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t="-8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14036"/>
              </p:ext>
            </p:extLst>
          </p:nvPr>
        </p:nvGraphicFramePr>
        <p:xfrm>
          <a:off x="685800" y="2988382"/>
          <a:ext cx="8153400" cy="3332222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latin typeface="Times New Roman" pitchFamily="18" charset="0"/>
                          <a:cs typeface="Times New Roman" pitchFamily="18" charset="0"/>
                        </a:rPr>
                        <a:t>Năm nghìn</a:t>
                      </a: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906152"/>
            <a:ext cx="5463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585057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8058" y="4191001"/>
            <a:ext cx="99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8357" y="4837671"/>
            <a:ext cx="1396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486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9000" r="-3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676399"/>
            <a:ext cx="54403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776498"/>
            <a:ext cx="1981200" cy="21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372100" y="3494087"/>
            <a:ext cx="3771900" cy="62324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hành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995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 nghìn từ 1000 đến 10 000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0" y="195854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4298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02912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28740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90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92783" y="3338385"/>
            <a:ext cx="1584176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19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75196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34868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5342" y="3309555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18998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 descr="Parchment">
            <a:extLst>
              <a:ext uri="{FF2B5EF4-FFF2-40B4-BE49-F238E27FC236}">
                <a16:creationId xmlns:a16="http://schemas.microsoft.com/office/drawing/2014/main" id="{2136A01A-1A37-4C61-ACA4-83FE2BFE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276600"/>
            <a:ext cx="6858001" cy="838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800" dirty="0" smtClean="0">
                <a:solidFill>
                  <a:srgbClr val="0066FF"/>
                </a:solidFill>
              </a:rPr>
              <a:t>9300 </a:t>
            </a:r>
            <a:r>
              <a:rPr lang="en-US" altLang="vi-VN" sz="2800" dirty="0">
                <a:solidFill>
                  <a:srgbClr val="0066FF"/>
                </a:solidFill>
              </a:rPr>
              <a:t>; 9400 ; 9500 ; 9600 ; 9700 ; 9800 ; 9900.</a:t>
            </a:r>
          </a:p>
        </p:txBody>
      </p:sp>
      <p:grpSp>
        <p:nvGrpSpPr>
          <p:cNvPr id="5132" name="Group 12">
            <a:extLst>
              <a:ext uri="{FF2B5EF4-FFF2-40B4-BE49-F238E27FC236}">
                <a16:creationId xmlns:a16="http://schemas.microsoft.com/office/drawing/2014/main" id="{E3CE44B9-810D-4517-AAFC-F506339844F2}"/>
              </a:ext>
            </a:extLst>
          </p:cNvPr>
          <p:cNvGrpSpPr>
            <a:grpSpLocks/>
          </p:cNvGrpSpPr>
          <p:nvPr/>
        </p:nvGrpSpPr>
        <p:grpSpPr bwMode="auto">
          <a:xfrm>
            <a:off x="1024128" y="1600200"/>
            <a:ext cx="7772401" cy="603250"/>
            <a:chOff x="768" y="1538"/>
            <a:chExt cx="4896" cy="380"/>
          </a:xfrm>
        </p:grpSpPr>
        <p:sp>
          <p:nvSpPr>
            <p:cNvPr id="10249" name="Oval 9">
              <a:extLst>
                <a:ext uri="{FF2B5EF4-FFF2-40B4-BE49-F238E27FC236}">
                  <a16:creationId xmlns:a16="http://schemas.microsoft.com/office/drawing/2014/main" id="{B0730993-ADB3-4C6F-8B00-CA310DCF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38"/>
              <a:ext cx="480" cy="3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 dirty="0"/>
                <a:t>2</a:t>
              </a:r>
            </a:p>
          </p:txBody>
        </p:sp>
        <p:sp>
          <p:nvSpPr>
            <p:cNvPr id="10250" name="Text Box 10">
              <a:extLst>
                <a:ext uri="{FF2B5EF4-FFF2-40B4-BE49-F238E27FC236}">
                  <a16:creationId xmlns:a16="http://schemas.microsoft.com/office/drawing/2014/main" id="{CCDE93A0-9544-4B59-B09D-63D2C8EE1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570"/>
              <a:ext cx="43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chemeClr val="bg1"/>
                  </a:solidFill>
                </a:rPr>
                <a:t>Viết</a:t>
              </a:r>
              <a:r>
                <a:rPr lang="en-US" altLang="vi-VN" sz="2800" dirty="0">
                  <a:solidFill>
                    <a:schemeClr val="bg1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</a:rPr>
                <a:t>các</a:t>
              </a:r>
              <a:r>
                <a:rPr lang="en-US" altLang="vi-VN" sz="2800" dirty="0">
                  <a:solidFill>
                    <a:schemeClr val="bg1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</a:rPr>
                <a:t>số</a:t>
              </a:r>
              <a:r>
                <a:rPr lang="en-US" altLang="vi-VN" sz="2800" dirty="0">
                  <a:solidFill>
                    <a:schemeClr val="bg1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</a:rPr>
                <a:t>tròn</a:t>
              </a:r>
              <a:r>
                <a:rPr lang="en-US" altLang="vi-VN" sz="2800" dirty="0">
                  <a:solidFill>
                    <a:schemeClr val="bg1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</a:rPr>
                <a:t>trăm</a:t>
              </a:r>
              <a:r>
                <a:rPr lang="en-US" altLang="vi-VN" sz="2800" dirty="0">
                  <a:solidFill>
                    <a:schemeClr val="bg1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</a:rPr>
                <a:t>từ</a:t>
              </a:r>
              <a:r>
                <a:rPr lang="en-US" altLang="vi-VN" sz="2800" dirty="0">
                  <a:solidFill>
                    <a:schemeClr val="bg1"/>
                  </a:solidFill>
                </a:rPr>
                <a:t> 9300 </a:t>
              </a:r>
              <a:r>
                <a:rPr lang="en-US" altLang="vi-VN" sz="2800" dirty="0" err="1">
                  <a:solidFill>
                    <a:schemeClr val="bg1"/>
                  </a:solidFill>
                </a:rPr>
                <a:t>đến</a:t>
              </a:r>
              <a:r>
                <a:rPr lang="en-US" altLang="vi-VN" sz="2800" dirty="0">
                  <a:solidFill>
                    <a:schemeClr val="bg1"/>
                  </a:solidFill>
                </a:rPr>
                <a:t> 9900.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29411"/>
          </a:xfrm>
        </p:spPr>
        <p:txBody>
          <a:bodyPr/>
          <a:lstStyle/>
          <a:p>
            <a:pPr marL="0" lvl="0" indent="0" eaLnBrk="0" fontAlgn="base" hangingPunct="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9940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9990.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pic>
        <p:nvPicPr>
          <p:cNvPr id="5123" name="Picture 3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3544" r="3192" b="31844"/>
          <a:stretch>
            <a:fillRect/>
          </a:stretch>
        </p:blipFill>
        <p:spPr bwMode="auto">
          <a:xfrm>
            <a:off x="-54056" y="2564876"/>
            <a:ext cx="55715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23544" r="3192" b="31844"/>
          <a:stretch>
            <a:fillRect/>
          </a:stretch>
        </p:blipFill>
        <p:spPr bwMode="auto">
          <a:xfrm>
            <a:off x="5436096" y="2564876"/>
            <a:ext cx="3707904" cy="2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9143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9940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2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9950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9960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8892" y="3783514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6256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54847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9990</a:t>
            </a:r>
          </a:p>
        </p:txBody>
      </p:sp>
    </p:spTree>
    <p:extLst>
      <p:ext uri="{BB962C8B-B14F-4D97-AF65-F5344CB8AC3E}">
        <p14:creationId xmlns:p14="http://schemas.microsoft.com/office/powerpoint/2010/main" val="352881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42" y="764704"/>
            <a:ext cx="8570758" cy="535974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9995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10 000.</a:t>
            </a:r>
          </a:p>
          <a:p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982727" y="2297405"/>
            <a:ext cx="1864178" cy="14761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7" name="Oval 36"/>
          <p:cNvSpPr/>
          <p:nvPr/>
        </p:nvSpPr>
        <p:spPr>
          <a:xfrm>
            <a:off x="5784321" y="2741529"/>
            <a:ext cx="1512168" cy="14761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38" name="Oval 37"/>
          <p:cNvSpPr/>
          <p:nvPr/>
        </p:nvSpPr>
        <p:spPr>
          <a:xfrm>
            <a:off x="4614170" y="2196832"/>
            <a:ext cx="1512168" cy="147616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9998</a:t>
            </a:r>
          </a:p>
        </p:txBody>
      </p:sp>
      <p:sp>
        <p:nvSpPr>
          <p:cNvPr id="39" name="Oval 38"/>
          <p:cNvSpPr/>
          <p:nvPr/>
        </p:nvSpPr>
        <p:spPr>
          <a:xfrm>
            <a:off x="3404545" y="2699760"/>
            <a:ext cx="1512168" cy="1476164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9997</a:t>
            </a:r>
          </a:p>
        </p:txBody>
      </p:sp>
      <p:sp>
        <p:nvSpPr>
          <p:cNvPr id="40" name="Oval 39"/>
          <p:cNvSpPr/>
          <p:nvPr/>
        </p:nvSpPr>
        <p:spPr>
          <a:xfrm>
            <a:off x="2099818" y="2378127"/>
            <a:ext cx="1512168" cy="1476164"/>
          </a:xfrm>
          <a:prstGeom prst="ellipse">
            <a:avLst/>
          </a:prstGeom>
          <a:solidFill>
            <a:srgbClr val="F846D6"/>
          </a:solidFill>
          <a:ln>
            <a:solidFill>
              <a:srgbClr val="F846D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9996</a:t>
            </a:r>
          </a:p>
        </p:txBody>
      </p:sp>
      <p:sp>
        <p:nvSpPr>
          <p:cNvPr id="43" name="Oval 42"/>
          <p:cNvSpPr/>
          <p:nvPr/>
        </p:nvSpPr>
        <p:spPr>
          <a:xfrm>
            <a:off x="985527" y="3031122"/>
            <a:ext cx="1512168" cy="14761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9995</a:t>
            </a:r>
          </a:p>
        </p:txBody>
      </p:sp>
      <p:sp>
        <p:nvSpPr>
          <p:cNvPr id="44" name="Oval 43"/>
          <p:cNvSpPr/>
          <p:nvPr/>
        </p:nvSpPr>
        <p:spPr>
          <a:xfrm>
            <a:off x="147991" y="1925737"/>
            <a:ext cx="1656184" cy="161280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584905" y="3094062"/>
            <a:ext cx="756084" cy="7010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Merge 19"/>
          <p:cNvSpPr/>
          <p:nvPr/>
        </p:nvSpPr>
        <p:spPr>
          <a:xfrm>
            <a:off x="1485541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erge 49"/>
          <p:cNvSpPr/>
          <p:nvPr/>
        </p:nvSpPr>
        <p:spPr>
          <a:xfrm>
            <a:off x="1948433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Merge 50"/>
          <p:cNvSpPr/>
          <p:nvPr/>
        </p:nvSpPr>
        <p:spPr>
          <a:xfrm>
            <a:off x="2970038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erge 51"/>
          <p:cNvSpPr/>
          <p:nvPr/>
        </p:nvSpPr>
        <p:spPr>
          <a:xfrm>
            <a:off x="2624004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erge 52"/>
          <p:cNvSpPr/>
          <p:nvPr/>
        </p:nvSpPr>
        <p:spPr>
          <a:xfrm>
            <a:off x="4342157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erge 53"/>
          <p:cNvSpPr/>
          <p:nvPr/>
        </p:nvSpPr>
        <p:spPr>
          <a:xfrm>
            <a:off x="8015934" y="3831404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Merge 54"/>
          <p:cNvSpPr/>
          <p:nvPr/>
        </p:nvSpPr>
        <p:spPr>
          <a:xfrm>
            <a:off x="8964544" y="3818223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Merge 55"/>
          <p:cNvSpPr/>
          <p:nvPr/>
        </p:nvSpPr>
        <p:spPr>
          <a:xfrm>
            <a:off x="8715384" y="3813537"/>
            <a:ext cx="209764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erge 56"/>
          <p:cNvSpPr/>
          <p:nvPr/>
        </p:nvSpPr>
        <p:spPr>
          <a:xfrm>
            <a:off x="6679245" y="4237588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Merge 57"/>
          <p:cNvSpPr/>
          <p:nvPr/>
        </p:nvSpPr>
        <p:spPr>
          <a:xfrm>
            <a:off x="6300192" y="4249755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Merge 58"/>
          <p:cNvSpPr/>
          <p:nvPr/>
        </p:nvSpPr>
        <p:spPr>
          <a:xfrm>
            <a:off x="7626150" y="381771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Merge 59"/>
          <p:cNvSpPr/>
          <p:nvPr/>
        </p:nvSpPr>
        <p:spPr>
          <a:xfrm>
            <a:off x="5145973" y="3672996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Merge 60"/>
          <p:cNvSpPr/>
          <p:nvPr/>
        </p:nvSpPr>
        <p:spPr>
          <a:xfrm>
            <a:off x="5496211" y="365208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Merge 61"/>
          <p:cNvSpPr/>
          <p:nvPr/>
        </p:nvSpPr>
        <p:spPr>
          <a:xfrm>
            <a:off x="3980304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9553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11561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 rot="8051871">
            <a:off x="464233" y="2245119"/>
            <a:ext cx="991023" cy="8849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4800" y="1676400"/>
            <a:ext cx="323397" cy="499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219200" y="1676400"/>
            <a:ext cx="323397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3227</TotalTime>
  <Words>488</Words>
  <Application>Microsoft Office PowerPoint</Application>
  <PresentationFormat>On-screen Show (4:3)</PresentationFormat>
  <Paragraphs>152</Paragraphs>
  <Slides>19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SimSun</vt:lpstr>
      <vt:lpstr>.VnTime</vt:lpstr>
      <vt:lpstr>Arial</vt:lpstr>
      <vt:lpstr>Calibri</vt:lpstr>
      <vt:lpstr>Cambria</vt:lpstr>
      <vt:lpstr>Constantia</vt:lpstr>
      <vt:lpstr>等线</vt:lpstr>
      <vt:lpstr>HP001 4 hàng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</vt:lpstr>
      <vt:lpstr>Câu 2:</vt:lpstr>
      <vt:lpstr>Câu 3:</vt:lpstr>
      <vt:lpstr>Câu 4: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</dc:creator>
  <cp:lastModifiedBy>Minhthangpc.VN</cp:lastModifiedBy>
  <cp:revision>102</cp:revision>
  <dcterms:created xsi:type="dcterms:W3CDTF">2021-01-11T05:11:49Z</dcterms:created>
  <dcterms:modified xsi:type="dcterms:W3CDTF">2022-01-20T15:57:08Z</dcterms:modified>
</cp:coreProperties>
</file>