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72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6" r:id="rId12"/>
    <p:sldId id="273" r:id="rId13"/>
    <p:sldId id="268" r:id="rId14"/>
    <p:sldId id="274" r:id="rId15"/>
    <p:sldId id="271" r:id="rId1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8754" autoAdjust="0"/>
  </p:normalViewPr>
  <p:slideViewPr>
    <p:cSldViewPr>
      <p:cViewPr varScale="1">
        <p:scale>
          <a:sx n="53" d="100"/>
          <a:sy n="53" d="100"/>
        </p:scale>
        <p:origin x="-782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ơi giữ chỗ cho Đầ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Nơi giữ chỗ cho Ngày thá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892E77C3-8821-4504-A8E1-8327B832E6CC}" type="datetimeFigureOut">
              <a:rPr lang="en-US"/>
              <a:pPr>
                <a:defRPr/>
              </a:pPr>
              <a:t>9/12/2017</a:t>
            </a:fld>
            <a:endParaRPr lang="en-US"/>
          </a:p>
        </p:txBody>
      </p:sp>
      <p:sp>
        <p:nvSpPr>
          <p:cNvPr id="4" name="Nơi giữ chỗ cho Hình ảnh của Bản chiế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ơi giữ chỗ cho Ghi chú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 noProof="0" smtClean="0"/>
              <a:t>Bấm &amp; sửa kiểu tiêu đề</a:t>
            </a:r>
          </a:p>
          <a:p>
            <a:pPr lvl="1"/>
            <a:r>
              <a:rPr lang="vi-VN" noProof="0" smtClean="0"/>
              <a:t>Mức hai</a:t>
            </a:r>
          </a:p>
          <a:p>
            <a:pPr lvl="2"/>
            <a:r>
              <a:rPr lang="vi-VN" noProof="0" smtClean="0"/>
              <a:t>Mức ba</a:t>
            </a:r>
          </a:p>
          <a:p>
            <a:pPr lvl="3"/>
            <a:r>
              <a:rPr lang="vi-VN" noProof="0" smtClean="0"/>
              <a:t>Mức bốn</a:t>
            </a:r>
          </a:p>
          <a:p>
            <a:pPr lvl="4"/>
            <a:r>
              <a:rPr lang="vi-VN" noProof="0" smtClean="0"/>
              <a:t>Mức năm</a:t>
            </a:r>
            <a:endParaRPr lang="en-US" noProof="0" smtClean="0"/>
          </a:p>
        </p:txBody>
      </p:sp>
      <p:sp>
        <p:nvSpPr>
          <p:cNvPr id="6" name="Nơi giữ chỗ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Nơi giữ chỗ cho Số hiệu Bản chiế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CEB2585C-02C3-472F-911F-5C021AEB86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5778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33944638-0143-48B6-9DCC-56378C64CDD6}" type="slidenum">
              <a:rPr lang="en-US" altLang="vi-VN" smtClean="0"/>
              <a:pPr eaLnBrk="1" hangingPunct="1"/>
              <a:t>5</a:t>
            </a:fld>
            <a:endParaRPr lang="en-US" altLang="vi-VN" smtClean="0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vi-VN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D050B97D-AB5D-4BCF-A49D-C61A67ED4DE9}" type="slidenum">
              <a:rPr lang="en-US" altLang="vi-VN" smtClean="0"/>
              <a:pPr eaLnBrk="1" hangingPunct="1"/>
              <a:t>6</a:t>
            </a:fld>
            <a:endParaRPr lang="en-US" altLang="vi-VN" smtClean="0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vi-VN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FADB752D-7F29-446A-83A2-448FE1F05D33}" type="slidenum">
              <a:rPr lang="en-US" altLang="vi-VN" smtClean="0"/>
              <a:pPr eaLnBrk="1" hangingPunct="1"/>
              <a:t>7</a:t>
            </a:fld>
            <a:endParaRPr lang="en-US" altLang="vi-VN" smtClean="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vi-VN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8F622C95-EABD-4821-B1D4-C3DF068B9E25}" type="slidenum">
              <a:rPr lang="en-US" altLang="vi-VN" smtClean="0"/>
              <a:pPr eaLnBrk="1" hangingPunct="1"/>
              <a:t>8</a:t>
            </a:fld>
            <a:endParaRPr lang="en-US" altLang="vi-VN" smtClean="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vi-VN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DEB10C-6B9D-4439-BF8E-D71B02884567}" type="datetimeFigureOut">
              <a:rPr lang="en-US"/>
              <a:pPr>
                <a:defRPr/>
              </a:pPr>
              <a:t>9/12/2017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F31EFE-800D-48A7-AFC7-3A4E22D008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3749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249E07-820E-4F17-BA56-ABD64633A9B9}" type="datetimeFigureOut">
              <a:rPr lang="en-US"/>
              <a:pPr>
                <a:defRPr/>
              </a:pPr>
              <a:t>9/12/2017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5F5E35-D922-41D2-B8C2-DD8A38952B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8961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0F847D-1AD6-48CE-9455-A01A221F5131}" type="datetimeFigureOut">
              <a:rPr lang="en-US"/>
              <a:pPr>
                <a:defRPr/>
              </a:pPr>
              <a:t>9/12/2017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BD1AE0-DAEC-4927-9834-B5DA3E1803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5453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D8DE5E-488F-4666-8697-87FCDD70A1C3}" type="datetimeFigureOut">
              <a:rPr lang="en-US"/>
              <a:pPr>
                <a:defRPr/>
              </a:pPr>
              <a:t>9/12/2017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9D1876-7983-4792-8AC1-2B47216A24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0731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A2086E-F5C3-4F1F-96C3-9B1A2DE84E6B}" type="datetimeFigureOut">
              <a:rPr lang="en-US"/>
              <a:pPr>
                <a:defRPr/>
              </a:pPr>
              <a:t>9/12/2017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3E68A4-2093-4D93-ADDB-69A7BBE952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3259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9AB28A-5F24-4C12-BF3F-FFA9B882D8DC}" type="datetimeFigureOut">
              <a:rPr lang="en-US"/>
              <a:pPr>
                <a:defRPr/>
              </a:pPr>
              <a:t>9/12/2017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37C76C-D808-4D65-A1D8-B7F5BA8710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0655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D31732-1A83-4C98-AE93-C651C9090667}" type="datetimeFigureOut">
              <a:rPr lang="en-US"/>
              <a:pPr>
                <a:defRPr/>
              </a:pPr>
              <a:t>9/12/2017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B8C3D0-600F-405F-844A-B074964A20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5064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B6244B-878C-4F91-92A5-FEDBF0AE86DB}" type="datetimeFigureOut">
              <a:rPr lang="en-US"/>
              <a:pPr>
                <a:defRPr/>
              </a:pPr>
              <a:t>9/12/2017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379C6A-BD94-4254-A398-44529BDF00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2444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81806D-2E58-45DB-9373-B15160EE8463}" type="datetimeFigureOut">
              <a:rPr lang="en-US"/>
              <a:pPr>
                <a:defRPr/>
              </a:pPr>
              <a:t>9/12/2017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4DD4DE-AD34-42BA-AF55-C18FFCA90F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6152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B8DBD7-E448-4907-BDD3-1E957B0C85C2}" type="datetimeFigureOut">
              <a:rPr lang="en-US"/>
              <a:pPr>
                <a:defRPr/>
              </a:pPr>
              <a:t>9/12/2017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D288F1-81EE-41AC-8FA3-90E95A13C2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8584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9E7D08-6A4F-4CD2-A444-4EF6B4CC9A66}" type="datetimeFigureOut">
              <a:rPr lang="en-US"/>
              <a:pPr>
                <a:defRPr/>
              </a:pPr>
              <a:t>9/12/2017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28B3D9-E298-46AC-91BE-A3433E742C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5408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text styles</a:t>
            </a:r>
          </a:p>
          <a:p>
            <a:pPr lvl="1"/>
            <a:r>
              <a:rPr lang="en-US" altLang="vi-VN" smtClean="0"/>
              <a:t>Second level</a:t>
            </a:r>
          </a:p>
          <a:p>
            <a:pPr lvl="2"/>
            <a:r>
              <a:rPr lang="en-US" altLang="vi-VN" smtClean="0"/>
              <a:t>Third level</a:t>
            </a:r>
          </a:p>
          <a:p>
            <a:pPr lvl="3"/>
            <a:r>
              <a:rPr lang="en-US" altLang="vi-VN" smtClean="0"/>
              <a:t>Fourth level</a:t>
            </a:r>
          </a:p>
          <a:p>
            <a:pPr lvl="4"/>
            <a:r>
              <a:rPr lang="en-US" altLang="vi-VN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A41AA38-29BA-491B-86EE-74D98CB5FCEA}" type="datetimeFigureOut">
              <a:rPr lang="en-US"/>
              <a:pPr>
                <a:defRPr/>
              </a:pPr>
              <a:t>9/12/2017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513EDCB-5810-4059-83C3-073806F236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10" Type="http://schemas.openxmlformats.org/officeDocument/2006/relationships/image" Target="../media/image20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MyPC\Desktop\DD%20Bac%20ho%20ky\Data\bac_ho_voi_thieu_nhi_viet_nam.mp4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.emf"/><Relationship Id="rId4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" descr="j043939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3963988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75" name="Nhóm 8"/>
          <p:cNvGrpSpPr>
            <a:grpSpLocks/>
          </p:cNvGrpSpPr>
          <p:nvPr/>
        </p:nvGrpSpPr>
        <p:grpSpPr bwMode="auto">
          <a:xfrm>
            <a:off x="600075" y="476250"/>
            <a:ext cx="8543925" cy="6388100"/>
            <a:chOff x="600075" y="476250"/>
            <a:chExt cx="8543925" cy="6388100"/>
          </a:xfrm>
        </p:grpSpPr>
        <p:sp>
          <p:nvSpPr>
            <p:cNvPr id="3080" name="AutoShape 2"/>
            <p:cNvSpPr>
              <a:spLocks noChangeArrowheads="1"/>
            </p:cNvSpPr>
            <p:nvPr/>
          </p:nvSpPr>
          <p:spPr bwMode="auto">
            <a:xfrm>
              <a:off x="600075" y="6562725"/>
              <a:ext cx="8542338" cy="301625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FFFF"/>
                </a:gs>
                <a:gs pos="100000">
                  <a:srgbClr val="365F9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vi-VN" altLang="vi-VN">
                <a:latin typeface="Calibri" pitchFamily="34" charset="0"/>
              </a:endParaRPr>
            </a:p>
          </p:txBody>
        </p:sp>
        <p:sp>
          <p:nvSpPr>
            <p:cNvPr id="3081" name="AutoShape 3"/>
            <p:cNvSpPr>
              <a:spLocks noChangeArrowheads="1"/>
            </p:cNvSpPr>
            <p:nvPr/>
          </p:nvSpPr>
          <p:spPr bwMode="auto">
            <a:xfrm rot="5400000">
              <a:off x="5822950" y="3495675"/>
              <a:ext cx="6340475" cy="301625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FFFF"/>
                </a:gs>
                <a:gs pos="100000">
                  <a:srgbClr val="365F9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vi-VN" altLang="vi-VN">
                <a:latin typeface="Calibri" pitchFamily="34" charset="0"/>
              </a:endParaRPr>
            </a:p>
          </p:txBody>
        </p:sp>
      </p:grpSp>
      <p:sp>
        <p:nvSpPr>
          <p:cNvPr id="2052" name="Hộp_Văn_Bản 4"/>
          <p:cNvSpPr txBox="1">
            <a:spLocks noChangeArrowheads="1"/>
          </p:cNvSpPr>
          <p:nvPr/>
        </p:nvSpPr>
        <p:spPr bwMode="auto">
          <a:xfrm>
            <a:off x="762000" y="1524000"/>
            <a:ext cx="88392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vi-VN" sz="4000">
                <a:latin typeface=".VnTifani HeavyH" pitchFamily="34" charset="0"/>
              </a:rPr>
              <a:t>Chuyªn ®Ò m«n ®¹o ®øc</a:t>
            </a:r>
          </a:p>
        </p:txBody>
      </p:sp>
      <p:sp>
        <p:nvSpPr>
          <p:cNvPr id="2053" name="Hộp_Văn_Bản 5"/>
          <p:cNvSpPr txBox="1">
            <a:spLocks noChangeArrowheads="1"/>
          </p:cNvSpPr>
          <p:nvPr/>
        </p:nvSpPr>
        <p:spPr bwMode="auto">
          <a:xfrm>
            <a:off x="4648200" y="2209800"/>
            <a:ext cx="4419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vi-VN" sz="3600">
                <a:latin typeface=".VnCooper" pitchFamily="34" charset="0"/>
              </a:rPr>
              <a:t>Líp 3</a:t>
            </a:r>
          </a:p>
        </p:txBody>
      </p:sp>
      <p:sp>
        <p:nvSpPr>
          <p:cNvPr id="2055" name="Hộp_Văn_Bản 7"/>
          <p:cNvSpPr txBox="1">
            <a:spLocks noChangeArrowheads="1"/>
          </p:cNvSpPr>
          <p:nvPr/>
        </p:nvSpPr>
        <p:spPr bwMode="auto">
          <a:xfrm>
            <a:off x="3124200" y="2895600"/>
            <a:ext cx="5638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vi-VN" sz="2400">
                <a:latin typeface=".VnExoticH" pitchFamily="34" charset="0"/>
              </a:rPr>
              <a:t>Bµi 1: KÝnh yªu B¸c Hå (TiÕt 1)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2" grpId="0"/>
      <p:bldP spid="2053" grpId="0"/>
      <p:bldP spid="205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imagesCAQXTZ2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28600"/>
            <a:ext cx="5105400" cy="631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imagesCA54MPN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8720138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 descr="imagesCALRR5M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54102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 descr="imagesCA0R91F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143000"/>
            <a:ext cx="38100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imagesCA2N9S4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52400"/>
            <a:ext cx="5859463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 descr="imagesCAEVOPIX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28600"/>
            <a:ext cx="6665913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9" descr="imagesCA9CM6DI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25" y="457200"/>
            <a:ext cx="8931275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0" descr="imagesCAQXTZ2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68263"/>
            <a:ext cx="5486400" cy="678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1" descr="imagesCAQJBBMO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28600"/>
            <a:ext cx="8147050" cy="640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6" name="Picture 12" descr="imagesCA5OABGZ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4800"/>
            <a:ext cx="84582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11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5" dur="500"/>
                                        <p:tgtEl>
                                          <p:spTgt spid="112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_Văn_Bản 3"/>
          <p:cNvSpPr txBox="1">
            <a:spLocks noChangeArrowheads="1"/>
          </p:cNvSpPr>
          <p:nvPr/>
        </p:nvSpPr>
        <p:spPr bwMode="auto">
          <a:xfrm>
            <a:off x="0" y="617538"/>
            <a:ext cx="914400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vi-VN" sz="3200" b="1">
                <a:latin typeface=".VnTime" pitchFamily="34" charset="0"/>
              </a:rPr>
              <a:t>Ho¹t ®éng 2: </a:t>
            </a:r>
          </a:p>
          <a:p>
            <a:pPr eaLnBrk="1" hangingPunct="1"/>
            <a:r>
              <a:rPr lang="en-US" altLang="vi-VN" sz="3200" b="1">
                <a:latin typeface=".VnTime" pitchFamily="34" charset="0"/>
              </a:rPr>
              <a:t>	Ph©n tÝch truyÖn: “C¸c ch¸u vµo ®©y víi B¸c”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457200" y="2209800"/>
            <a:ext cx="81534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200">
                <a:solidFill>
                  <a:srgbClr val="FF3399"/>
                </a:solidFill>
              </a:rPr>
              <a:t>- Qua câu chuyện, em thấy tình cảm của Bác Hồ và các cháu thiếu nhi như thế nào?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457200" y="4267200"/>
            <a:ext cx="8305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200">
                <a:solidFill>
                  <a:srgbClr val="FF3399"/>
                </a:solidFill>
              </a:rPr>
              <a:t>- Thiếu nhi cần phải làm gì để tỏ lòng kính yêu Bác Hồ?</a:t>
            </a:r>
          </a:p>
        </p:txBody>
      </p:sp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457200" y="3429000"/>
            <a:ext cx="86868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altLang="vi-VN" sz="3200">
                <a:solidFill>
                  <a:srgbClr val="FF3399"/>
                </a:solidFill>
              </a:rPr>
              <a:t>Tình cảm của Bác Hồ đối với thiếu nhi ra sao?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ac_ho_voi_thieu_nhi_viet_nam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838200" y="609600"/>
            <a:ext cx="7493000" cy="561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332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_Văn_Bản 4"/>
          <p:cNvSpPr txBox="1"/>
          <p:nvPr/>
        </p:nvSpPr>
        <p:spPr>
          <a:xfrm>
            <a:off x="0" y="533400"/>
            <a:ext cx="9144000" cy="908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650" b="1"/>
              <a:t>  Hoạt động 3: </a:t>
            </a:r>
          </a:p>
          <a:p>
            <a:pPr>
              <a:defRPr/>
            </a:pPr>
            <a:r>
              <a:rPr lang="en-US" sz="2650" b="1"/>
              <a:t>        Tìm hiểu về 5 điều Bác Hồ dạy thiếu niên, nhi đồng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676400" y="1905000"/>
            <a:ext cx="6248400" cy="427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en-US" altLang="vi-VN" sz="3200">
                <a:solidFill>
                  <a:srgbClr val="FF3399"/>
                </a:solidFill>
              </a:rPr>
              <a:t>Yêu Tổ quốc, yêu đồng bào</a:t>
            </a: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en-US" altLang="vi-VN" sz="3200">
                <a:solidFill>
                  <a:srgbClr val="FF3399"/>
                </a:solidFill>
              </a:rPr>
              <a:t>Học tập tốt, lao động tốt</a:t>
            </a: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en-US" altLang="vi-VN" sz="3200">
                <a:solidFill>
                  <a:srgbClr val="FF3399"/>
                </a:solidFill>
              </a:rPr>
              <a:t> Đoàn kết tốt, kỉ luật tốt</a:t>
            </a: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en-US" altLang="vi-VN" sz="3200">
                <a:solidFill>
                  <a:srgbClr val="FF3399"/>
                </a:solidFill>
              </a:rPr>
              <a:t> Giữ gìn vệ sinh thật tốt</a:t>
            </a: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en-US" altLang="vi-VN" sz="3200">
                <a:solidFill>
                  <a:srgbClr val="FF3399"/>
                </a:solidFill>
              </a:rPr>
              <a:t> Khiêm tốn, thật thà, dũng cảm.</a:t>
            </a:r>
          </a:p>
          <a:p>
            <a:pPr eaLnBrk="1" hangingPunct="1">
              <a:spcBef>
                <a:spcPct val="50000"/>
              </a:spcBef>
            </a:pPr>
            <a:endParaRPr lang="en-US" altLang="vi-VN" sz="3200">
              <a:solidFill>
                <a:srgbClr val="FF33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Ai </a:t>
            </a:r>
            <a:r>
              <a:rPr lang="en-US" dirty="0" err="1" smtClean="0"/>
              <a:t>nhanh</a:t>
            </a:r>
            <a:r>
              <a:rPr lang="en-US" dirty="0" smtClean="0"/>
              <a:t> </a:t>
            </a:r>
            <a:r>
              <a:rPr lang="en-US" dirty="0" err="1" smtClean="0"/>
              <a:t>ai</a:t>
            </a:r>
            <a:r>
              <a:rPr lang="en-US" dirty="0" smtClean="0"/>
              <a:t> </a:t>
            </a:r>
            <a:r>
              <a:rPr lang="en-US" dirty="0" err="1" smtClean="0"/>
              <a:t>đúng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09600" y="1828800"/>
            <a:ext cx="2514600" cy="36933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 smtClean="0"/>
              <a:t>Bác</a:t>
            </a:r>
            <a:r>
              <a:rPr lang="en-US" dirty="0" smtClean="0"/>
              <a:t> </a:t>
            </a:r>
            <a:r>
              <a:rPr lang="en-US" dirty="0" err="1" smtClean="0"/>
              <a:t>Hồ</a:t>
            </a:r>
            <a:r>
              <a:rPr lang="en-US" dirty="0" smtClean="0"/>
              <a:t> </a:t>
            </a:r>
            <a:r>
              <a:rPr lang="en-US" dirty="0" err="1" smtClean="0"/>
              <a:t>sinh</a:t>
            </a:r>
            <a:r>
              <a:rPr lang="en-US" dirty="0" smtClean="0"/>
              <a:t> </a:t>
            </a:r>
            <a:r>
              <a:rPr lang="en-US" dirty="0" err="1" smtClean="0"/>
              <a:t>năm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09600" y="2539484"/>
            <a:ext cx="2514600" cy="36933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 smtClean="0"/>
              <a:t>Quê</a:t>
            </a:r>
            <a:r>
              <a:rPr lang="en-US" dirty="0" smtClean="0"/>
              <a:t> </a:t>
            </a:r>
            <a:r>
              <a:rPr lang="en-US" dirty="0" err="1" smtClean="0"/>
              <a:t>Bác</a:t>
            </a:r>
            <a:r>
              <a:rPr lang="en-US" dirty="0" smtClean="0"/>
              <a:t> ở </a:t>
            </a:r>
            <a:r>
              <a:rPr lang="en-US" dirty="0" err="1" smtClean="0"/>
              <a:t>đâu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09600" y="3422690"/>
            <a:ext cx="2514600" cy="64633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 smtClean="0"/>
              <a:t>Ngày</a:t>
            </a:r>
            <a:r>
              <a:rPr lang="en-US" dirty="0" smtClean="0"/>
              <a:t> </a:t>
            </a:r>
            <a:r>
              <a:rPr lang="en-US" dirty="0" err="1" smtClean="0"/>
              <a:t>Bác</a:t>
            </a:r>
            <a:r>
              <a:rPr lang="en-US" dirty="0" smtClean="0"/>
              <a:t> </a:t>
            </a:r>
            <a:r>
              <a:rPr lang="en-US" dirty="0" err="1" smtClean="0"/>
              <a:t>đọc</a:t>
            </a:r>
            <a:r>
              <a:rPr lang="en-US" dirty="0" smtClean="0"/>
              <a:t> </a:t>
            </a:r>
            <a:r>
              <a:rPr lang="en-US" dirty="0" err="1" smtClean="0"/>
              <a:t>bản</a:t>
            </a:r>
            <a:r>
              <a:rPr lang="en-US" dirty="0" smtClean="0"/>
              <a:t> </a:t>
            </a:r>
            <a:r>
              <a:rPr lang="en-US" dirty="0" err="1" smtClean="0"/>
              <a:t>tuyên</a:t>
            </a:r>
            <a:r>
              <a:rPr lang="en-US" dirty="0" smtClean="0"/>
              <a:t> </a:t>
            </a:r>
            <a:r>
              <a:rPr lang="en-US" dirty="0" err="1" smtClean="0"/>
              <a:t>ngôn</a:t>
            </a:r>
            <a:r>
              <a:rPr lang="en-US" dirty="0" smtClean="0"/>
              <a:t> ĐL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181600" y="4351853"/>
            <a:ext cx="2514600" cy="36933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 smtClean="0"/>
              <a:t>Nghệ</a:t>
            </a:r>
            <a:r>
              <a:rPr lang="en-US" dirty="0" smtClean="0"/>
              <a:t> An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186362" y="1828800"/>
            <a:ext cx="2514600" cy="36933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2/9/1969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138737" y="2520434"/>
            <a:ext cx="2967038" cy="36933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 smtClean="0"/>
              <a:t>Quảng</a:t>
            </a:r>
            <a:r>
              <a:rPr lang="en-US" dirty="0" smtClean="0"/>
              <a:t> </a:t>
            </a:r>
            <a:r>
              <a:rPr lang="en-US" dirty="0" err="1" smtClean="0"/>
              <a:t>trường</a:t>
            </a:r>
            <a:r>
              <a:rPr lang="en-US" dirty="0" smtClean="0"/>
              <a:t> Ba </a:t>
            </a:r>
            <a:r>
              <a:rPr lang="en-US" dirty="0" err="1" smtClean="0"/>
              <a:t>Đình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09600" y="4351853"/>
            <a:ext cx="2514600" cy="36933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 smtClean="0"/>
              <a:t>Bác</a:t>
            </a:r>
            <a:r>
              <a:rPr lang="en-US" dirty="0" smtClean="0"/>
              <a:t> </a:t>
            </a:r>
            <a:r>
              <a:rPr lang="en-US" dirty="0" err="1" smtClean="0"/>
              <a:t>Hồ</a:t>
            </a:r>
            <a:r>
              <a:rPr lang="en-US" dirty="0" smtClean="0"/>
              <a:t> </a:t>
            </a:r>
            <a:r>
              <a:rPr lang="en-US" dirty="0" err="1" smtClean="0"/>
              <a:t>mất</a:t>
            </a:r>
            <a:r>
              <a:rPr lang="en-US" dirty="0" smtClean="0"/>
              <a:t> </a:t>
            </a:r>
            <a:r>
              <a:rPr lang="en-US" dirty="0" err="1" smtClean="0"/>
              <a:t>năm</a:t>
            </a:r>
            <a:r>
              <a:rPr lang="en-US" dirty="0" smtClean="0"/>
              <a:t> </a:t>
            </a:r>
            <a:r>
              <a:rPr lang="en-US" dirty="0" err="1" smtClean="0"/>
              <a:t>nào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181600" y="3445906"/>
            <a:ext cx="2514600" cy="36933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19/5/1890</a:t>
            </a:r>
            <a:endParaRPr lang="en-US" dirty="0"/>
          </a:p>
        </p:txBody>
      </p:sp>
      <p:cxnSp>
        <p:nvCxnSpPr>
          <p:cNvPr id="14" name="Straight Arrow Connector 13"/>
          <p:cNvCxnSpPr>
            <a:stCxn id="4" idx="3"/>
            <a:endCxn id="12" idx="1"/>
          </p:cNvCxnSpPr>
          <p:nvPr/>
        </p:nvCxnSpPr>
        <p:spPr>
          <a:xfrm>
            <a:off x="3124200" y="2013466"/>
            <a:ext cx="2057400" cy="1617106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3124200" y="2763797"/>
            <a:ext cx="2057400" cy="1617106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endCxn id="10" idx="1"/>
          </p:cNvCxnSpPr>
          <p:nvPr/>
        </p:nvCxnSpPr>
        <p:spPr>
          <a:xfrm flipV="1">
            <a:off x="3128962" y="2705100"/>
            <a:ext cx="2009775" cy="1074657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3171825" y="2013466"/>
            <a:ext cx="2057400" cy="2523053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7321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10" grpId="0" animBg="1"/>
      <p:bldP spid="11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j043939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3963988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WordArt 2"/>
          <p:cNvSpPr>
            <a:spLocks noChangeArrowheads="1" noChangeShapeType="1" noTextEdit="1"/>
          </p:cNvSpPr>
          <p:nvPr/>
        </p:nvSpPr>
        <p:spPr bwMode="auto">
          <a:xfrm>
            <a:off x="-9525" y="1844675"/>
            <a:ext cx="9153525" cy="38290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400" b="1" i="1" kern="10" dirty="0" smtClean="0">
                <a:ln w="3175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107763" dir="18900000" algn="ctr" rotWithShape="0">
                    <a:srgbClr val="868686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Chúc </a:t>
            </a:r>
            <a:r>
              <a:rPr lang="vi-VN" sz="4400" b="1" i="1" kern="10" dirty="0">
                <a:ln w="3175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107763" dir="18900000" algn="ctr" rotWithShape="0">
                    <a:srgbClr val="868686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các em </a:t>
            </a:r>
            <a:r>
              <a:rPr lang="vi-VN" sz="4400" b="1" i="1" kern="10" dirty="0" smtClean="0">
                <a:ln w="3175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107763" dir="18900000" algn="ctr" rotWithShape="0">
                    <a:srgbClr val="868686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chăm ngoan,học </a:t>
            </a:r>
            <a:r>
              <a:rPr lang="vi-VN" sz="4400" b="1" i="1" kern="10" dirty="0">
                <a:ln w="3175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107763" dir="18900000" algn="ctr" rotWithShape="0">
                    <a:srgbClr val="868686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giỏi!</a:t>
            </a:r>
          </a:p>
          <a:p>
            <a:pPr algn="ctr"/>
            <a:endParaRPr lang="vi-VN" sz="4400" b="1" i="1" kern="10" dirty="0">
              <a:ln w="3175">
                <a:solidFill>
                  <a:srgbClr val="000080"/>
                </a:solidFill>
                <a:round/>
                <a:headEnd/>
                <a:tailEnd/>
              </a:ln>
              <a:solidFill>
                <a:srgbClr val="00B050"/>
              </a:solidFill>
              <a:effectLst>
                <a:outerShdw dist="107763" dir="18900000" algn="ctr" rotWithShape="0">
                  <a:srgbClr val="868686">
                    <a:alpha val="5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YBHCMHTN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AutoShape 2"/>
          <p:cNvSpPr>
            <a:spLocks noChangeArrowheads="1"/>
          </p:cNvSpPr>
          <p:nvPr/>
        </p:nvSpPr>
        <p:spPr bwMode="auto">
          <a:xfrm>
            <a:off x="600075" y="6562725"/>
            <a:ext cx="8542338" cy="30162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FF"/>
              </a:gs>
              <a:gs pos="100000">
                <a:srgbClr val="365F9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vi-VN" altLang="vi-VN">
              <a:latin typeface="Calibri" pitchFamily="34" charset="0"/>
            </a:endParaRPr>
          </a:p>
        </p:txBody>
      </p:sp>
      <p:sp>
        <p:nvSpPr>
          <p:cNvPr id="3075" name="Hộp_Văn_Bản 5"/>
          <p:cNvSpPr txBox="1">
            <a:spLocks noChangeArrowheads="1"/>
          </p:cNvSpPr>
          <p:nvPr/>
        </p:nvSpPr>
        <p:spPr bwMode="auto">
          <a:xfrm>
            <a:off x="1045564" y="304800"/>
            <a:ext cx="7620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vi-VN" sz="4000" b="1" dirty="0">
                <a:latin typeface="Times New Roman" pitchFamily="18" charset="0"/>
                <a:cs typeface="Times New Roman" pitchFamily="18" charset="0"/>
              </a:rPr>
              <a:t>ĐẠO ĐỨC</a:t>
            </a:r>
          </a:p>
        </p:txBody>
      </p:sp>
      <p:sp>
        <p:nvSpPr>
          <p:cNvPr id="3076" name="Hộp_Văn_Bản 6"/>
          <p:cNvSpPr txBox="1">
            <a:spLocks noChangeArrowheads="1"/>
          </p:cNvSpPr>
          <p:nvPr/>
        </p:nvSpPr>
        <p:spPr bwMode="auto">
          <a:xfrm>
            <a:off x="832644" y="1093736"/>
            <a:ext cx="80772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vi-VN" sz="3600" dirty="0" err="1">
                <a:latin typeface=".VnCooper" pitchFamily="34" charset="0"/>
              </a:rPr>
              <a:t>Bµi</a:t>
            </a:r>
            <a:r>
              <a:rPr lang="en-US" altLang="vi-VN" sz="3600" dirty="0">
                <a:latin typeface=".VnCooper" pitchFamily="34" charset="0"/>
              </a:rPr>
              <a:t> 1: </a:t>
            </a:r>
            <a:r>
              <a:rPr lang="en-US" altLang="vi-VN" sz="3600" dirty="0" err="1">
                <a:latin typeface=".VnCooper" pitchFamily="34" charset="0"/>
              </a:rPr>
              <a:t>KÝnh</a:t>
            </a:r>
            <a:r>
              <a:rPr lang="en-US" altLang="vi-VN" sz="3600" dirty="0">
                <a:latin typeface=".VnCooper" pitchFamily="34" charset="0"/>
              </a:rPr>
              <a:t> </a:t>
            </a:r>
            <a:r>
              <a:rPr lang="en-US" altLang="vi-VN" sz="3600" dirty="0" err="1">
                <a:latin typeface=".VnCooper" pitchFamily="34" charset="0"/>
              </a:rPr>
              <a:t>yªu</a:t>
            </a:r>
            <a:r>
              <a:rPr lang="en-US" altLang="vi-VN" sz="3600" dirty="0">
                <a:latin typeface=".VnCooper" pitchFamily="34" charset="0"/>
              </a:rPr>
              <a:t> </a:t>
            </a:r>
            <a:r>
              <a:rPr lang="en-US" altLang="vi-VN" sz="3600" dirty="0" err="1">
                <a:latin typeface=".VnCooper" pitchFamily="34" charset="0"/>
              </a:rPr>
              <a:t>B¸c</a:t>
            </a:r>
            <a:r>
              <a:rPr lang="en-US" altLang="vi-VN" sz="3600" dirty="0">
                <a:latin typeface=".VnCooper" pitchFamily="34" charset="0"/>
              </a:rPr>
              <a:t> </a:t>
            </a:r>
            <a:r>
              <a:rPr lang="en-US" altLang="vi-VN" sz="3600" dirty="0" err="1">
                <a:latin typeface=".VnCooper" pitchFamily="34" charset="0"/>
              </a:rPr>
              <a:t>Hå</a:t>
            </a:r>
            <a:r>
              <a:rPr lang="en-US" altLang="vi-VN" sz="3600" dirty="0">
                <a:latin typeface=".VnCooper" pitchFamily="34" charset="0"/>
              </a:rPr>
              <a:t> (</a:t>
            </a:r>
            <a:r>
              <a:rPr lang="en-US" altLang="vi-VN" sz="3600" dirty="0" err="1">
                <a:latin typeface=".VnCooper" pitchFamily="34" charset="0"/>
              </a:rPr>
              <a:t>TiÕt</a:t>
            </a:r>
            <a:r>
              <a:rPr lang="en-US" altLang="vi-VN" sz="3600" dirty="0">
                <a:latin typeface=".VnCooper" pitchFamily="34" charset="0"/>
              </a:rPr>
              <a:t> 1)</a:t>
            </a:r>
          </a:p>
        </p:txBody>
      </p:sp>
      <p:sp>
        <p:nvSpPr>
          <p:cNvPr id="6149" name="AutoShape 3"/>
          <p:cNvSpPr>
            <a:spLocks noChangeArrowheads="1"/>
          </p:cNvSpPr>
          <p:nvPr/>
        </p:nvSpPr>
        <p:spPr bwMode="auto">
          <a:xfrm rot="5400000">
            <a:off x="5822950" y="3495675"/>
            <a:ext cx="6340475" cy="30162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FF"/>
              </a:gs>
              <a:gs pos="100000">
                <a:srgbClr val="365F9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vi-VN" altLang="vi-VN">
              <a:latin typeface="Calibri" pitchFamily="34" charset="0"/>
            </a:endParaRPr>
          </a:p>
        </p:txBody>
      </p:sp>
      <p:pic>
        <p:nvPicPr>
          <p:cNvPr id="6" name="Picture 5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1905000"/>
            <a:ext cx="9131300" cy="4953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/>
      <p:bldP spid="307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yPC\Desktop\DD Bac ho ky\Data\image_paste_140825090505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04800"/>
            <a:ext cx="7924800" cy="6193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Dem_qua_em_mo_gap_bac_h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8600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857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7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-457200"/>
            <a:ext cx="8686800" cy="1417638"/>
          </a:xfrm>
        </p:spPr>
        <p:txBody>
          <a:bodyPr/>
          <a:lstStyle/>
          <a:p>
            <a:pPr eaLnBrk="1" hangingPunct="1"/>
            <a:r>
              <a:rPr lang="en-US" altLang="vi-VN" sz="4000" dirty="0" smtClean="0">
                <a:latin typeface=".VnTime" pitchFamily="34" charset="0"/>
              </a:rPr>
              <a:t/>
            </a:r>
            <a:br>
              <a:rPr lang="en-US" altLang="vi-VN" sz="4000" dirty="0" smtClean="0">
                <a:latin typeface=".VnTime" pitchFamily="34" charset="0"/>
              </a:rPr>
            </a:br>
            <a:r>
              <a:rPr lang="en-US" altLang="vi-VN" sz="4000" dirty="0" smtClean="0">
                <a:latin typeface=".VnTime" pitchFamily="34" charset="0"/>
              </a:rPr>
              <a:t>Ho¹t ®</a:t>
            </a:r>
            <a:r>
              <a:rPr lang="en-US" altLang="vi-VN" sz="4000" dirty="0" err="1" smtClean="0">
                <a:latin typeface=".VnTime" pitchFamily="34" charset="0"/>
              </a:rPr>
              <a:t>éng</a:t>
            </a:r>
            <a:r>
              <a:rPr lang="en-US" altLang="vi-VN" sz="4000" dirty="0" smtClean="0">
                <a:latin typeface=".VnTime" pitchFamily="34" charset="0"/>
              </a:rPr>
              <a:t> 1: </a:t>
            </a:r>
            <a:r>
              <a:rPr lang="en-US" altLang="vi-VN" sz="4000" dirty="0" err="1" smtClean="0">
                <a:latin typeface=".VnTime" pitchFamily="34" charset="0"/>
              </a:rPr>
              <a:t>Th¶o</a:t>
            </a:r>
            <a:r>
              <a:rPr lang="en-US" altLang="vi-VN" sz="4000" dirty="0" smtClean="0">
                <a:latin typeface=".VnTime" pitchFamily="34" charset="0"/>
              </a:rPr>
              <a:t> </a:t>
            </a:r>
            <a:r>
              <a:rPr lang="en-US" altLang="vi-VN" sz="4000" dirty="0" err="1" smtClean="0">
                <a:latin typeface=".VnTime" pitchFamily="34" charset="0"/>
              </a:rPr>
              <a:t>luËn</a:t>
            </a:r>
            <a:r>
              <a:rPr lang="en-US" altLang="vi-VN" sz="4000" dirty="0" smtClean="0">
                <a:latin typeface=".VnTime" pitchFamily="34" charset="0"/>
              </a:rPr>
              <a:t> </a:t>
            </a:r>
            <a:r>
              <a:rPr lang="en-US" altLang="vi-VN" sz="4000" dirty="0" err="1" smtClean="0">
                <a:latin typeface=".VnTime" pitchFamily="34" charset="0"/>
              </a:rPr>
              <a:t>nhãm</a:t>
            </a:r>
            <a:r>
              <a:rPr lang="en-US" altLang="vi-VN" sz="4000" dirty="0" smtClean="0">
                <a:latin typeface=".VnTime" pitchFamily="34" charset="0"/>
              </a:rPr>
              <a:t/>
            </a:r>
            <a:br>
              <a:rPr lang="en-US" altLang="vi-VN" sz="4000" dirty="0" smtClean="0">
                <a:latin typeface=".VnTime" pitchFamily="34" charset="0"/>
              </a:rPr>
            </a:br>
            <a:r>
              <a:rPr lang="en-US" altLang="vi-VN" sz="2800" dirty="0" err="1" smtClean="0">
                <a:latin typeface=".VnTime" pitchFamily="34" charset="0"/>
              </a:rPr>
              <a:t>Em</a:t>
            </a:r>
            <a:r>
              <a:rPr lang="en-US" altLang="vi-VN" sz="2800" dirty="0" smtClean="0">
                <a:latin typeface=".VnTime" pitchFamily="34" charset="0"/>
              </a:rPr>
              <a:t> </a:t>
            </a:r>
            <a:r>
              <a:rPr lang="en-US" altLang="vi-VN" sz="2800" dirty="0" err="1" smtClean="0">
                <a:latin typeface=".VnTime" pitchFamily="34" charset="0"/>
              </a:rPr>
              <a:t>h·y</a:t>
            </a:r>
            <a:r>
              <a:rPr lang="en-US" altLang="vi-VN" sz="2800" dirty="0" smtClean="0">
                <a:latin typeface=".VnTime" pitchFamily="34" charset="0"/>
              </a:rPr>
              <a:t> </a:t>
            </a:r>
            <a:r>
              <a:rPr lang="en-US" altLang="vi-VN" sz="2800" dirty="0" err="1" smtClean="0">
                <a:latin typeface=".VnTime" pitchFamily="34" charset="0"/>
              </a:rPr>
              <a:t>t×m</a:t>
            </a:r>
            <a:r>
              <a:rPr lang="en-US" altLang="vi-VN" sz="2800" dirty="0" smtClean="0">
                <a:latin typeface=".VnTime" pitchFamily="34" charset="0"/>
              </a:rPr>
              <a:t> </a:t>
            </a:r>
            <a:r>
              <a:rPr lang="en-US" altLang="vi-VN" sz="2800" dirty="0" err="1" smtClean="0">
                <a:latin typeface=".VnTime" pitchFamily="34" charset="0"/>
              </a:rPr>
              <a:t>hiÓu</a:t>
            </a:r>
            <a:r>
              <a:rPr lang="en-US" altLang="vi-VN" sz="2800" dirty="0" smtClean="0">
                <a:latin typeface=".VnTime" pitchFamily="34" charset="0"/>
              </a:rPr>
              <a:t> </a:t>
            </a:r>
            <a:r>
              <a:rPr lang="en-US" altLang="vi-VN" sz="2800" dirty="0" err="1" smtClean="0">
                <a:latin typeface=".VnTime" pitchFamily="34" charset="0"/>
              </a:rPr>
              <a:t>néi</a:t>
            </a:r>
            <a:r>
              <a:rPr lang="en-US" altLang="vi-VN" sz="2800" dirty="0" smtClean="0">
                <a:latin typeface=".VnTime" pitchFamily="34" charset="0"/>
              </a:rPr>
              <a:t> dung vµ ®</a:t>
            </a:r>
            <a:r>
              <a:rPr lang="en-US" altLang="vi-VN" sz="2800" dirty="0" err="1" smtClean="0">
                <a:latin typeface=".VnTime" pitchFamily="34" charset="0"/>
              </a:rPr>
              <a:t>Æt</a:t>
            </a:r>
            <a:r>
              <a:rPr lang="en-US" altLang="vi-VN" sz="2800" dirty="0" smtClean="0">
                <a:latin typeface=".VnTime" pitchFamily="34" charset="0"/>
              </a:rPr>
              <a:t> </a:t>
            </a:r>
            <a:r>
              <a:rPr lang="en-US" altLang="vi-VN" sz="2800" dirty="0" err="1" smtClean="0">
                <a:latin typeface=".VnTime" pitchFamily="34" charset="0"/>
              </a:rPr>
              <a:t>tªn</a:t>
            </a:r>
            <a:r>
              <a:rPr lang="en-US" altLang="vi-VN" sz="2800" dirty="0" smtClean="0">
                <a:latin typeface=".VnTime" pitchFamily="34" charset="0"/>
              </a:rPr>
              <a:t> </a:t>
            </a:r>
            <a:r>
              <a:rPr lang="en-US" altLang="vi-VN" sz="2800" dirty="0" err="1" smtClean="0">
                <a:latin typeface=".VnTime" pitchFamily="34" charset="0"/>
              </a:rPr>
              <a:t>cho</a:t>
            </a:r>
            <a:r>
              <a:rPr lang="en-US" altLang="vi-VN" sz="2800" dirty="0" smtClean="0">
                <a:latin typeface=".VnTime" pitchFamily="34" charset="0"/>
              </a:rPr>
              <a:t> </a:t>
            </a:r>
            <a:r>
              <a:rPr lang="en-US" altLang="vi-VN" sz="2800" dirty="0" err="1" smtClean="0">
                <a:latin typeface=".VnTime" pitchFamily="34" charset="0"/>
              </a:rPr>
              <a:t>tõng</a:t>
            </a:r>
            <a:r>
              <a:rPr lang="en-US" altLang="vi-VN" sz="2800" dirty="0" smtClean="0">
                <a:latin typeface=".VnTime" pitchFamily="34" charset="0"/>
              </a:rPr>
              <a:t> ¶</a:t>
            </a:r>
            <a:r>
              <a:rPr lang="en-US" altLang="vi-VN" sz="2800" dirty="0" err="1" smtClean="0">
                <a:latin typeface=".VnTime" pitchFamily="34" charset="0"/>
              </a:rPr>
              <a:t>nh</a:t>
            </a:r>
            <a:r>
              <a:rPr lang="en-US" altLang="vi-VN" sz="2800" dirty="0" smtClean="0">
                <a:latin typeface=".VnTime" pitchFamily="34" charset="0"/>
              </a:rPr>
              <a:t> </a:t>
            </a:r>
            <a:r>
              <a:rPr lang="en-US" altLang="vi-VN" sz="2800" dirty="0" err="1" smtClean="0">
                <a:latin typeface=".VnTime" pitchFamily="34" charset="0"/>
              </a:rPr>
              <a:t>d­íi</a:t>
            </a:r>
            <a:r>
              <a:rPr lang="en-US" altLang="vi-VN" sz="2800" dirty="0" smtClean="0">
                <a:latin typeface=".VnTime" pitchFamily="34" charset="0"/>
              </a:rPr>
              <a:t> ®©y:</a:t>
            </a:r>
          </a:p>
        </p:txBody>
      </p:sp>
      <p:pic>
        <p:nvPicPr>
          <p:cNvPr id="5" name="Picture 4" descr="Kinh_yeu_Bac_H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143000"/>
            <a:ext cx="762000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29" name="Nhóm 5"/>
          <p:cNvGrpSpPr>
            <a:grpSpLocks/>
          </p:cNvGrpSpPr>
          <p:nvPr/>
        </p:nvGrpSpPr>
        <p:grpSpPr bwMode="auto">
          <a:xfrm>
            <a:off x="600075" y="476250"/>
            <a:ext cx="8543925" cy="6388100"/>
            <a:chOff x="600075" y="476250"/>
            <a:chExt cx="8543925" cy="6388100"/>
          </a:xfrm>
        </p:grpSpPr>
        <p:sp>
          <p:nvSpPr>
            <p:cNvPr id="1032" name="AutoShape 2"/>
            <p:cNvSpPr>
              <a:spLocks noChangeArrowheads="1"/>
            </p:cNvSpPr>
            <p:nvPr/>
          </p:nvSpPr>
          <p:spPr bwMode="auto">
            <a:xfrm>
              <a:off x="600075" y="6562725"/>
              <a:ext cx="8542338" cy="301625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FFFF"/>
                </a:gs>
                <a:gs pos="100000">
                  <a:srgbClr val="365F9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vi-VN" altLang="vi-VN">
                <a:latin typeface="Calibri" pitchFamily="34" charset="0"/>
              </a:endParaRPr>
            </a:p>
          </p:txBody>
        </p:sp>
        <p:sp>
          <p:nvSpPr>
            <p:cNvPr id="1033" name="AutoShape 3"/>
            <p:cNvSpPr>
              <a:spLocks noChangeArrowheads="1"/>
            </p:cNvSpPr>
            <p:nvPr/>
          </p:nvSpPr>
          <p:spPr bwMode="auto">
            <a:xfrm rot="5400000">
              <a:off x="5822950" y="3495675"/>
              <a:ext cx="6340475" cy="301625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FFFF"/>
                </a:gs>
                <a:gs pos="100000">
                  <a:srgbClr val="365F9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vi-VN" altLang="vi-VN">
                <a:latin typeface="Calibri" pitchFamily="34" charset="0"/>
              </a:endParaRPr>
            </a:p>
          </p:txBody>
        </p:sp>
      </p:grpSp>
      <p:graphicFrame>
        <p:nvGraphicFramePr>
          <p:cNvPr id="1026" name="Object 8"/>
          <p:cNvGraphicFramePr>
            <a:graphicFrameLocks noChangeAspect="1"/>
          </p:cNvGraphicFramePr>
          <p:nvPr/>
        </p:nvGraphicFramePr>
        <p:xfrm>
          <a:off x="1524000" y="1395413"/>
          <a:ext cx="6096000" cy="4067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2" name="Chart" r:id="rId4" imgW="6096130" imgH="4067088" progId="MSGraph.Chart.8">
                  <p:embed followColorScheme="full"/>
                </p:oleObj>
              </mc:Choice>
              <mc:Fallback>
                <p:oleObj name="Chart" r:id="rId4" imgW="6096130" imgH="4067088" progId="MSGraph.Chart.8">
                  <p:embed followColorScheme="full"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5413"/>
                        <a:ext cx="6096000" cy="4067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9" name="Line 9"/>
          <p:cNvSpPr>
            <a:spLocks noChangeShapeType="1"/>
          </p:cNvSpPr>
          <p:nvPr/>
        </p:nvSpPr>
        <p:spPr bwMode="auto">
          <a:xfrm>
            <a:off x="1600200" y="1066800"/>
            <a:ext cx="25146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130" name="Line 10"/>
          <p:cNvSpPr>
            <a:spLocks noChangeShapeType="1"/>
          </p:cNvSpPr>
          <p:nvPr/>
        </p:nvSpPr>
        <p:spPr bwMode="auto">
          <a:xfrm>
            <a:off x="4572000" y="1066800"/>
            <a:ext cx="9906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10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10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129" grpId="0" animBg="1"/>
      <p:bldP spid="513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1094282" y="6205265"/>
            <a:ext cx="7086600" cy="461962"/>
          </a:xfrm>
          <a:prstGeom prst="rect">
            <a:avLst/>
          </a:prstGeom>
          <a:solidFill>
            <a:srgbClr val="A5D7F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400">
                <a:solidFill>
                  <a:srgbClr val="3333CC"/>
                </a:solidFill>
              </a:rPr>
              <a:t>Bác Hồ đón các cháu thiếu nhi ở Phủ Chủ Tịch.</a:t>
            </a:r>
          </a:p>
        </p:txBody>
      </p:sp>
      <p:pic>
        <p:nvPicPr>
          <p:cNvPr id="2" name="Picture 1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1100" y="381000"/>
            <a:ext cx="4711700" cy="57213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4" descr="Kinh_yeu_Bac_Ho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135" y="-18738"/>
            <a:ext cx="5463265" cy="6009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Text Box 6"/>
          <p:cNvSpPr txBox="1">
            <a:spLocks noChangeArrowheads="1"/>
          </p:cNvSpPr>
          <p:nvPr/>
        </p:nvSpPr>
        <p:spPr bwMode="auto">
          <a:xfrm>
            <a:off x="1344118" y="6239890"/>
            <a:ext cx="6553200" cy="461962"/>
          </a:xfrm>
          <a:prstGeom prst="rect">
            <a:avLst/>
          </a:prstGeom>
          <a:solidFill>
            <a:srgbClr val="A5D7F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2400" dirty="0" err="1">
                <a:solidFill>
                  <a:srgbClr val="3333CC"/>
                </a:solidFill>
              </a:rPr>
              <a:t>Bác</a:t>
            </a:r>
            <a:r>
              <a:rPr lang="en-US" altLang="vi-VN" sz="2400" dirty="0">
                <a:solidFill>
                  <a:srgbClr val="3333CC"/>
                </a:solidFill>
              </a:rPr>
              <a:t> </a:t>
            </a:r>
            <a:r>
              <a:rPr lang="en-US" altLang="vi-VN" sz="2400" dirty="0" err="1">
                <a:solidFill>
                  <a:srgbClr val="3333CC"/>
                </a:solidFill>
              </a:rPr>
              <a:t>Hồ</a:t>
            </a:r>
            <a:r>
              <a:rPr lang="en-US" altLang="vi-VN" sz="2400" dirty="0">
                <a:solidFill>
                  <a:srgbClr val="3333CC"/>
                </a:solidFill>
              </a:rPr>
              <a:t> </a:t>
            </a:r>
            <a:r>
              <a:rPr lang="en-US" altLang="vi-VN" sz="2400" dirty="0" err="1">
                <a:solidFill>
                  <a:srgbClr val="3333CC"/>
                </a:solidFill>
              </a:rPr>
              <a:t>vui</a:t>
            </a:r>
            <a:r>
              <a:rPr lang="en-US" altLang="vi-VN" sz="2400" dirty="0">
                <a:solidFill>
                  <a:srgbClr val="3333CC"/>
                </a:solidFill>
              </a:rPr>
              <a:t> </a:t>
            </a:r>
            <a:r>
              <a:rPr lang="en-US" altLang="vi-VN" sz="2400" dirty="0" err="1">
                <a:solidFill>
                  <a:srgbClr val="3333CC"/>
                </a:solidFill>
              </a:rPr>
              <a:t>chơi</a:t>
            </a:r>
            <a:r>
              <a:rPr lang="en-US" altLang="vi-VN" sz="2400" dirty="0">
                <a:solidFill>
                  <a:srgbClr val="3333CC"/>
                </a:solidFill>
              </a:rPr>
              <a:t> </a:t>
            </a:r>
            <a:r>
              <a:rPr lang="en-US" altLang="vi-VN" sz="2400" dirty="0" err="1">
                <a:solidFill>
                  <a:srgbClr val="3333CC"/>
                </a:solidFill>
              </a:rPr>
              <a:t>cùng</a:t>
            </a:r>
            <a:r>
              <a:rPr lang="en-US" altLang="vi-VN" sz="2400" dirty="0">
                <a:solidFill>
                  <a:srgbClr val="3333CC"/>
                </a:solidFill>
              </a:rPr>
              <a:t> </a:t>
            </a:r>
            <a:r>
              <a:rPr lang="en-US" altLang="vi-VN" sz="2400" dirty="0" err="1">
                <a:solidFill>
                  <a:srgbClr val="3333CC"/>
                </a:solidFill>
              </a:rPr>
              <a:t>các</a:t>
            </a:r>
            <a:r>
              <a:rPr lang="en-US" altLang="vi-VN" sz="2400" dirty="0">
                <a:solidFill>
                  <a:srgbClr val="3333CC"/>
                </a:solidFill>
              </a:rPr>
              <a:t> </a:t>
            </a:r>
            <a:r>
              <a:rPr lang="en-US" altLang="vi-VN" sz="2400" dirty="0" err="1">
                <a:solidFill>
                  <a:srgbClr val="3333CC"/>
                </a:solidFill>
              </a:rPr>
              <a:t>cháu</a:t>
            </a:r>
            <a:r>
              <a:rPr lang="en-US" altLang="vi-VN" sz="2400" dirty="0">
                <a:solidFill>
                  <a:srgbClr val="3333CC"/>
                </a:solidFill>
              </a:rPr>
              <a:t> </a:t>
            </a:r>
            <a:r>
              <a:rPr lang="en-US" altLang="vi-VN" sz="2400" dirty="0" err="1">
                <a:solidFill>
                  <a:srgbClr val="3333CC"/>
                </a:solidFill>
              </a:rPr>
              <a:t>thiếu</a:t>
            </a:r>
            <a:r>
              <a:rPr lang="en-US" altLang="vi-VN" sz="2400" dirty="0">
                <a:solidFill>
                  <a:srgbClr val="3333CC"/>
                </a:solidFill>
              </a:rPr>
              <a:t> </a:t>
            </a:r>
            <a:r>
              <a:rPr lang="en-US" altLang="vi-VN" sz="2400" dirty="0" err="1">
                <a:solidFill>
                  <a:srgbClr val="3333CC"/>
                </a:solidFill>
              </a:rPr>
              <a:t>nhi</a:t>
            </a:r>
            <a:r>
              <a:rPr lang="en-US" altLang="vi-VN" sz="2400" dirty="0">
                <a:solidFill>
                  <a:srgbClr val="3333CC"/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4" descr="Kinh_yeu_Bac_Ho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0"/>
            <a:ext cx="4953000" cy="641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Text Box 5"/>
          <p:cNvSpPr txBox="1">
            <a:spLocks noChangeArrowheads="1"/>
          </p:cNvSpPr>
          <p:nvPr/>
        </p:nvSpPr>
        <p:spPr bwMode="auto">
          <a:xfrm>
            <a:off x="2362200" y="6396038"/>
            <a:ext cx="4572000" cy="461962"/>
          </a:xfrm>
          <a:prstGeom prst="rect">
            <a:avLst/>
          </a:prstGeom>
          <a:solidFill>
            <a:srgbClr val="A5D7F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2400">
                <a:solidFill>
                  <a:srgbClr val="3333CC"/>
                </a:solidFill>
              </a:rPr>
              <a:t>Bác Hồ ôm hôn một em bé.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4" descr="Kinh_yeu_Bac_Ho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4288"/>
            <a:ext cx="5121275" cy="6386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Text Box 5"/>
          <p:cNvSpPr txBox="1">
            <a:spLocks noChangeArrowheads="1"/>
          </p:cNvSpPr>
          <p:nvPr/>
        </p:nvSpPr>
        <p:spPr bwMode="auto">
          <a:xfrm>
            <a:off x="1676400" y="6396038"/>
            <a:ext cx="6019800" cy="461962"/>
          </a:xfrm>
          <a:prstGeom prst="rect">
            <a:avLst/>
          </a:prstGeom>
          <a:solidFill>
            <a:srgbClr val="A5D7F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2400">
                <a:solidFill>
                  <a:srgbClr val="3333CC"/>
                </a:solidFill>
              </a:rPr>
              <a:t>Bác Hồ chia kẹo cho các cháu thiếu nhi.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5"/>
          <p:cNvGrpSpPr>
            <a:grpSpLocks/>
          </p:cNvGrpSpPr>
          <p:nvPr/>
        </p:nvGrpSpPr>
        <p:grpSpPr bwMode="auto">
          <a:xfrm>
            <a:off x="685800" y="0"/>
            <a:ext cx="3352800" cy="3200400"/>
            <a:chOff x="1066800" y="0"/>
            <a:chExt cx="7086600" cy="7815110"/>
          </a:xfrm>
        </p:grpSpPr>
        <p:pic>
          <p:nvPicPr>
            <p:cNvPr id="11274" name="Picture 4" descr="Kinh_yeu_Bac_Ho 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3515" y="0"/>
              <a:ext cx="5895471" cy="640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75" name="Text Box 6"/>
            <p:cNvSpPr txBox="1">
              <a:spLocks noChangeArrowheads="1"/>
            </p:cNvSpPr>
            <p:nvPr/>
          </p:nvSpPr>
          <p:spPr bwMode="auto">
            <a:xfrm>
              <a:off x="1066800" y="6396335"/>
              <a:ext cx="7086600" cy="1418775"/>
            </a:xfrm>
            <a:prstGeom prst="rect">
              <a:avLst/>
            </a:prstGeom>
            <a:solidFill>
              <a:srgbClr val="A5D7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vi-VN" b="1">
                  <a:solidFill>
                    <a:srgbClr val="3333CC"/>
                  </a:solidFill>
                </a:rPr>
                <a:t>Bác Hồ đón các cháu thiếu nhi ở Phủ Chủ Tịch.</a:t>
              </a:r>
            </a:p>
          </p:txBody>
        </p:sp>
      </p:grpSp>
      <p:grpSp>
        <p:nvGrpSpPr>
          <p:cNvPr id="3" name="Nhóm 6"/>
          <p:cNvGrpSpPr>
            <a:grpSpLocks/>
          </p:cNvGrpSpPr>
          <p:nvPr/>
        </p:nvGrpSpPr>
        <p:grpSpPr bwMode="auto">
          <a:xfrm>
            <a:off x="5029200" y="0"/>
            <a:ext cx="3200400" cy="3162300"/>
            <a:chOff x="1371600" y="0"/>
            <a:chExt cx="6553200" cy="7943997"/>
          </a:xfrm>
        </p:grpSpPr>
        <p:pic>
          <p:nvPicPr>
            <p:cNvPr id="11272" name="Picture 4" descr="Kinh_yeu_Bac_Ho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5000" y="0"/>
              <a:ext cx="5680364" cy="6248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73" name="Text Box 6"/>
            <p:cNvSpPr txBox="1">
              <a:spLocks noChangeArrowheads="1"/>
            </p:cNvSpPr>
            <p:nvPr/>
          </p:nvSpPr>
          <p:spPr bwMode="auto">
            <a:xfrm>
              <a:off x="1371600" y="6320135"/>
              <a:ext cx="6553200" cy="1623862"/>
            </a:xfrm>
            <a:prstGeom prst="rect">
              <a:avLst/>
            </a:prstGeom>
            <a:solidFill>
              <a:srgbClr val="A5D7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vi-VN" b="1">
                  <a:solidFill>
                    <a:srgbClr val="3333CC"/>
                  </a:solidFill>
                </a:rPr>
                <a:t>Bác Hồ vui chơi cùng các cháu thiếu nhi.</a:t>
              </a:r>
            </a:p>
          </p:txBody>
        </p:sp>
      </p:grpSp>
      <p:pic>
        <p:nvPicPr>
          <p:cNvPr id="9220" name="Picture 4" descr="Kinh_yeu_Bac_Ho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200400"/>
            <a:ext cx="3048000" cy="331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474663" y="6507163"/>
            <a:ext cx="3563937" cy="369887"/>
          </a:xfrm>
          <a:prstGeom prst="rect">
            <a:avLst/>
          </a:prstGeom>
          <a:solidFill>
            <a:srgbClr val="A5D7F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b="1">
                <a:solidFill>
                  <a:srgbClr val="3333CC"/>
                </a:solidFill>
              </a:rPr>
              <a:t>Bác Hồ ôm hôn một em bé.</a:t>
            </a:r>
          </a:p>
        </p:txBody>
      </p:sp>
      <p:pic>
        <p:nvPicPr>
          <p:cNvPr id="9222" name="Picture 4" descr="Kinh_yeu_Bac_Ho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124200"/>
            <a:ext cx="3046413" cy="338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7" name="Text Box 5"/>
          <p:cNvSpPr txBox="1">
            <a:spLocks noChangeArrowheads="1"/>
          </p:cNvSpPr>
          <p:nvPr/>
        </p:nvSpPr>
        <p:spPr bwMode="auto">
          <a:xfrm>
            <a:off x="4495800" y="6491288"/>
            <a:ext cx="4648200" cy="366712"/>
          </a:xfrm>
          <a:prstGeom prst="rect">
            <a:avLst/>
          </a:prstGeom>
          <a:solidFill>
            <a:srgbClr val="A5D7F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b="1">
                <a:solidFill>
                  <a:srgbClr val="3333CC"/>
                </a:solidFill>
              </a:rPr>
              <a:t>Bác Hồ chia kẹo cho các cháu thiếu nhi.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5" grpId="0" animBg="1"/>
      <p:bldP spid="1024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hủ đề của Office">
  <a:themeElements>
    <a:clrScheme name="Văn phòn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288</TotalTime>
  <Words>268</Words>
  <Application>Microsoft Office PowerPoint</Application>
  <PresentationFormat>On-screen Show (4:3)</PresentationFormat>
  <Paragraphs>40</Paragraphs>
  <Slides>15</Slides>
  <Notes>4</Notes>
  <HiddenSlides>0</HiddenSlides>
  <MMClips>2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7" baseType="lpstr">
      <vt:lpstr>Office Theme</vt:lpstr>
      <vt:lpstr>Chart</vt:lpstr>
      <vt:lpstr>PowerPoint Presentation</vt:lpstr>
      <vt:lpstr>PowerPoint Presentation</vt:lpstr>
      <vt:lpstr>PowerPoint Presentation</vt:lpstr>
      <vt:lpstr> Ho¹t ®éng 1: Th¶o luËn nhãm Em h·y t×m hiÓu néi dung vµ ®Æt tªn cho tõng ¶nh d­íi ®©y: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Ai nhanh ai đúng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FPT</dc:creator>
  <cp:lastModifiedBy>Dang Le Phan Danh</cp:lastModifiedBy>
  <cp:revision>40</cp:revision>
  <dcterms:created xsi:type="dcterms:W3CDTF">2012-08-13T13:34:58Z</dcterms:created>
  <dcterms:modified xsi:type="dcterms:W3CDTF">2017-09-12T01:36:47Z</dcterms:modified>
</cp:coreProperties>
</file>