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96" r:id="rId2"/>
    <p:sldId id="272" r:id="rId3"/>
    <p:sldId id="301" r:id="rId4"/>
    <p:sldId id="282" r:id="rId5"/>
    <p:sldId id="292" r:id="rId6"/>
    <p:sldId id="283" r:id="rId7"/>
    <p:sldId id="302" r:id="rId8"/>
    <p:sldId id="303" r:id="rId9"/>
    <p:sldId id="298" r:id="rId10"/>
  </p:sldIdLst>
  <p:sldSz cx="12192000" cy="6858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9900"/>
    <a:srgbClr val="FF0000"/>
    <a:srgbClr val="CC00CC"/>
    <a:srgbClr val="003366"/>
    <a:srgbClr val="0033CC"/>
    <a:srgbClr val="FF33CC"/>
    <a:srgbClr val="FFFF00"/>
    <a:srgbClr val="FFFF6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3453" autoAdjust="0"/>
  </p:normalViewPr>
  <p:slideViewPr>
    <p:cSldViewPr>
      <p:cViewPr varScale="1">
        <p:scale>
          <a:sx n="68" d="100"/>
          <a:sy n="68" d="100"/>
        </p:scale>
        <p:origin x="31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6D6E-4BF7-40AE-BD8B-826BA5B8963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31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99CB9-B16A-4A24-B889-37A28388669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70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FF5-0FE8-471E-8426-BD486EEFA2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648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10972800" cy="44958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F40CC-6151-49E3-B95C-BD23480C63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031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82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2BC67-6D15-4AE2-9A75-8865E01E11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6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6FF30-1239-4C27-99E0-0D5D4B5CC5F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013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D0A3-0B9A-4BD0-B0FB-A445707A9D7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952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7E2B-F793-4948-B6C1-776F1BD739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303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44DB-C144-438B-8B97-8584594B8C2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87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FC1D2-A821-473A-879C-61F261B55CD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32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B4816-4C06-4B42-8D12-CD64561D0A3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08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31BC-9CE4-4DDF-910E-C25281761D5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39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100A-9589-4D12-B470-321B36887D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04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27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C2D05-9EB9-424F-9594-7A616F22C3F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121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wm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362" y="5232975"/>
            <a:ext cx="1775638" cy="162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9992" y="947798"/>
            <a:ext cx="913570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Thứ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ngày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6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tháng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12 </a:t>
            </a:r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năm</a:t>
            </a:r>
            <a:r>
              <a:rPr lang="en-US" sz="4400" dirty="0">
                <a:latin typeface="Cambria" panose="02040503050406030204" pitchFamily="18" charset="0"/>
                <a:ea typeface="Cambria" panose="02040503050406030204" pitchFamily="18" charset="0"/>
              </a:rPr>
              <a:t> 2021</a:t>
            </a:r>
          </a:p>
          <a:p>
            <a:pPr algn="ctr"/>
            <a:r>
              <a:rPr lang="en-US" sz="4400" dirty="0" err="1"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endParaRPr lang="en-US" sz="4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Luyện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4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trang</a:t>
            </a:r>
            <a:r>
              <a:rPr lang="en-US" sz="4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67)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169"/>
          <p:cNvSpPr txBox="1">
            <a:spLocks noChangeArrowheads="1"/>
          </p:cNvSpPr>
          <p:nvPr/>
        </p:nvSpPr>
        <p:spPr bwMode="auto">
          <a:xfrm>
            <a:off x="4555587" y="304800"/>
            <a:ext cx="23622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.VnTime" pitchFamily="34" charset="0"/>
              </a:rPr>
              <a:t>  </a:t>
            </a:r>
            <a:r>
              <a:rPr lang="en-US" altLang="en-US" sz="3600">
                <a:latin typeface=".VnTime" pitchFamily="34" charset="0"/>
              </a:rPr>
              <a:t>&gt; ; &lt;  ;  = </a:t>
            </a:r>
          </a:p>
        </p:txBody>
      </p:sp>
      <p:sp>
        <p:nvSpPr>
          <p:cNvPr id="61667" name="Text Box 227"/>
          <p:cNvSpPr txBox="1">
            <a:spLocks noChangeArrowheads="1"/>
          </p:cNvSpPr>
          <p:nvPr/>
        </p:nvSpPr>
        <p:spPr bwMode="auto">
          <a:xfrm>
            <a:off x="4217449" y="1394398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altLang="en-US" sz="2800" b="0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8199" name="Oval 228"/>
          <p:cNvSpPr>
            <a:spLocks noChangeArrowheads="1"/>
          </p:cNvSpPr>
          <p:nvPr/>
        </p:nvSpPr>
        <p:spPr bwMode="auto">
          <a:xfrm>
            <a:off x="3336387" y="120649"/>
            <a:ext cx="1143000" cy="965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cs typeface="Times New Roman" pitchFamily="18" charset="0"/>
              </a:rPr>
              <a:t>BÀI 1</a:t>
            </a:r>
          </a:p>
        </p:txBody>
      </p:sp>
      <p:sp>
        <p:nvSpPr>
          <p:cNvPr id="8200" name="Rectangle 157"/>
          <p:cNvSpPr>
            <a:spLocks noChangeArrowheads="1"/>
          </p:cNvSpPr>
          <p:nvPr/>
        </p:nvSpPr>
        <p:spPr bwMode="auto">
          <a:xfrm>
            <a:off x="3293293" y="1559566"/>
            <a:ext cx="313419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4000">
                <a:cs typeface="Times New Roman" pitchFamily="18" charset="0"/>
              </a:rPr>
              <a:t>744g ..... 474g</a:t>
            </a:r>
            <a:endParaRPr lang="en-US" altLang="en-US" sz="4000">
              <a:cs typeface="Times New Roman" pitchFamily="18" charset="0"/>
            </a:endParaRPr>
          </a:p>
        </p:txBody>
      </p:sp>
      <p:sp>
        <p:nvSpPr>
          <p:cNvPr id="8201" name="Rectangle 157"/>
          <p:cNvSpPr>
            <a:spLocks noChangeArrowheads="1"/>
          </p:cNvSpPr>
          <p:nvPr/>
        </p:nvSpPr>
        <p:spPr bwMode="auto">
          <a:xfrm>
            <a:off x="3045875" y="2743773"/>
            <a:ext cx="40671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4000">
                <a:cs typeface="Times New Roman" pitchFamily="18" charset="0"/>
              </a:rPr>
              <a:t>400g + 8g </a:t>
            </a:r>
            <a:r>
              <a:rPr lang="en-US" altLang="en-US" sz="4000">
                <a:cs typeface="Times New Roman" pitchFamily="18" charset="0"/>
              </a:rPr>
              <a:t>.... 480g</a:t>
            </a:r>
            <a:endParaRPr lang="en-US" altLang="en-US" sz="4000">
              <a:cs typeface="Times New Roman" pitchFamily="18" charset="0"/>
            </a:endParaRPr>
          </a:p>
        </p:txBody>
      </p:sp>
      <p:sp>
        <p:nvSpPr>
          <p:cNvPr id="8202" name="Rectangle 157"/>
          <p:cNvSpPr>
            <a:spLocks noChangeArrowheads="1"/>
          </p:cNvSpPr>
          <p:nvPr/>
        </p:nvSpPr>
        <p:spPr bwMode="auto">
          <a:xfrm>
            <a:off x="3150649" y="4499548"/>
            <a:ext cx="3803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4000">
                <a:cs typeface="Times New Roman" pitchFamily="18" charset="0"/>
              </a:rPr>
              <a:t>1kg </a:t>
            </a:r>
            <a:r>
              <a:rPr lang="en-US" altLang="en-US" sz="4000">
                <a:cs typeface="Times New Roman" pitchFamily="18" charset="0"/>
              </a:rPr>
              <a:t>.... 900g </a:t>
            </a:r>
            <a:r>
              <a:rPr lang="en-US" altLang="en-US" sz="4000">
                <a:cs typeface="Times New Roman" pitchFamily="18" charset="0"/>
              </a:rPr>
              <a:t>+ 5g</a:t>
            </a:r>
          </a:p>
        </p:txBody>
      </p:sp>
      <p:sp>
        <p:nvSpPr>
          <p:cNvPr id="5" name="Left Brace 4"/>
          <p:cNvSpPr>
            <a:spLocks/>
          </p:cNvSpPr>
          <p:nvPr/>
        </p:nvSpPr>
        <p:spPr bwMode="auto">
          <a:xfrm rot="16200000">
            <a:off x="4124482" y="2375219"/>
            <a:ext cx="196468" cy="2120643"/>
          </a:xfrm>
          <a:prstGeom prst="leftBrace">
            <a:avLst>
              <a:gd name="adj1" fmla="val 8374"/>
              <a:gd name="adj2" fmla="val 50000"/>
            </a:avLst>
          </a:prstGeom>
          <a:noFill/>
          <a:ln w="3810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en-US" sz="2800" b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Left Brace 40"/>
          <p:cNvSpPr>
            <a:spLocks/>
          </p:cNvSpPr>
          <p:nvPr/>
        </p:nvSpPr>
        <p:spPr bwMode="auto">
          <a:xfrm rot="16200000">
            <a:off x="5688269" y="4139788"/>
            <a:ext cx="225425" cy="2100263"/>
          </a:xfrm>
          <a:prstGeom prst="leftBrace">
            <a:avLst>
              <a:gd name="adj1" fmla="val 8368"/>
              <a:gd name="adj2" fmla="val 50000"/>
            </a:avLst>
          </a:prstGeom>
          <a:noFill/>
          <a:ln w="3810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en-US" sz="2800" b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12712" y="1360131"/>
            <a:ext cx="808545" cy="100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6000">
                <a:solidFill>
                  <a:srgbClr val="FF0000"/>
                </a:solidFill>
                <a:latin typeface=".VnTime" pitchFamily="34" charset="0"/>
              </a:rPr>
              <a:t>&gt;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309393" y="2527300"/>
            <a:ext cx="617795" cy="100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6000">
                <a:solidFill>
                  <a:srgbClr val="FF0000"/>
                </a:solidFill>
                <a:latin typeface=".VnTime" pitchFamily="34" charset="0"/>
              </a:rPr>
              <a:t>&lt;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173000" y="4290917"/>
            <a:ext cx="479425" cy="100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6000">
                <a:solidFill>
                  <a:srgbClr val="FF0000"/>
                </a:solidFill>
                <a:latin typeface=".VnTime" pitchFamily="34" charset="0"/>
              </a:rPr>
              <a:t>&gt;</a:t>
            </a:r>
          </a:p>
        </p:txBody>
      </p:sp>
      <p:sp>
        <p:nvSpPr>
          <p:cNvPr id="2" name="Text Box 227"/>
          <p:cNvSpPr txBox="1">
            <a:spLocks noChangeArrowheads="1"/>
          </p:cNvSpPr>
          <p:nvPr/>
        </p:nvSpPr>
        <p:spPr bwMode="auto">
          <a:xfrm>
            <a:off x="8470362" y="1372173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altLang="en-US" sz="2800" b="0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8209" name="Rectangle 157"/>
          <p:cNvSpPr>
            <a:spLocks noChangeArrowheads="1"/>
          </p:cNvSpPr>
          <p:nvPr/>
        </p:nvSpPr>
        <p:spPr bwMode="auto">
          <a:xfrm>
            <a:off x="7624224" y="1540448"/>
            <a:ext cx="2978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4000">
                <a:cs typeface="Times New Roman" pitchFamily="18" charset="0"/>
              </a:rPr>
              <a:t>305g .....350g</a:t>
            </a:r>
          </a:p>
        </p:txBody>
      </p:sp>
      <p:sp>
        <p:nvSpPr>
          <p:cNvPr id="8210" name="Rectangle 157"/>
          <p:cNvSpPr>
            <a:spLocks noChangeArrowheads="1"/>
          </p:cNvSpPr>
          <p:nvPr/>
        </p:nvSpPr>
        <p:spPr bwMode="auto">
          <a:xfrm>
            <a:off x="7548024" y="2724723"/>
            <a:ext cx="4375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4000">
                <a:cs typeface="Times New Roman" pitchFamily="18" charset="0"/>
              </a:rPr>
              <a:t>450g ..... 500g – 40g</a:t>
            </a:r>
          </a:p>
        </p:txBody>
      </p:sp>
      <p:sp>
        <p:nvSpPr>
          <p:cNvPr id="8211" name="Rectangle 157"/>
          <p:cNvSpPr>
            <a:spLocks noChangeArrowheads="1"/>
          </p:cNvSpPr>
          <p:nvPr/>
        </p:nvSpPr>
        <p:spPr bwMode="auto">
          <a:xfrm>
            <a:off x="7471825" y="4474148"/>
            <a:ext cx="43529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4000">
                <a:cs typeface="Times New Roman" pitchFamily="18" charset="0"/>
              </a:rPr>
              <a:t>760g + 240g </a:t>
            </a:r>
            <a:r>
              <a:rPr lang="en-US" altLang="en-US" sz="4000">
                <a:cs typeface="Times New Roman" pitchFamily="18" charset="0"/>
              </a:rPr>
              <a:t>.... 1kg</a:t>
            </a:r>
            <a:endParaRPr lang="en-US" altLang="en-US" sz="4000">
              <a:cs typeface="Times New Roman" pitchFamily="18" charset="0"/>
            </a:endParaRPr>
          </a:p>
        </p:txBody>
      </p:sp>
      <p:sp>
        <p:nvSpPr>
          <p:cNvPr id="8" name="Left Brace 4"/>
          <p:cNvSpPr>
            <a:spLocks/>
          </p:cNvSpPr>
          <p:nvPr/>
        </p:nvSpPr>
        <p:spPr bwMode="auto">
          <a:xfrm rot="16200000">
            <a:off x="10568244" y="2239646"/>
            <a:ext cx="225425" cy="2328863"/>
          </a:xfrm>
          <a:prstGeom prst="leftBrace">
            <a:avLst>
              <a:gd name="adj1" fmla="val 8370"/>
              <a:gd name="adj2" fmla="val 50000"/>
            </a:avLst>
          </a:prstGeom>
          <a:noFill/>
          <a:ln w="3810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en-US" sz="2800" b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" name="Left Brace 40"/>
          <p:cNvSpPr>
            <a:spLocks/>
          </p:cNvSpPr>
          <p:nvPr/>
        </p:nvSpPr>
        <p:spPr bwMode="auto">
          <a:xfrm rot="16200000">
            <a:off x="8760081" y="4095529"/>
            <a:ext cx="225425" cy="2100262"/>
          </a:xfrm>
          <a:prstGeom prst="leftBrace">
            <a:avLst>
              <a:gd name="adj1" fmla="val 8368"/>
              <a:gd name="adj2" fmla="val 50000"/>
            </a:avLst>
          </a:prstGeom>
          <a:noFill/>
          <a:ln w="3810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en-US" sz="2800" b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8822597" y="1336675"/>
            <a:ext cx="661987" cy="100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6000">
                <a:solidFill>
                  <a:srgbClr val="FF0000"/>
                </a:solidFill>
                <a:latin typeface=".VnTime" pitchFamily="34" charset="0"/>
              </a:rPr>
              <a:t>&lt;</a:t>
            </a:r>
          </a:p>
        </p:txBody>
      </p:sp>
      <p:sp>
        <p:nvSpPr>
          <p:cNvPr id="11" name="TextBox 43"/>
          <p:cNvSpPr txBox="1">
            <a:spLocks noChangeArrowheads="1"/>
          </p:cNvSpPr>
          <p:nvPr/>
        </p:nvSpPr>
        <p:spPr bwMode="auto">
          <a:xfrm>
            <a:off x="8767224" y="2494058"/>
            <a:ext cx="677290" cy="100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6000">
                <a:solidFill>
                  <a:srgbClr val="FF0000"/>
                </a:solidFill>
                <a:latin typeface=".VnTime" pitchFamily="34" charset="0"/>
              </a:rPr>
              <a:t>&lt;</a:t>
            </a:r>
          </a:p>
        </p:txBody>
      </p:sp>
      <p:sp>
        <p:nvSpPr>
          <p:cNvPr id="12" name="TextBox 44"/>
          <p:cNvSpPr txBox="1">
            <a:spLocks noChangeArrowheads="1"/>
          </p:cNvSpPr>
          <p:nvPr/>
        </p:nvSpPr>
        <p:spPr bwMode="auto">
          <a:xfrm>
            <a:off x="10209498" y="4345811"/>
            <a:ext cx="639762" cy="1006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6000">
                <a:solidFill>
                  <a:srgbClr val="FF0000"/>
                </a:solidFill>
                <a:latin typeface=".VnTime" pitchFamily="34" charset="0"/>
              </a:rPr>
              <a:t>=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3579274" y="3429572"/>
            <a:ext cx="1301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408g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3052224" y="5182172"/>
            <a:ext cx="1581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1000g</a:t>
            </a:r>
          </a:p>
        </p:txBody>
      </p:sp>
      <p:sp>
        <p:nvSpPr>
          <p:cNvPr id="13" name="Left Brace 40"/>
          <p:cNvSpPr>
            <a:spLocks/>
          </p:cNvSpPr>
          <p:nvPr/>
        </p:nvSpPr>
        <p:spPr bwMode="auto">
          <a:xfrm rot="16200000">
            <a:off x="3560224" y="4772406"/>
            <a:ext cx="127000" cy="838200"/>
          </a:xfrm>
          <a:prstGeom prst="leftBrace">
            <a:avLst>
              <a:gd name="adj1" fmla="val 5928"/>
              <a:gd name="adj2" fmla="val 50000"/>
            </a:avLst>
          </a:prstGeom>
          <a:noFill/>
          <a:ln w="3810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en-US" sz="2800" b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179474" y="5182172"/>
            <a:ext cx="1301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905g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0170574" y="3353372"/>
            <a:ext cx="1301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460g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8275099" y="5105972"/>
            <a:ext cx="1581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1000g</a:t>
            </a:r>
          </a:p>
        </p:txBody>
      </p:sp>
      <p:sp>
        <p:nvSpPr>
          <p:cNvPr id="32" name="Left Brace 40"/>
          <p:cNvSpPr>
            <a:spLocks/>
          </p:cNvSpPr>
          <p:nvPr/>
        </p:nvSpPr>
        <p:spPr bwMode="auto">
          <a:xfrm rot="16200000">
            <a:off x="11291808" y="4749340"/>
            <a:ext cx="151482" cy="844550"/>
          </a:xfrm>
          <a:prstGeom prst="leftBrace">
            <a:avLst>
              <a:gd name="adj1" fmla="val 8368"/>
              <a:gd name="adj2" fmla="val 50000"/>
            </a:avLst>
          </a:prstGeom>
          <a:noFill/>
          <a:ln w="38100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anchor="ctr"/>
          <a:lstStyle/>
          <a:p>
            <a:pPr algn="ctr">
              <a:defRPr/>
            </a:pPr>
            <a:endParaRPr lang="en-US" sz="2800" b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10437275" y="5080572"/>
            <a:ext cx="173831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4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1000g</a:t>
            </a:r>
          </a:p>
        </p:txBody>
      </p:sp>
      <p:sp>
        <p:nvSpPr>
          <p:cNvPr id="3" name="Rectangle 2"/>
          <p:cNvSpPr/>
          <p:nvPr/>
        </p:nvSpPr>
        <p:spPr>
          <a:xfrm>
            <a:off x="4172999" y="1653954"/>
            <a:ext cx="239712" cy="588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098590" y="1653954"/>
            <a:ext cx="239712" cy="588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507708" y="1595441"/>
            <a:ext cx="239712" cy="588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273984" y="1633797"/>
            <a:ext cx="239712" cy="5881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1" grpId="0" animBg="1"/>
      <p:bldP spid="7" grpId="0" animBg="1"/>
      <p:bldP spid="44" grpId="0" animBg="1"/>
      <p:bldP spid="45" grpId="0" animBg="1"/>
      <p:bldP spid="8" grpId="0" animBg="1"/>
      <p:bldP spid="9" grpId="0" animBg="1"/>
      <p:bldP spid="10" grpId="0" animBg="1"/>
      <p:bldP spid="11" grpId="0" animBg="1"/>
      <p:bldP spid="12" grpId="0" animBg="1"/>
      <p:bldP spid="7196" grpId="0"/>
      <p:bldP spid="7197" grpId="0"/>
      <p:bldP spid="13" grpId="0" animBg="1"/>
      <p:bldP spid="7199" grpId="0"/>
      <p:bldP spid="7200" grpId="0"/>
      <p:bldP spid="7201" grpId="0"/>
      <p:bldP spid="32" grpId="0" animBg="1"/>
      <p:bldP spid="33" grpId="0"/>
      <p:bldP spid="3" grpId="0" animBg="1"/>
      <p:bldP spid="3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95" name="Group 55"/>
          <p:cNvGraphicFramePr>
            <a:graphicFrameLocks noGrp="1"/>
          </p:cNvGraphicFramePr>
          <p:nvPr/>
        </p:nvGraphicFramePr>
        <p:xfrm>
          <a:off x="2895600" y="1447800"/>
          <a:ext cx="533400" cy="5842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4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574" name="Rectangle 134"/>
          <p:cNvSpPr>
            <a:spLocks noChangeArrowheads="1"/>
          </p:cNvSpPr>
          <p:nvPr/>
        </p:nvSpPr>
        <p:spPr bwMode="auto">
          <a:xfrm>
            <a:off x="2895600" y="1044576"/>
            <a:ext cx="1841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altLang="en-US" sz="4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28" name="Text Box 84"/>
          <p:cNvSpPr txBox="1">
            <a:spLocks noChangeArrowheads="1"/>
          </p:cNvSpPr>
          <p:nvPr/>
        </p:nvSpPr>
        <p:spPr bwMode="auto">
          <a:xfrm>
            <a:off x="2778906" y="874714"/>
            <a:ext cx="845820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altLang="en-US" sz="2800" dirty="0">
                <a:latin typeface=".VnTime" pitchFamily="34" charset="0"/>
              </a:rPr>
              <a:t>MÑ Hµ </a:t>
            </a:r>
            <a:r>
              <a:rPr lang="en-US" altLang="en-US" sz="2800" dirty="0" err="1">
                <a:latin typeface=".VnTime" pitchFamily="34" charset="0"/>
              </a:rPr>
              <a:t>mua</a:t>
            </a:r>
            <a:r>
              <a:rPr lang="en-US" altLang="en-US" sz="2800" dirty="0">
                <a:latin typeface=".VnTime" pitchFamily="34" charset="0"/>
              </a:rPr>
              <a:t> 4 </a:t>
            </a:r>
            <a:r>
              <a:rPr lang="en-US" altLang="en-US" sz="2800" dirty="0" err="1">
                <a:latin typeface=".VnTime" pitchFamily="34" charset="0"/>
              </a:rPr>
              <a:t>gãi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kÑo</a:t>
            </a:r>
            <a:r>
              <a:rPr lang="en-US" altLang="en-US" sz="2800" dirty="0">
                <a:latin typeface=".VnTime" pitchFamily="34" charset="0"/>
              </a:rPr>
              <a:t> vµ </a:t>
            </a:r>
            <a:r>
              <a:rPr lang="en-US" altLang="en-US" sz="2800" dirty="0" err="1">
                <a:latin typeface=".VnTime" pitchFamily="34" charset="0"/>
              </a:rPr>
              <a:t>mét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gãi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b¸nh</a:t>
            </a:r>
            <a:r>
              <a:rPr lang="en-US" altLang="en-US" sz="2800" dirty="0">
                <a:latin typeface=".VnTime" pitchFamily="34" charset="0"/>
              </a:rPr>
              <a:t>, </a:t>
            </a:r>
            <a:r>
              <a:rPr lang="en-US" altLang="en-US" sz="2800" dirty="0" err="1">
                <a:latin typeface=".VnTime" pitchFamily="34" charset="0"/>
              </a:rPr>
              <a:t>mçi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gãi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kÑo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c©n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nÆng</a:t>
            </a:r>
            <a:r>
              <a:rPr lang="en-US" altLang="en-US" sz="2800" dirty="0">
                <a:latin typeface=".VnTime" pitchFamily="34" charset="0"/>
              </a:rPr>
              <a:t> 130 g vµ </a:t>
            </a:r>
            <a:r>
              <a:rPr lang="en-US" altLang="en-US" sz="2800" dirty="0" err="1">
                <a:latin typeface=".VnTime" pitchFamily="34" charset="0"/>
              </a:rPr>
              <a:t>gãi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b¸nh</a:t>
            </a:r>
            <a:r>
              <a:rPr lang="en-US" altLang="en-US" sz="2800" dirty="0">
                <a:latin typeface=".VnTime" pitchFamily="34" charset="0"/>
              </a:rPr>
              <a:t>  </a:t>
            </a:r>
            <a:r>
              <a:rPr lang="en-US" altLang="en-US" sz="2800" dirty="0" err="1">
                <a:latin typeface=".VnTime" pitchFamily="34" charset="0"/>
              </a:rPr>
              <a:t>c©n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nÆng</a:t>
            </a:r>
            <a:r>
              <a:rPr lang="en-US" altLang="en-US" sz="2800" dirty="0">
                <a:latin typeface=".VnTime" pitchFamily="34" charset="0"/>
              </a:rPr>
              <a:t> 175 g. </a:t>
            </a:r>
            <a:r>
              <a:rPr lang="en-US" altLang="en-US" sz="2800" dirty="0" err="1">
                <a:latin typeface=".VnTime" pitchFamily="34" charset="0"/>
              </a:rPr>
              <a:t>Hái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mÑ</a:t>
            </a:r>
            <a:r>
              <a:rPr lang="en-US" altLang="en-US" sz="2800" dirty="0">
                <a:latin typeface=".VnTime" pitchFamily="34" charset="0"/>
              </a:rPr>
              <a:t> Hµ ®· </a:t>
            </a:r>
            <a:r>
              <a:rPr lang="en-US" altLang="en-US" sz="2800" err="1">
                <a:latin typeface=".VnTime" pitchFamily="34" charset="0"/>
              </a:rPr>
              <a:t>mua</a:t>
            </a:r>
            <a:r>
              <a:rPr lang="en-US" altLang="en-US" sz="2800">
                <a:latin typeface=".VnTime" pitchFamily="34" charset="0"/>
              </a:rPr>
              <a:t> ®­</a:t>
            </a:r>
            <a:r>
              <a:rPr lang="en-US" altLang="en-US" sz="2800">
                <a:cs typeface="Times New Roman" panose="02020603050405020304" pitchFamily="18" charset="0"/>
              </a:rPr>
              <a:t>ư</a:t>
            </a:r>
            <a:r>
              <a:rPr lang="en-US" altLang="en-US" sz="2800">
                <a:latin typeface=".VnTime" pitchFamily="34" charset="0"/>
              </a:rPr>
              <a:t>îc </a:t>
            </a:r>
            <a:r>
              <a:rPr lang="en-US" altLang="en-US" sz="2800" dirty="0" err="1">
                <a:latin typeface=".VnTime" pitchFamily="34" charset="0"/>
              </a:rPr>
              <a:t>tÊt</a:t>
            </a:r>
            <a:r>
              <a:rPr lang="en-US" altLang="en-US" sz="2800" dirty="0">
                <a:latin typeface=".VnTime" pitchFamily="34" charset="0"/>
              </a:rPr>
              <a:t> c¶ </a:t>
            </a:r>
            <a:r>
              <a:rPr lang="en-US" altLang="en-US" sz="2800" dirty="0" err="1">
                <a:latin typeface=".VnTime" pitchFamily="34" charset="0"/>
              </a:rPr>
              <a:t>bao</a:t>
            </a:r>
            <a:r>
              <a:rPr lang="en-US" altLang="en-US" sz="2800" dirty="0">
                <a:latin typeface=".VnTime" pitchFamily="34" charset="0"/>
              </a:rPr>
              <a:t> </a:t>
            </a:r>
            <a:r>
              <a:rPr lang="en-US" altLang="en-US" sz="2800" dirty="0" err="1">
                <a:latin typeface=".VnTime" pitchFamily="34" charset="0"/>
              </a:rPr>
              <a:t>nhiªu</a:t>
            </a:r>
            <a:r>
              <a:rPr lang="en-US" altLang="en-US" sz="2800" dirty="0">
                <a:latin typeface=".VnTime" pitchFamily="34" charset="0"/>
              </a:rPr>
              <a:t> gam </a:t>
            </a:r>
            <a:r>
              <a:rPr lang="en-US" altLang="en-US" sz="2800" dirty="0" err="1">
                <a:latin typeface=".VnTime" pitchFamily="34" charset="0"/>
              </a:rPr>
              <a:t>kÑo</a:t>
            </a:r>
            <a:r>
              <a:rPr lang="en-US" altLang="en-US" sz="2800" dirty="0">
                <a:latin typeface=".VnTime" pitchFamily="34" charset="0"/>
              </a:rPr>
              <a:t> vµ </a:t>
            </a:r>
            <a:r>
              <a:rPr lang="en-US" altLang="en-US" sz="2800" dirty="0" err="1">
                <a:latin typeface=".VnTime" pitchFamily="34" charset="0"/>
              </a:rPr>
              <a:t>b¸nh</a:t>
            </a:r>
            <a:r>
              <a:rPr lang="en-US" altLang="en-US" sz="2800" dirty="0">
                <a:latin typeface=".VnTime" pitchFamily="34" charset="0"/>
              </a:rPr>
              <a:t>?</a:t>
            </a:r>
          </a:p>
        </p:txBody>
      </p:sp>
      <p:sp>
        <p:nvSpPr>
          <p:cNvPr id="14346" name="Text Box 89"/>
          <p:cNvSpPr txBox="1">
            <a:spLocks noChangeArrowheads="1"/>
          </p:cNvSpPr>
          <p:nvPr/>
        </p:nvSpPr>
        <p:spPr bwMode="auto">
          <a:xfrm>
            <a:off x="3845706" y="2406652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tx2"/>
                </a:solidFill>
                <a:latin typeface=".VnTime" pitchFamily="34" charset="0"/>
              </a:rPr>
              <a:t>Tãm t¾t</a:t>
            </a:r>
          </a:p>
        </p:txBody>
      </p:sp>
      <p:sp>
        <p:nvSpPr>
          <p:cNvPr id="14348" name="Text Box 91"/>
          <p:cNvSpPr txBox="1">
            <a:spLocks noChangeArrowheads="1"/>
          </p:cNvSpPr>
          <p:nvPr/>
        </p:nvSpPr>
        <p:spPr bwMode="auto">
          <a:xfrm flipH="1">
            <a:off x="8036706" y="2482852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tx2"/>
                </a:solidFill>
                <a:latin typeface=".VnTime" pitchFamily="34" charset="0"/>
              </a:rPr>
              <a:t>Bµi gi¶i</a:t>
            </a:r>
          </a:p>
        </p:txBody>
      </p:sp>
      <p:sp>
        <p:nvSpPr>
          <p:cNvPr id="14349" name="Text Box 92"/>
          <p:cNvSpPr txBox="1">
            <a:spLocks noChangeArrowheads="1"/>
          </p:cNvSpPr>
          <p:nvPr/>
        </p:nvSpPr>
        <p:spPr bwMode="auto">
          <a:xfrm>
            <a:off x="7046106" y="2940052"/>
            <a:ext cx="4495799" cy="103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800">
                <a:cs typeface="Times New Roman" pitchFamily="18" charset="0"/>
              </a:rPr>
              <a:t>Cả 4 gói kẹo cân nặng </a:t>
            </a:r>
            <a:r>
              <a:rPr lang="en-US" altLang="en-US" sz="2800">
                <a:latin typeface=".VnTime" pitchFamily="34" charset="0"/>
              </a:rPr>
              <a:t>lµ</a:t>
            </a:r>
            <a:r>
              <a:rPr lang="en-US" altLang="en-US" sz="2800">
                <a:latin typeface=".VnTime" pitchFamily="34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en-US" sz="2800">
                <a:latin typeface=".VnTime" pitchFamily="34" charset="0"/>
              </a:rPr>
              <a:t>     </a:t>
            </a:r>
            <a:r>
              <a:rPr lang="en-US" altLang="en-US" sz="2800">
                <a:latin typeface=".VnTime" pitchFamily="34" charset="0"/>
              </a:rPr>
              <a:t> 130 </a:t>
            </a:r>
            <a:r>
              <a:rPr lang="en-US" altLang="en-US" sz="2800">
                <a:latin typeface=".VnTime" pitchFamily="34" charset="0"/>
              </a:rPr>
              <a:t>x 4 =  520 (g)</a:t>
            </a:r>
          </a:p>
        </p:txBody>
      </p:sp>
      <p:sp>
        <p:nvSpPr>
          <p:cNvPr id="14350" name="Text Box 93"/>
          <p:cNvSpPr txBox="1">
            <a:spLocks noChangeArrowheads="1"/>
          </p:cNvSpPr>
          <p:nvPr/>
        </p:nvSpPr>
        <p:spPr bwMode="auto">
          <a:xfrm>
            <a:off x="6969908" y="3984776"/>
            <a:ext cx="4571998" cy="1461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800">
                <a:cs typeface="Times New Roman" pitchFamily="18" charset="0"/>
              </a:rPr>
              <a:t>Mẹ Hà đã mua tất cả số gam kẹo và bánh </a:t>
            </a:r>
            <a:r>
              <a:rPr lang="en-US" altLang="en-US" sz="2800">
                <a:latin typeface=".VnTime" pitchFamily="34" charset="0"/>
              </a:rPr>
              <a:t>lµ:</a:t>
            </a:r>
          </a:p>
          <a:p>
            <a:pPr>
              <a:spcBef>
                <a:spcPts val="600"/>
              </a:spcBef>
            </a:pPr>
            <a:r>
              <a:rPr lang="en-US" altLang="en-US" sz="2800">
                <a:latin typeface=".VnTime" pitchFamily="34" charset="0"/>
              </a:rPr>
              <a:t>   </a:t>
            </a:r>
            <a:r>
              <a:rPr lang="en-US" altLang="en-US" sz="2800">
                <a:latin typeface=".VnTime" pitchFamily="34" charset="0"/>
              </a:rPr>
              <a:t>  520 </a:t>
            </a:r>
            <a:r>
              <a:rPr lang="en-US" altLang="en-US" sz="2800">
                <a:latin typeface=".VnTime" pitchFamily="34" charset="0"/>
              </a:rPr>
              <a:t>+ 175 = 695 ( g) </a:t>
            </a:r>
          </a:p>
        </p:txBody>
      </p:sp>
      <p:sp>
        <p:nvSpPr>
          <p:cNvPr id="14353" name="Text Box 108"/>
          <p:cNvSpPr txBox="1">
            <a:spLocks noChangeArrowheads="1"/>
          </p:cNvSpPr>
          <p:nvPr/>
        </p:nvSpPr>
        <p:spPr bwMode="auto">
          <a:xfrm>
            <a:off x="8583129" y="5479516"/>
            <a:ext cx="236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>
                <a:latin typeface=".VnTime" pitchFamily="34" charset="0"/>
              </a:rPr>
              <a:t>§¸p sè: 695 g</a:t>
            </a:r>
          </a:p>
        </p:txBody>
      </p:sp>
      <p:sp>
        <p:nvSpPr>
          <p:cNvPr id="83053" name="Line 109"/>
          <p:cNvSpPr>
            <a:spLocks noChangeShapeType="1"/>
          </p:cNvSpPr>
          <p:nvPr/>
        </p:nvSpPr>
        <p:spPr bwMode="auto">
          <a:xfrm flipH="1">
            <a:off x="6638912" y="2308226"/>
            <a:ext cx="15875" cy="4397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256" name="Oval 228"/>
          <p:cNvSpPr>
            <a:spLocks noChangeArrowheads="1"/>
          </p:cNvSpPr>
          <p:nvPr/>
        </p:nvSpPr>
        <p:spPr bwMode="auto">
          <a:xfrm>
            <a:off x="2474106" y="98426"/>
            <a:ext cx="1143000" cy="889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cs typeface="Times New Roman" pitchFamily="18" charset="0"/>
              </a:rPr>
              <a:t>BÀI 2</a:t>
            </a:r>
          </a:p>
        </p:txBody>
      </p:sp>
      <p:pic>
        <p:nvPicPr>
          <p:cNvPr id="10272" name="Picture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8870" y="2940052"/>
            <a:ext cx="833437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3" name="TextBox 46"/>
          <p:cNvSpPr txBox="1">
            <a:spLocks noChangeArrowheads="1"/>
          </p:cNvSpPr>
          <p:nvPr/>
        </p:nvSpPr>
        <p:spPr bwMode="auto">
          <a:xfrm>
            <a:off x="2644045" y="3675732"/>
            <a:ext cx="578276" cy="31539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rgbClr val="0070C0"/>
                </a:solidFill>
              </a:rPr>
              <a:t>130g</a:t>
            </a:r>
          </a:p>
        </p:txBody>
      </p:sp>
      <p:pic>
        <p:nvPicPr>
          <p:cNvPr id="10270" name="Picture 5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732" y="2933702"/>
            <a:ext cx="8350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1" name="TextBox 58"/>
          <p:cNvSpPr txBox="1">
            <a:spLocks noChangeArrowheads="1"/>
          </p:cNvSpPr>
          <p:nvPr/>
        </p:nvSpPr>
        <p:spPr bwMode="auto">
          <a:xfrm>
            <a:off x="3322221" y="3669382"/>
            <a:ext cx="579378" cy="31539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rgbClr val="0070C0"/>
                </a:solidFill>
              </a:rPr>
              <a:t>130g</a:t>
            </a:r>
          </a:p>
        </p:txBody>
      </p:sp>
      <p:pic>
        <p:nvPicPr>
          <p:cNvPr id="10268" name="Picture 6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431" y="2930527"/>
            <a:ext cx="833438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9" name="TextBox 61"/>
          <p:cNvSpPr txBox="1">
            <a:spLocks noChangeArrowheads="1"/>
          </p:cNvSpPr>
          <p:nvPr/>
        </p:nvSpPr>
        <p:spPr bwMode="auto">
          <a:xfrm>
            <a:off x="3969608" y="3666207"/>
            <a:ext cx="578277" cy="31539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rgbClr val="0070C0"/>
                </a:solidFill>
              </a:rPr>
              <a:t>130g</a:t>
            </a:r>
          </a:p>
        </p:txBody>
      </p:sp>
      <p:pic>
        <p:nvPicPr>
          <p:cNvPr id="10266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431" y="2924177"/>
            <a:ext cx="833438" cy="111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7" name="TextBox 64"/>
          <p:cNvSpPr txBox="1">
            <a:spLocks noChangeArrowheads="1"/>
          </p:cNvSpPr>
          <p:nvPr/>
        </p:nvSpPr>
        <p:spPr bwMode="auto">
          <a:xfrm>
            <a:off x="4604608" y="3660907"/>
            <a:ext cx="578277" cy="31584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rgbClr val="0070C0"/>
                </a:solidFill>
              </a:rPr>
              <a:t>130g</a:t>
            </a:r>
          </a:p>
        </p:txBody>
      </p:sp>
      <p:sp>
        <p:nvSpPr>
          <p:cNvPr id="21" name="Right Brace 20"/>
          <p:cNvSpPr/>
          <p:nvPr/>
        </p:nvSpPr>
        <p:spPr>
          <a:xfrm>
            <a:off x="5284884" y="3001964"/>
            <a:ext cx="442913" cy="24447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64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1457">
            <a:off x="2869394" y="4237039"/>
            <a:ext cx="1409700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ounded Rectangle 23"/>
          <p:cNvSpPr/>
          <p:nvPr/>
        </p:nvSpPr>
        <p:spPr bwMode="auto">
          <a:xfrm>
            <a:off x="3212294" y="4787901"/>
            <a:ext cx="768350" cy="3508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175g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723719" y="3925890"/>
            <a:ext cx="1185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 b="0" dirty="0" smtClean="0"/>
              <a:t>…. </a:t>
            </a:r>
            <a:r>
              <a:rPr lang="en-US" altLang="en-US" sz="2800" dirty="0"/>
              <a:t>g</a:t>
            </a:r>
          </a:p>
        </p:txBody>
      </p:sp>
      <p:pic>
        <p:nvPicPr>
          <p:cNvPr id="33" name="Picture 4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44091" y="5900202"/>
            <a:ext cx="1004224" cy="97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4348" grpId="0"/>
      <p:bldP spid="14349" grpId="0"/>
      <p:bldP spid="14350" grpId="0"/>
      <p:bldP spid="14353" grpId="0"/>
      <p:bldP spid="10273" grpId="0" animBg="1"/>
      <p:bldP spid="10271" grpId="0" animBg="1"/>
      <p:bldP spid="10269" grpId="0" animBg="1"/>
      <p:bldP spid="10267" grpId="0" animBg="1"/>
      <p:bldP spid="21" grpId="0" animBg="1"/>
      <p:bldP spid="24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2895600" y="433388"/>
            <a:ext cx="84582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  </a:t>
            </a:r>
            <a:r>
              <a:rPr lang="en-US" altLang="en-US" b="0" dirty="0" err="1">
                <a:cs typeface="Times New Roman" panose="02020603050405020304" pitchFamily="18" charset="0"/>
              </a:rPr>
              <a:t>Cô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Lan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có</a:t>
            </a:r>
            <a:r>
              <a:rPr lang="en-US" altLang="en-US" b="0" dirty="0">
                <a:cs typeface="Times New Roman" panose="02020603050405020304" pitchFamily="18" charset="0"/>
              </a:rPr>
              <a:t> 1kg </a:t>
            </a:r>
            <a:r>
              <a:rPr lang="en-US" altLang="en-US" b="0" dirty="0" err="1">
                <a:cs typeface="Times New Roman" panose="02020603050405020304" pitchFamily="18" charset="0"/>
              </a:rPr>
              <a:t>đường</a:t>
            </a:r>
            <a:r>
              <a:rPr lang="en-US" altLang="en-US" b="0" dirty="0">
                <a:cs typeface="Times New Roman" panose="02020603050405020304" pitchFamily="18" charset="0"/>
              </a:rPr>
              <a:t>, </a:t>
            </a:r>
            <a:r>
              <a:rPr lang="en-US" altLang="en-US" b="0" dirty="0" err="1">
                <a:cs typeface="Times New Roman" panose="02020603050405020304" pitchFamily="18" charset="0"/>
              </a:rPr>
              <a:t>cô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đã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dùng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làm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bánh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hết</a:t>
            </a:r>
            <a:r>
              <a:rPr lang="en-US" altLang="en-US" b="0" dirty="0">
                <a:cs typeface="Times New Roman" panose="02020603050405020304" pitchFamily="18" charset="0"/>
              </a:rPr>
              <a:t> 400g. </a:t>
            </a:r>
            <a:r>
              <a:rPr lang="en-US" altLang="en-US" b="0" dirty="0" err="1">
                <a:cs typeface="Times New Roman" panose="02020603050405020304" pitchFamily="18" charset="0"/>
              </a:rPr>
              <a:t>Sau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đó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cô</a:t>
            </a:r>
            <a:r>
              <a:rPr lang="en-US" altLang="en-US" b="0" dirty="0">
                <a:cs typeface="Times New Roman" panose="02020603050405020304" pitchFamily="18" charset="0"/>
              </a:rPr>
              <a:t> chia </a:t>
            </a:r>
            <a:r>
              <a:rPr lang="en-US" altLang="en-US" b="0" dirty="0" err="1">
                <a:cs typeface="Times New Roman" panose="02020603050405020304" pitchFamily="18" charset="0"/>
              </a:rPr>
              <a:t>đều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số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đường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còn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lại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vào</a:t>
            </a:r>
            <a:r>
              <a:rPr lang="en-US" altLang="en-US" b="0" dirty="0">
                <a:cs typeface="Times New Roman" panose="02020603050405020304" pitchFamily="18" charset="0"/>
              </a:rPr>
              <a:t> 3 </a:t>
            </a:r>
            <a:r>
              <a:rPr lang="en-US" altLang="en-US" b="0" dirty="0" err="1">
                <a:cs typeface="Times New Roman" panose="02020603050405020304" pitchFamily="18" charset="0"/>
              </a:rPr>
              <a:t>túi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nhỏ</a:t>
            </a:r>
            <a:r>
              <a:rPr lang="en-US" altLang="en-US" b="0" dirty="0">
                <a:cs typeface="Times New Roman" panose="02020603050405020304" pitchFamily="18" charset="0"/>
              </a:rPr>
              <a:t>. </a:t>
            </a:r>
            <a:r>
              <a:rPr lang="en-US" altLang="en-US" b="0" dirty="0" err="1">
                <a:cs typeface="Times New Roman" panose="02020603050405020304" pitchFamily="18" charset="0"/>
              </a:rPr>
              <a:t>Hỏi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mỗi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túi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có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bao</a:t>
            </a:r>
            <a:r>
              <a:rPr lang="en-US" altLang="en-US" b="0" dirty="0"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cs typeface="Times New Roman" panose="02020603050405020304" pitchFamily="18" charset="0"/>
              </a:rPr>
              <a:t>nhiêu</a:t>
            </a:r>
            <a:r>
              <a:rPr lang="en-US" altLang="en-US" b="0" dirty="0">
                <a:cs typeface="Times New Roman" panose="02020603050405020304" pitchFamily="18" charset="0"/>
              </a:rPr>
              <a:t> gam </a:t>
            </a:r>
            <a:r>
              <a:rPr lang="en-US" altLang="en-US" b="0" dirty="0" err="1">
                <a:cs typeface="Times New Roman" panose="02020603050405020304" pitchFamily="18" charset="0"/>
              </a:rPr>
              <a:t>đường</a:t>
            </a:r>
            <a:r>
              <a:rPr lang="en-US" altLang="en-US" b="0" dirty="0">
                <a:cs typeface="Times New Roman" panose="02020603050405020304" pitchFamily="18" charset="0"/>
              </a:rPr>
              <a:t>?</a:t>
            </a:r>
            <a:endParaRPr lang="en-US" altLang="en-US" sz="2800" b="0" dirty="0">
              <a:cs typeface="Times New Roman" panose="02020603050405020304" pitchFamily="18" charset="0"/>
            </a:endParaRPr>
          </a:p>
        </p:txBody>
      </p:sp>
      <p:sp>
        <p:nvSpPr>
          <p:cNvPr id="16394" name="Text Box 24"/>
          <p:cNvSpPr txBox="1">
            <a:spLocks noChangeArrowheads="1"/>
          </p:cNvSpPr>
          <p:nvPr/>
        </p:nvSpPr>
        <p:spPr bwMode="auto">
          <a:xfrm>
            <a:off x="3575050" y="2055814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99"/>
                </a:solidFill>
                <a:latin typeface=".VnTime" pitchFamily="34" charset="0"/>
              </a:rPr>
              <a:t>Tãm t¾t</a:t>
            </a:r>
          </a:p>
        </p:txBody>
      </p:sp>
      <p:sp>
        <p:nvSpPr>
          <p:cNvPr id="16395" name="Text Box 26"/>
          <p:cNvSpPr txBox="1">
            <a:spLocks noChangeArrowheads="1"/>
          </p:cNvSpPr>
          <p:nvPr/>
        </p:nvSpPr>
        <p:spPr bwMode="auto">
          <a:xfrm flipH="1">
            <a:off x="7918450" y="1957389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800">
                <a:solidFill>
                  <a:srgbClr val="000099"/>
                </a:solidFill>
                <a:latin typeface=".VnTime" panose="020B7200000000000000" pitchFamily="34" charset="0"/>
              </a:rPr>
              <a:t>Bµi gi¶i</a:t>
            </a:r>
          </a:p>
        </p:txBody>
      </p:sp>
      <p:sp>
        <p:nvSpPr>
          <p:cNvPr id="16396" name="Text Box 27"/>
          <p:cNvSpPr txBox="1">
            <a:spLocks noChangeArrowheads="1"/>
          </p:cNvSpPr>
          <p:nvPr/>
        </p:nvSpPr>
        <p:spPr bwMode="auto">
          <a:xfrm>
            <a:off x="6851650" y="2414588"/>
            <a:ext cx="3962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.VnTime" pitchFamily="34" charset="0"/>
              </a:rPr>
              <a:t>     </a:t>
            </a:r>
            <a:r>
              <a:rPr lang="en-US" altLang="en-US" sz="2800">
                <a:cs typeface="Times New Roman" pitchFamily="18" charset="0"/>
              </a:rPr>
              <a:t>Đổi </a:t>
            </a:r>
            <a:r>
              <a:rPr lang="en-US" altLang="en-US" sz="2800">
                <a:latin typeface=".VnTime" pitchFamily="34" charset="0"/>
              </a:rPr>
              <a:t>1 </a:t>
            </a:r>
            <a:r>
              <a:rPr lang="en-US" altLang="en-US" sz="2800">
                <a:latin typeface=".VnTime" pitchFamily="34" charset="0"/>
              </a:rPr>
              <a:t>kg = 1000 </a:t>
            </a:r>
            <a:r>
              <a:rPr lang="en-US" altLang="en-US" sz="2800">
                <a:latin typeface=".VnTime" pitchFamily="34" charset="0"/>
              </a:rPr>
              <a:t>g</a:t>
            </a:r>
            <a:endParaRPr lang="en-US" altLang="en-US" sz="2800">
              <a:latin typeface=".VnTime" pitchFamily="34" charset="0"/>
            </a:endParaRPr>
          </a:p>
        </p:txBody>
      </p:sp>
      <p:sp>
        <p:nvSpPr>
          <p:cNvPr id="16397" name="Text Box 28"/>
          <p:cNvSpPr txBox="1">
            <a:spLocks noChangeArrowheads="1"/>
          </p:cNvSpPr>
          <p:nvPr/>
        </p:nvSpPr>
        <p:spPr bwMode="auto">
          <a:xfrm>
            <a:off x="6470650" y="2863850"/>
            <a:ext cx="488315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800">
                <a:latin typeface=".VnTime" pitchFamily="34" charset="0"/>
              </a:rPr>
              <a:t>Sau khi làm </a:t>
            </a:r>
            <a:r>
              <a:rPr lang="en-US" altLang="en-US" sz="2800">
                <a:cs typeface="Times New Roman" pitchFamily="18" charset="0"/>
              </a:rPr>
              <a:t>bánh cô Lan còn lại số gam đường </a:t>
            </a:r>
            <a:r>
              <a:rPr lang="en-US" altLang="en-US" sz="2800">
                <a:latin typeface=".VnTime" pitchFamily="34" charset="0"/>
              </a:rPr>
              <a:t>lµ</a:t>
            </a:r>
            <a:r>
              <a:rPr lang="en-US" altLang="en-US" sz="2800">
                <a:latin typeface=".VnTime" pitchFamily="34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en-US" sz="2800">
                <a:latin typeface=".VnTime" pitchFamily="34" charset="0"/>
              </a:rPr>
              <a:t> </a:t>
            </a:r>
            <a:r>
              <a:rPr lang="en-US" altLang="en-US" sz="2800">
                <a:latin typeface=".VnTime" pitchFamily="34" charset="0"/>
              </a:rPr>
              <a:t>      1000 </a:t>
            </a:r>
            <a:r>
              <a:rPr lang="en-US" altLang="en-US" sz="2800">
                <a:latin typeface=".VnTime" pitchFamily="34" charset="0"/>
              </a:rPr>
              <a:t>- 400 = 600 </a:t>
            </a:r>
            <a:r>
              <a:rPr lang="en-US" altLang="en-US" sz="2800">
                <a:latin typeface=".VnTime" pitchFamily="34" charset="0"/>
              </a:rPr>
              <a:t>(g</a:t>
            </a:r>
            <a:r>
              <a:rPr lang="en-US" altLang="en-US" sz="2800">
                <a:latin typeface=".VnTime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altLang="en-US" sz="2800">
                <a:cs typeface="Times New Roman" pitchFamily="18" charset="0"/>
              </a:rPr>
              <a:t>Mỗi túi đường có số gam đường </a:t>
            </a:r>
            <a:r>
              <a:rPr lang="en-US" altLang="en-US" sz="2800">
                <a:latin typeface=".VnTime" pitchFamily="34" charset="0"/>
              </a:rPr>
              <a:t>lµ</a:t>
            </a:r>
            <a:r>
              <a:rPr lang="en-US" altLang="en-US" sz="2800">
                <a:latin typeface=".VnTime" pitchFamily="34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en-US" sz="2800">
                <a:latin typeface=".VnTime" pitchFamily="34" charset="0"/>
              </a:rPr>
              <a:t>      </a:t>
            </a:r>
            <a:r>
              <a:rPr lang="en-US" altLang="en-US" sz="2800">
                <a:latin typeface=".VnTime" pitchFamily="34" charset="0"/>
              </a:rPr>
              <a:t>  600 </a:t>
            </a:r>
            <a:r>
              <a:rPr lang="en-US" altLang="en-US" sz="2800">
                <a:latin typeface=".VnTime" pitchFamily="34" charset="0"/>
              </a:rPr>
              <a:t>: 3 = 200 </a:t>
            </a:r>
            <a:r>
              <a:rPr lang="en-US" altLang="en-US" sz="2800">
                <a:latin typeface=".VnTime" pitchFamily="34" charset="0"/>
              </a:rPr>
              <a:t>(g</a:t>
            </a:r>
            <a:r>
              <a:rPr lang="en-US" altLang="en-US" sz="2800">
                <a:latin typeface=".VnTime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n-US" altLang="en-US" sz="2800">
                <a:latin typeface=".VnTime" pitchFamily="34" charset="0"/>
              </a:rPr>
              <a:t>               §¸p sè: 200 g </a:t>
            </a:r>
            <a:r>
              <a:rPr lang="en-US" altLang="en-US" sz="2800">
                <a:cs typeface="Times New Roman" pitchFamily="18" charset="0"/>
              </a:rPr>
              <a:t>đường</a:t>
            </a:r>
            <a:endParaRPr lang="en-US" altLang="en-US" sz="2800">
              <a:latin typeface=".VnTime" pitchFamily="34" charset="0"/>
            </a:endParaRPr>
          </a:p>
        </p:txBody>
      </p:sp>
      <p:sp>
        <p:nvSpPr>
          <p:cNvPr id="107552" name="Line 32"/>
          <p:cNvSpPr>
            <a:spLocks noChangeShapeType="1"/>
          </p:cNvSpPr>
          <p:nvPr/>
        </p:nvSpPr>
        <p:spPr bwMode="auto">
          <a:xfrm>
            <a:off x="6423758" y="2003426"/>
            <a:ext cx="0" cy="477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7554" name="Line 34"/>
          <p:cNvSpPr>
            <a:spLocks noChangeShapeType="1"/>
          </p:cNvSpPr>
          <p:nvPr/>
        </p:nvSpPr>
        <p:spPr bwMode="auto">
          <a:xfrm>
            <a:off x="2432050" y="3656013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7555" name="Line 35"/>
          <p:cNvSpPr>
            <a:spLocks noChangeShapeType="1"/>
          </p:cNvSpPr>
          <p:nvPr/>
        </p:nvSpPr>
        <p:spPr bwMode="auto">
          <a:xfrm>
            <a:off x="2432050" y="35544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7556" name="Line 36"/>
          <p:cNvSpPr>
            <a:spLocks noChangeShapeType="1"/>
          </p:cNvSpPr>
          <p:nvPr/>
        </p:nvSpPr>
        <p:spPr bwMode="auto">
          <a:xfrm>
            <a:off x="6318250" y="35544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7557" name="Line 37"/>
          <p:cNvSpPr>
            <a:spLocks noChangeShapeType="1"/>
          </p:cNvSpPr>
          <p:nvPr/>
        </p:nvSpPr>
        <p:spPr bwMode="auto">
          <a:xfrm>
            <a:off x="4184650" y="35544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7558" name="Line 38"/>
          <p:cNvSpPr>
            <a:spLocks noChangeShapeType="1"/>
          </p:cNvSpPr>
          <p:nvPr/>
        </p:nvSpPr>
        <p:spPr bwMode="auto">
          <a:xfrm>
            <a:off x="4895850" y="35798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7560" name="Line 40"/>
          <p:cNvSpPr>
            <a:spLocks noChangeShapeType="1"/>
          </p:cNvSpPr>
          <p:nvPr/>
        </p:nvSpPr>
        <p:spPr bwMode="auto">
          <a:xfrm>
            <a:off x="5607050" y="35671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07563" name="AutoShape 43"/>
          <p:cNvSpPr>
            <a:spLocks/>
          </p:cNvSpPr>
          <p:nvPr/>
        </p:nvSpPr>
        <p:spPr bwMode="auto">
          <a:xfrm rot="16200000">
            <a:off x="3194050" y="2894013"/>
            <a:ext cx="228600" cy="1752600"/>
          </a:xfrm>
          <a:prstGeom prst="leftBrace">
            <a:avLst>
              <a:gd name="adj1" fmla="val 41997"/>
              <a:gd name="adj2" fmla="val 48088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6407" name="Text Box 44"/>
          <p:cNvSpPr txBox="1">
            <a:spLocks noChangeArrowheads="1"/>
          </p:cNvSpPr>
          <p:nvPr/>
        </p:nvSpPr>
        <p:spPr bwMode="auto">
          <a:xfrm>
            <a:off x="2889250" y="3808414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>
                <a:latin typeface=".VnTime" pitchFamily="34" charset="0"/>
              </a:rPr>
              <a:t>400 g</a:t>
            </a:r>
          </a:p>
        </p:txBody>
      </p:sp>
      <p:sp>
        <p:nvSpPr>
          <p:cNvPr id="107570" name="AutoShape 50"/>
          <p:cNvSpPr>
            <a:spLocks/>
          </p:cNvSpPr>
          <p:nvPr/>
        </p:nvSpPr>
        <p:spPr bwMode="auto">
          <a:xfrm rot="16200000">
            <a:off x="5882481" y="3426937"/>
            <a:ext cx="160338" cy="711200"/>
          </a:xfrm>
          <a:prstGeom prst="leftBrace">
            <a:avLst>
              <a:gd name="adj1" fmla="val 35643"/>
              <a:gd name="adj2" fmla="val 50000"/>
            </a:avLst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6410" name="Text Box 52"/>
          <p:cNvSpPr txBox="1">
            <a:spLocks noChangeArrowheads="1"/>
          </p:cNvSpPr>
          <p:nvPr/>
        </p:nvSpPr>
        <p:spPr bwMode="auto">
          <a:xfrm>
            <a:off x="4017636" y="2817813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cs typeface="Times New Roman" pitchFamily="18" charset="0"/>
              </a:rPr>
              <a:t>1 kg</a:t>
            </a:r>
          </a:p>
        </p:txBody>
      </p:sp>
      <p:sp>
        <p:nvSpPr>
          <p:cNvPr id="107573" name="AutoShape 53"/>
          <p:cNvSpPr>
            <a:spLocks/>
          </p:cNvSpPr>
          <p:nvPr/>
        </p:nvSpPr>
        <p:spPr bwMode="auto">
          <a:xfrm rot="5400000">
            <a:off x="4222750" y="1484313"/>
            <a:ext cx="304800" cy="3886200"/>
          </a:xfrm>
          <a:prstGeom prst="leftBrace">
            <a:avLst>
              <a:gd name="adj1" fmla="val 106250"/>
              <a:gd name="adj2" fmla="val 50000"/>
            </a:avLst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800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itchFamily="34" charset="0"/>
            </a:endParaRPr>
          </a:p>
        </p:txBody>
      </p:sp>
      <p:sp>
        <p:nvSpPr>
          <p:cNvPr id="16412" name="Text Box 54"/>
          <p:cNvSpPr txBox="1">
            <a:spLocks noChangeArrowheads="1"/>
          </p:cNvSpPr>
          <p:nvPr/>
        </p:nvSpPr>
        <p:spPr bwMode="auto">
          <a:xfrm>
            <a:off x="5540376" y="3782537"/>
            <a:ext cx="930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>
                <a:latin typeface=".VnTime" pitchFamily="34" charset="0"/>
              </a:rPr>
              <a:t>? g</a:t>
            </a:r>
          </a:p>
        </p:txBody>
      </p:sp>
      <p:sp>
        <p:nvSpPr>
          <p:cNvPr id="12315" name="Oval 228"/>
          <p:cNvSpPr>
            <a:spLocks noChangeArrowheads="1"/>
          </p:cNvSpPr>
          <p:nvPr/>
        </p:nvSpPr>
        <p:spPr bwMode="auto">
          <a:xfrm>
            <a:off x="2279650" y="64935"/>
            <a:ext cx="990600" cy="736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cs typeface="Times New Roman" pitchFamily="18" charset="0"/>
              </a:rPr>
              <a:t>BÀI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" fill="hold"/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" fill="hold"/>
                                        <p:tgtEl>
                                          <p:spTgt spid="107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" fill="hold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" fill="hold"/>
                                        <p:tgtEl>
                                          <p:spTgt spid="107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" fill="hold"/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" fill="hold"/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" fill="hold"/>
                                        <p:tgtEl>
                                          <p:spTgt spid="107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" fill="hold"/>
                                        <p:tgtEl>
                                          <p:spTgt spid="107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" fill="hold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" fill="hold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" fill="hold"/>
                                        <p:tgtEl>
                                          <p:spTgt spid="107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" fill="hold"/>
                                        <p:tgtEl>
                                          <p:spTgt spid="107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" fill="hold"/>
                                        <p:tgtEl>
                                          <p:spTgt spid="107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" fill="hold"/>
                                        <p:tgtEl>
                                          <p:spTgt spid="107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" fill="hold"/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" fill="hold"/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" fill="hold"/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" fill="hold"/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" fill="hold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/>
      <p:bldP spid="16395" grpId="0"/>
      <p:bldP spid="16396" grpId="0"/>
      <p:bldP spid="16397" grpId="0"/>
      <p:bldP spid="107563" grpId="0" animBg="1"/>
      <p:bldP spid="16407" grpId="0"/>
      <p:bldP spid="107570" grpId="0" animBg="1"/>
      <p:bldP spid="16410" grpId="0"/>
      <p:bldP spid="107573" grpId="0" animBg="1"/>
      <p:bldP spid="164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6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419900"/>
              </p:ext>
            </p:extLst>
          </p:nvPr>
        </p:nvGraphicFramePr>
        <p:xfrm>
          <a:off x="4416083" y="838199"/>
          <a:ext cx="533400" cy="5842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4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3988" name="Rectangle 20"/>
          <p:cNvSpPr>
            <a:spLocks noChangeArrowheads="1"/>
          </p:cNvSpPr>
          <p:nvPr/>
        </p:nvSpPr>
        <p:spPr bwMode="auto">
          <a:xfrm>
            <a:off x="4416083" y="434975"/>
            <a:ext cx="1841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altLang="en-US" sz="4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  <p:sp>
        <p:nvSpPr>
          <p:cNvPr id="13319" name="Text Box 28"/>
          <p:cNvSpPr txBox="1">
            <a:spLocks noChangeArrowheads="1"/>
          </p:cNvSpPr>
          <p:nvPr/>
        </p:nvSpPr>
        <p:spPr bwMode="auto">
          <a:xfrm>
            <a:off x="3327525" y="2085187"/>
            <a:ext cx="8763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6000">
                <a:cs typeface="Times New Roman" pitchFamily="18" charset="0"/>
              </a:rPr>
              <a:t>  </a:t>
            </a:r>
            <a:r>
              <a:rPr lang="en-US" altLang="en-US" sz="4400">
                <a:cs typeface="Times New Roman" pitchFamily="18" charset="0"/>
              </a:rPr>
              <a:t>Dùng cân để cân một </a:t>
            </a:r>
            <a:r>
              <a:rPr lang="en-US" altLang="en-US" sz="4400">
                <a:cs typeface="Times New Roman" pitchFamily="18" charset="0"/>
              </a:rPr>
              <a:t>số đồ </a:t>
            </a:r>
            <a:r>
              <a:rPr lang="en-US" altLang="en-US" sz="4400">
                <a:cs typeface="Times New Roman" pitchFamily="18" charset="0"/>
              </a:rPr>
              <a:t>vật</a:t>
            </a:r>
          </a:p>
        </p:txBody>
      </p:sp>
      <p:sp>
        <p:nvSpPr>
          <p:cNvPr id="84014" name="Text Box 46"/>
          <p:cNvSpPr txBox="1">
            <a:spLocks noChangeArrowheads="1"/>
          </p:cNvSpPr>
          <p:nvPr/>
        </p:nvSpPr>
        <p:spPr bwMode="auto">
          <a:xfrm>
            <a:off x="2422525" y="608806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altLang="en-US" sz="2800" b="0"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13321" name="Text Box 28"/>
          <p:cNvSpPr txBox="1">
            <a:spLocks noChangeArrowheads="1"/>
          </p:cNvSpPr>
          <p:nvPr/>
        </p:nvSpPr>
        <p:spPr bwMode="auto">
          <a:xfrm>
            <a:off x="4523765" y="1066800"/>
            <a:ext cx="38925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dirty="0" err="1">
                <a:solidFill>
                  <a:srgbClr val="000099"/>
                </a:solidFill>
                <a:cs typeface="Times New Roman" pitchFamily="18" charset="0"/>
              </a:rPr>
              <a:t>Thực</a:t>
            </a:r>
            <a:r>
              <a:rPr lang="en-US" altLang="en-US" sz="4400" dirty="0">
                <a:solidFill>
                  <a:srgbClr val="000099"/>
                </a:solidFill>
                <a:cs typeface="Times New Roman" pitchFamily="18" charset="0"/>
              </a:rPr>
              <a:t> </a:t>
            </a:r>
            <a:r>
              <a:rPr lang="en-US" altLang="en-US" sz="4400" dirty="0" err="1">
                <a:solidFill>
                  <a:srgbClr val="000099"/>
                </a:solidFill>
                <a:cs typeface="Times New Roman" pitchFamily="18" charset="0"/>
              </a:rPr>
              <a:t>hành</a:t>
            </a:r>
            <a:endParaRPr lang="en-US" altLang="en-US" sz="4400" dirty="0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13322" name="Oval 228"/>
          <p:cNvSpPr>
            <a:spLocks noChangeArrowheads="1"/>
          </p:cNvSpPr>
          <p:nvPr/>
        </p:nvSpPr>
        <p:spPr bwMode="auto">
          <a:xfrm>
            <a:off x="3342139" y="1066799"/>
            <a:ext cx="1143000" cy="889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2800">
                <a:solidFill>
                  <a:schemeClr val="bg1"/>
                </a:solidFill>
                <a:cs typeface="Times New Roman" pitchFamily="18" charset="0"/>
              </a:rPr>
              <a:t>BÀI 4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806483" y="3100849"/>
            <a:ext cx="7315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69" y="110197"/>
            <a:ext cx="10972800" cy="29776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Bài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tập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thêm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407963"/>
            <a:ext cx="10591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ea typeface="Times New Roman" panose="02020603050405020304" pitchFamily="18" charset="0"/>
              </a:rPr>
              <a:t>Bài</a:t>
            </a:r>
            <a:r>
              <a:rPr lang="en-US" dirty="0" smtClean="0">
                <a:ea typeface="Times New Roman" panose="02020603050405020304" pitchFamily="18" charset="0"/>
              </a:rPr>
              <a:t> 5. </a:t>
            </a:r>
            <a:r>
              <a:rPr lang="en-US" dirty="0" err="1" smtClean="0">
                <a:ea typeface="Times New Roman" panose="02020603050405020304" pitchFamily="18" charset="0"/>
              </a:rPr>
              <a:t>Mỗi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kẹo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cân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nặng</a:t>
            </a:r>
            <a:r>
              <a:rPr lang="en-US" dirty="0">
                <a:ea typeface="Times New Roman" panose="02020603050405020304" pitchFamily="18" charset="0"/>
              </a:rPr>
              <a:t> 135g, </a:t>
            </a:r>
            <a:r>
              <a:rPr lang="en-US" dirty="0" err="1">
                <a:ea typeface="Times New Roman" panose="02020603050405020304" pitchFamily="18" charset="0"/>
              </a:rPr>
              <a:t>mỗi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bánh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nặng</a:t>
            </a:r>
            <a:r>
              <a:rPr lang="en-US" dirty="0">
                <a:ea typeface="Times New Roman" panose="02020603050405020304" pitchFamily="18" charset="0"/>
              </a:rPr>
              <a:t> 65g. </a:t>
            </a:r>
            <a:r>
              <a:rPr lang="en-US" dirty="0" err="1">
                <a:ea typeface="Times New Roman" panose="02020603050405020304" pitchFamily="18" charset="0"/>
              </a:rPr>
              <a:t>Hãy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tính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tổng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khối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lượng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của</a:t>
            </a:r>
            <a:r>
              <a:rPr lang="en-US" dirty="0">
                <a:ea typeface="Times New Roman" panose="02020603050405020304" pitchFamily="18" charset="0"/>
              </a:rPr>
              <a:t> 5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kẹo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và</a:t>
            </a:r>
            <a:r>
              <a:rPr lang="en-US" dirty="0">
                <a:ea typeface="Times New Roman" panose="02020603050405020304" pitchFamily="18" charset="0"/>
              </a:rPr>
              <a:t> 5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bánh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đó</a:t>
            </a:r>
            <a:r>
              <a:rPr lang="en-US" dirty="0" smtClean="0">
                <a:ea typeface="Times New Roman" panose="02020603050405020304" pitchFamily="18" charset="0"/>
              </a:rPr>
              <a:t>?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Hãy</a:t>
            </a:r>
            <a:r>
              <a:rPr lang="en-US" dirty="0"/>
              <a:t> </a:t>
            </a:r>
            <a:r>
              <a:rPr lang="en-US" dirty="0" err="1" smtClean="0"/>
              <a:t>thử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2 </a:t>
            </a:r>
            <a:r>
              <a:rPr lang="en-US" dirty="0" err="1" smtClean="0"/>
              <a:t>cách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1942454"/>
            <a:ext cx="8763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giải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err="1" smtClean="0">
                <a:solidFill>
                  <a:srgbClr val="FF0000"/>
                </a:solidFill>
              </a:rPr>
              <a:t>Cách</a:t>
            </a:r>
            <a:r>
              <a:rPr lang="en-US" dirty="0" smtClean="0">
                <a:solidFill>
                  <a:srgbClr val="FF0000"/>
                </a:solidFill>
              </a:rPr>
              <a:t> 1</a:t>
            </a: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lượng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5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kẹo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135 x 5 = 675 (g)</a:t>
            </a: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lượng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5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bánh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65 x 5 = 325 (g)</a:t>
            </a: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Tổng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lượng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5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kẹo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5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bánh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675 + 325 = 1000 (g)</a:t>
            </a: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Đáp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số</a:t>
            </a:r>
            <a:r>
              <a:rPr lang="en-US" dirty="0" smtClean="0">
                <a:solidFill>
                  <a:srgbClr val="FF0000"/>
                </a:solidFill>
              </a:rPr>
              <a:t>: 1000g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59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69" y="110197"/>
            <a:ext cx="10972800" cy="29776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Bài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tập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thêm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407963"/>
            <a:ext cx="10591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ea typeface="Times New Roman" panose="02020603050405020304" pitchFamily="18" charset="0"/>
              </a:rPr>
              <a:t>Bài</a:t>
            </a:r>
            <a:r>
              <a:rPr lang="en-US" dirty="0" smtClean="0">
                <a:ea typeface="Times New Roman" panose="02020603050405020304" pitchFamily="18" charset="0"/>
              </a:rPr>
              <a:t> 5. </a:t>
            </a:r>
            <a:r>
              <a:rPr lang="en-US" dirty="0" err="1" smtClean="0">
                <a:ea typeface="Times New Roman" panose="02020603050405020304" pitchFamily="18" charset="0"/>
              </a:rPr>
              <a:t>Mỗi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kẹo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cân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nặng</a:t>
            </a:r>
            <a:r>
              <a:rPr lang="en-US" dirty="0">
                <a:ea typeface="Times New Roman" panose="02020603050405020304" pitchFamily="18" charset="0"/>
              </a:rPr>
              <a:t> 135g, </a:t>
            </a:r>
            <a:r>
              <a:rPr lang="en-US" dirty="0" err="1">
                <a:ea typeface="Times New Roman" panose="02020603050405020304" pitchFamily="18" charset="0"/>
              </a:rPr>
              <a:t>mỗi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bánh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nặng</a:t>
            </a:r>
            <a:r>
              <a:rPr lang="en-US" dirty="0">
                <a:ea typeface="Times New Roman" panose="02020603050405020304" pitchFamily="18" charset="0"/>
              </a:rPr>
              <a:t> 65g. </a:t>
            </a:r>
            <a:r>
              <a:rPr lang="en-US" dirty="0" err="1">
                <a:ea typeface="Times New Roman" panose="02020603050405020304" pitchFamily="18" charset="0"/>
              </a:rPr>
              <a:t>Hãy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tính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ea typeface="Times New Roman" panose="02020603050405020304" pitchFamily="18" charset="0"/>
              </a:rPr>
              <a:t>tổng</a:t>
            </a:r>
            <a:r>
              <a:rPr lang="en-US" dirty="0" smtClean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khối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lượng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của</a:t>
            </a:r>
            <a:r>
              <a:rPr lang="en-US" dirty="0">
                <a:ea typeface="Times New Roman" panose="02020603050405020304" pitchFamily="18" charset="0"/>
              </a:rPr>
              <a:t> 5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kẹo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và</a:t>
            </a:r>
            <a:r>
              <a:rPr lang="en-US" dirty="0">
                <a:ea typeface="Times New Roman" panose="02020603050405020304" pitchFamily="18" charset="0"/>
              </a:rPr>
              <a:t> 5 </a:t>
            </a:r>
            <a:r>
              <a:rPr lang="en-US" dirty="0" err="1">
                <a:ea typeface="Times New Roman" panose="02020603050405020304" pitchFamily="18" charset="0"/>
              </a:rPr>
              <a:t>hộp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bánh</a:t>
            </a:r>
            <a:r>
              <a:rPr lang="en-US" dirty="0">
                <a:ea typeface="Times New Roman" panose="02020603050405020304" pitchFamily="18" charset="0"/>
              </a:rPr>
              <a:t> </a:t>
            </a:r>
            <a:r>
              <a:rPr lang="en-US" dirty="0" err="1">
                <a:ea typeface="Times New Roman" panose="02020603050405020304" pitchFamily="18" charset="0"/>
              </a:rPr>
              <a:t>đó</a:t>
            </a:r>
            <a:r>
              <a:rPr lang="en-US" dirty="0" smtClean="0">
                <a:ea typeface="Times New Roman" panose="02020603050405020304" pitchFamily="18" charset="0"/>
              </a:rPr>
              <a:t>?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Hãy</a:t>
            </a:r>
            <a:r>
              <a:rPr lang="en-US" dirty="0"/>
              <a:t> </a:t>
            </a:r>
            <a:r>
              <a:rPr lang="en-US" dirty="0" err="1" smtClean="0"/>
              <a:t>thử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2 </a:t>
            </a:r>
            <a:r>
              <a:rPr lang="en-US" dirty="0" err="1" smtClean="0"/>
              <a:t>cách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1942454"/>
            <a:ext cx="8763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giải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err="1" smtClean="0">
                <a:solidFill>
                  <a:srgbClr val="FF0000"/>
                </a:solidFill>
              </a:rPr>
              <a:t>Cách</a:t>
            </a:r>
            <a:r>
              <a:rPr lang="en-US" dirty="0" smtClean="0">
                <a:solidFill>
                  <a:srgbClr val="FF0000"/>
                </a:solidFill>
              </a:rPr>
              <a:t> 2</a:t>
            </a: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lượng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1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kẹo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1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bánh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135 + 65 = 200 (g)</a:t>
            </a: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Tổng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khối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lượng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5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kẹo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5 </a:t>
            </a:r>
            <a:r>
              <a:rPr lang="en-US" dirty="0" err="1" smtClean="0">
                <a:solidFill>
                  <a:srgbClr val="FF0000"/>
                </a:solidFill>
              </a:rPr>
              <a:t>hộp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bánh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200 x 5 = 1000 (g)</a:t>
            </a:r>
          </a:p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Đáp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số</a:t>
            </a:r>
            <a:r>
              <a:rPr lang="en-US" dirty="0" smtClean="0">
                <a:solidFill>
                  <a:srgbClr val="FF0000"/>
                </a:solidFill>
              </a:rPr>
              <a:t>: 1000g</a:t>
            </a:r>
          </a:p>
        </p:txBody>
      </p:sp>
    </p:spTree>
    <p:extLst>
      <p:ext uri="{BB962C8B-B14F-4D97-AF65-F5344CB8AC3E}">
        <p14:creationId xmlns:p14="http://schemas.microsoft.com/office/powerpoint/2010/main" val="50711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01" name="Group 61"/>
          <p:cNvGraphicFramePr>
            <a:graphicFrameLocks noGrp="1"/>
          </p:cNvGraphicFramePr>
          <p:nvPr/>
        </p:nvGraphicFramePr>
        <p:xfrm>
          <a:off x="10058400" y="1447800"/>
          <a:ext cx="609600" cy="639872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39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616" marB="45616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574" name="Rectangle 134"/>
          <p:cNvSpPr>
            <a:spLocks noChangeArrowheads="1"/>
          </p:cNvSpPr>
          <p:nvPr/>
        </p:nvSpPr>
        <p:spPr bwMode="auto">
          <a:xfrm>
            <a:off x="2895600" y="1044576"/>
            <a:ext cx="1841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altLang="en-US" sz="4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vant" pitchFamily="34" charset="0"/>
            </a:endParaRPr>
          </a:p>
        </p:txBody>
      </p:sp>
      <p:sp>
        <p:nvSpPr>
          <p:cNvPr id="31" name="Text Box 84"/>
          <p:cNvSpPr txBox="1">
            <a:spLocks noChangeArrowheads="1"/>
          </p:cNvSpPr>
          <p:nvPr/>
        </p:nvSpPr>
        <p:spPr bwMode="auto">
          <a:xfrm>
            <a:off x="2133600" y="1819271"/>
            <a:ext cx="7907552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44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* </a:t>
            </a:r>
            <a:r>
              <a:rPr lang="en-US" altLang="en-US" sz="44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CỦNG </a:t>
            </a:r>
            <a:r>
              <a:rPr lang="en-US" altLang="en-US" sz="44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CỐ, DẶN DÒ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4400" b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- Chuẩn bị bài sau: Bảng chia 9</a:t>
            </a:r>
            <a:endParaRPr lang="en-US" altLang="en-US" sz="4400" b="0" dirty="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pic>
        <p:nvPicPr>
          <p:cNvPr id="8" name="Picture 4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4800600"/>
            <a:ext cx="224808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02&quot;/&gt;&lt;/object&gt;&lt;object type=&quot;3&quot; unique_id=&quot;10005&quot;&gt;&lt;property id=&quot;20148&quot; value=&quot;5&quot;/&gt;&lt;property id=&quot;20300&quot; value=&quot;Slide 2&quot;/&gt;&lt;property id=&quot;20307&quot; value=&quot;296&quot;/&gt;&lt;/object&gt;&lt;object type=&quot;3&quot; unique_id=&quot;10006&quot;&gt;&lt;property id=&quot;20148&quot; value=&quot;5&quot;/&gt;&lt;property id=&quot;20300&quot; value=&quot;Slide 3&quot;/&gt;&lt;property id=&quot;20307&quot; value=&quot;272&quot;/&gt;&lt;/object&gt;&lt;object type=&quot;3&quot; unique_id=&quot;10007&quot;&gt;&lt;property id=&quot;20148&quot; value=&quot;5&quot;/&gt;&lt;property id=&quot;20300&quot; value=&quot;Slide 4&quot;/&gt;&lt;property id=&quot;20307&quot; value=&quot;301&quot;/&gt;&lt;/object&gt;&lt;object type=&quot;3&quot; unique_id=&quot;10008&quot;&gt;&lt;property id=&quot;20148&quot; value=&quot;5&quot;/&gt;&lt;property id=&quot;20300&quot; value=&quot;Slide 5&quot;/&gt;&lt;property id=&quot;20307&quot; value=&quot;293&quot;/&gt;&lt;/object&gt;&lt;object type=&quot;3&quot; unique_id=&quot;10009&quot;&gt;&lt;property id=&quot;20148&quot; value=&quot;5&quot;/&gt;&lt;property id=&quot;20300&quot; value=&quot;Slide 6&quot;/&gt;&lt;property id=&quot;20307&quot; value=&quot;282&quot;/&gt;&lt;/object&gt;&lt;object type=&quot;3&quot; unique_id=&quot;10010&quot;&gt;&lt;property id=&quot;20148&quot; value=&quot;5&quot;/&gt;&lt;property id=&quot;20300&quot; value=&quot;Slide 7&quot;/&gt;&lt;property id=&quot;20307&quot; value=&quot;294&quot;/&gt;&lt;/object&gt;&lt;object type=&quot;3&quot; unique_id=&quot;10011&quot;&gt;&lt;property id=&quot;20148&quot; value=&quot;5&quot;/&gt;&lt;property id=&quot;20300&quot; value=&quot;Slide 8&quot;/&gt;&lt;property id=&quot;20307&quot; value=&quot;292&quot;/&gt;&lt;/object&gt;&lt;object type=&quot;3&quot; unique_id=&quot;10012&quot;&gt;&lt;property id=&quot;20148&quot; value=&quot;5&quot;/&gt;&lt;property id=&quot;20300&quot; value=&quot;Slide 9&quot;/&gt;&lt;property id=&quot;20307&quot; value=&quot;283&quot;/&gt;&lt;/object&gt;&lt;object type=&quot;3&quot; unique_id=&quot;10013&quot;&gt;&lt;property id=&quot;20148&quot; value=&quot;5&quot;/&gt;&lt;property id=&quot;20300&quot; value=&quot;Slide 10&quot;/&gt;&lt;property id=&quot;20307&quot; value=&quot;298&quot;/&gt;&lt;/object&gt;&lt;object type=&quot;3&quot; unique_id=&quot;10014&quot;&gt;&lt;property id=&quot;20148&quot; value=&quot;5&quot;/&gt;&lt;property id=&quot;20300&quot; value=&quot;Slide 11&quot;/&gt;&lt;property id=&quot;20307&quot; value=&quot;299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2386</TotalTime>
  <Words>493</Words>
  <Application>Microsoft Office PowerPoint</Application>
  <PresentationFormat>Widescreen</PresentationFormat>
  <Paragraphs>76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.VnAvant</vt:lpstr>
      <vt:lpstr>.VnTime</vt:lpstr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thêm</vt:lpstr>
      <vt:lpstr>Bài tập thêm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VanThu</dc:creator>
  <cp:lastModifiedBy>Minhthangpc.VN</cp:lastModifiedBy>
  <cp:revision>326</cp:revision>
  <cp:lastPrinted>1601-01-01T00:00:00Z</cp:lastPrinted>
  <dcterms:created xsi:type="dcterms:W3CDTF">1601-01-01T00:00:00Z</dcterms:created>
  <dcterms:modified xsi:type="dcterms:W3CDTF">2021-12-05T15:05:52Z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