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sldIdLst>
    <p:sldId id="260" r:id="rId2"/>
    <p:sldId id="368" r:id="rId3"/>
    <p:sldId id="361" r:id="rId4"/>
    <p:sldId id="371" r:id="rId5"/>
    <p:sldId id="372" r:id="rId6"/>
    <p:sldId id="363" r:id="rId7"/>
    <p:sldId id="269" r:id="rId8"/>
    <p:sldId id="370" r:id="rId9"/>
    <p:sldId id="377" r:id="rId10"/>
    <p:sldId id="365" r:id="rId11"/>
    <p:sldId id="375" r:id="rId12"/>
    <p:sldId id="278" r:id="rId13"/>
    <p:sldId id="376" r:id="rId14"/>
    <p:sldId id="367" r:id="rId15"/>
    <p:sldId id="273" r:id="rId16"/>
  </p:sldIdLst>
  <p:sldSz cx="9144000" cy="5143500" type="screen16x9"/>
  <p:notesSz cx="6858000" cy="9144000"/>
  <p:embeddedFontLst>
    <p:embeddedFont>
      <p:font typeface="Bebas Neue" panose="020B0604020202020204" charset="0"/>
      <p:regular r:id="rId18"/>
    </p:embeddedFont>
    <p:embeddedFont>
      <p:font typeface="Comfortaa" panose="020B0604020202020204" charset="0"/>
      <p:regular r:id="rId19"/>
      <p:bold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HP001 5 hàng" panose="020B0603050302020204" pitchFamily="34" charset="0"/>
      <p:regular r:id="rId27"/>
      <p:bold r:id="rId28"/>
    </p:embeddedFont>
    <p:embeddedFont>
      <p:font typeface="Jomhuria" panose="020B0604020202020204" charset="-78"/>
      <p:regular r:id="rId29"/>
    </p:embeddedFont>
    <p:embeddedFont>
      <p:font typeface="Leelawadee UI Semilight" panose="020B0402040204020203" pitchFamily="34" charset="-34"/>
      <p:regular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5FB"/>
    <a:srgbClr val="FFD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80E2F9-67EF-4208-9D1B-3FCB7232AA4D}">
  <a:tblStyle styleId="{B780E2F9-67EF-4208-9D1B-3FCB7232AA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35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92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e3a41a5519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e3a41a5519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60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9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17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63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66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3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212599"/>
      </p:ext>
    </p:extLst>
  </p:cSld>
  <p:clrMapOvr>
    <a:masterClrMapping/>
  </p:clrMapOvr>
  <p:transition spd="slow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367652"/>
      </p:ext>
    </p:extLst>
  </p:cSld>
  <p:clrMapOvr>
    <a:masterClrMapping/>
  </p:clrMapOvr>
  <p:transition spd="slow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>
            <a:spLocks noGrp="1"/>
          </p:cNvSpPr>
          <p:nvPr>
            <p:ph type="title"/>
          </p:nvPr>
        </p:nvSpPr>
        <p:spPr>
          <a:xfrm>
            <a:off x="1587900" y="1547638"/>
            <a:ext cx="5968200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3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3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22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19" name="Google Shape;1319;p2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3" name="Google Shape;1363;p22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364" name="Google Shape;1364;p2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22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371" name="Google Shape;1371;p2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5" name="Google Shape;1375;p2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lt2"/>
        </a:solid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23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84" name="Google Shape;1384;p2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2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2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2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2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2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2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2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2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2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2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2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2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8" name="Google Shape;1428;p23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429" name="Google Shape;1429;p2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23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436" name="Google Shape;1436;p2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2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441" name="Google Shape;1441;p2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7" name="Google Shape;1447;p23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2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4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450" name="Google Shape;1450;p2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24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495" name="Google Shape;1495;p2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24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07" name="Google Shape;1507;p2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9" name="Google Shape;1519;p24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25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522" name="Google Shape;1522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5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567" name="Google Shape;1567;p2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25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79" name="Google Shape;1579;p2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7A3-630A-4FAB-BDB2-6CC48DFEEF1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6186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36619"/>
      </p:ext>
    </p:extLst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656389"/>
      </p:ext>
    </p:extLst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1750025" y="1838029"/>
            <a:ext cx="5643900" cy="13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380189"/>
      </p:ext>
    </p:extLst>
  </p:cSld>
  <p:clrMapOvr>
    <a:masterClrMapping/>
  </p:clrMapOvr>
  <p:transition spd="slow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622085"/>
      </p:ext>
    </p:extLst>
  </p:cSld>
  <p:clrMapOvr>
    <a:masterClrMapping/>
  </p:clrMapOvr>
  <p:transition spd="slow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208127"/>
      </p:ext>
    </p:extLst>
  </p:cSld>
  <p:clrMapOvr>
    <a:masterClrMapping/>
  </p:clrMapOvr>
  <p:transition spd="slow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353962"/>
      </p:ext>
    </p:extLst>
  </p:cSld>
  <p:clrMapOvr>
    <a:masterClrMapping/>
  </p:clrMapOvr>
  <p:transition spd="slow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0" r:id="rId3"/>
    <p:sldLayoutId id="2147483654" r:id="rId4"/>
    <p:sldLayoutId id="2147483655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56" r:id="rId12"/>
    <p:sldLayoutId id="2147483668" r:id="rId13"/>
    <p:sldLayoutId id="2147483669" r:id="rId14"/>
    <p:sldLayoutId id="2147483670" r:id="rId15"/>
    <p:sldLayoutId id="2147483671" r:id="rId16"/>
    <p:sldLayoutId id="2147483682" r:id="rId17"/>
  </p:sldLayoutIdLst>
  <p:transition spd="slow" advTm="0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93797" y="38959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02;p28"/>
          <p:cNvSpPr txBox="1">
            <a:spLocks/>
          </p:cNvSpPr>
          <p:nvPr/>
        </p:nvSpPr>
        <p:spPr>
          <a:xfrm>
            <a:off x="2159208" y="1030512"/>
            <a:ext cx="4859390" cy="73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mhuria"/>
              <a:buNone/>
              <a:defRPr sz="9600" b="0" i="0" u="none" strike="noStrike" cap="none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2587;p53"/>
          <p:cNvGrpSpPr/>
          <p:nvPr/>
        </p:nvGrpSpPr>
        <p:grpSpPr>
          <a:xfrm>
            <a:off x="1163828" y="714413"/>
            <a:ext cx="525291" cy="494100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30253" y="468909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: (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400" b="1" dirty="0">
                <a:latin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68" y="1767757"/>
            <a:ext cx="2082863" cy="294604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481109" y="1697192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85218"/>
      </p:ext>
    </p:extLst>
  </p:cSld>
  <p:clrMapOvr>
    <a:masterClrMapping/>
  </p:clrMapOvr>
  <p:transition spd="slow" advClick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645460" y="867823"/>
            <a:ext cx="7874596" cy="3720867"/>
          </a:xfrm>
          <a:prstGeom prst="roundRect">
            <a:avLst>
              <a:gd name="adj" fmla="val 733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50"/>
          <p:cNvSpPr txBox="1"/>
          <p:nvPr/>
        </p:nvSpPr>
        <p:spPr>
          <a:xfrm>
            <a:off x="699248" y="869371"/>
            <a:ext cx="7971416" cy="337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384" name="Google Shape;2384;p50"/>
          <p:cNvSpPr/>
          <p:nvPr/>
        </p:nvSpPr>
        <p:spPr>
          <a:xfrm>
            <a:off x="8093797" y="40483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50"/>
          <p:cNvSpPr txBox="1">
            <a:spLocks noGrp="1"/>
          </p:cNvSpPr>
          <p:nvPr>
            <p:ph type="title"/>
          </p:nvPr>
        </p:nvSpPr>
        <p:spPr>
          <a:xfrm>
            <a:off x="4009462" y="395633"/>
            <a:ext cx="2247313" cy="472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8993" y="46617"/>
            <a:ext cx="787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860CF723-C5E5-47C5-A8E2-BFE4ADFF3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49" y="1641720"/>
            <a:ext cx="763667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a/.(cong, coong):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chuông xe đạp kêu kính………  ; vẽ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……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b/.(xong, xoong):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làm………….việc, cái………………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7EA4A35-0849-4EE7-9EA5-CC139D9B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05" y="3857077"/>
            <a:ext cx="1311414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DD6C1F24-BB3C-4414-A24C-B1678884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410" y="2262993"/>
            <a:ext cx="151623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coong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AB41A866-887F-41DF-B710-C4626F37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248" y="3522344"/>
            <a:ext cx="151623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xoong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E1B0F029-B7A7-4B38-9954-42BF04F0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680" y="2295160"/>
            <a:ext cx="151623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99328715-11EE-43E4-A96A-33B3F2A43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610" y="3496596"/>
            <a:ext cx="151623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</a:p>
        </p:txBody>
      </p:sp>
    </p:spTree>
    <p:extLst>
      <p:ext uri="{BB962C8B-B14F-4D97-AF65-F5344CB8AC3E}">
        <p14:creationId xmlns:p14="http://schemas.microsoft.com/office/powerpoint/2010/main" val="321541780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  <p:bldP spid="2369" grpId="0"/>
      <p:bldP spid="10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645460" y="867823"/>
            <a:ext cx="7874596" cy="3720867"/>
          </a:xfrm>
          <a:prstGeom prst="roundRect">
            <a:avLst>
              <a:gd name="adj" fmla="val 733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50"/>
          <p:cNvSpPr txBox="1"/>
          <p:nvPr/>
        </p:nvSpPr>
        <p:spPr>
          <a:xfrm>
            <a:off x="699248" y="869371"/>
            <a:ext cx="7971416" cy="337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3: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387" name="Google Shape;2387;p50"/>
          <p:cNvSpPr txBox="1">
            <a:spLocks noGrp="1"/>
          </p:cNvSpPr>
          <p:nvPr>
            <p:ph type="title"/>
          </p:nvPr>
        </p:nvSpPr>
        <p:spPr>
          <a:xfrm>
            <a:off x="4009462" y="395633"/>
            <a:ext cx="2247313" cy="472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8993" y="46617"/>
            <a:ext cx="787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52603B10-39D2-4699-A14E-BADCFF67D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61" y="1403929"/>
            <a:ext cx="779929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Từ ngữ chỉ sự vật có tiếng bắt đầu bằng s 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M: sông, chim sẻ………….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điểm, tính chất, có tiếng bắt đầu bằng x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M: xào nấu, xanh xao………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  <p:bldP spid="236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645460" y="867823"/>
            <a:ext cx="7874596" cy="3720867"/>
          </a:xfrm>
          <a:prstGeom prst="roundRect">
            <a:avLst>
              <a:gd name="adj" fmla="val 733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50"/>
          <p:cNvSpPr txBox="1"/>
          <p:nvPr/>
        </p:nvSpPr>
        <p:spPr>
          <a:xfrm>
            <a:off x="1337202" y="795743"/>
            <a:ext cx="7971416" cy="337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3: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387" name="Google Shape;2387;p50"/>
          <p:cNvSpPr txBox="1">
            <a:spLocks noGrp="1"/>
          </p:cNvSpPr>
          <p:nvPr>
            <p:ph type="title"/>
          </p:nvPr>
        </p:nvSpPr>
        <p:spPr>
          <a:xfrm>
            <a:off x="4009462" y="395633"/>
            <a:ext cx="2247313" cy="472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8993" y="46617"/>
            <a:ext cx="787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B6A99D0-E5BC-4C92-A1D5-65634DFB5D2E}"/>
              </a:ext>
            </a:extLst>
          </p:cNvPr>
          <p:cNvSpPr/>
          <p:nvPr/>
        </p:nvSpPr>
        <p:spPr>
          <a:xfrm>
            <a:off x="645459" y="1216839"/>
            <a:ext cx="769305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ách,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ổ,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ông, (lá)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ả, (cây)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ấu, (chim)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ẻ,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ườn (núi), (xương)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ườn,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ân, (cái)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àng, (cây)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úng, (hoa)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en, ...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EDB9794-47C0-423B-B610-9C2A5960C7D1}"/>
              </a:ext>
            </a:extLst>
          </p:cNvPr>
          <p:cNvSpPr/>
          <p:nvPr/>
        </p:nvSpPr>
        <p:spPr>
          <a:xfrm>
            <a:off x="539220" y="2706017"/>
            <a:ext cx="779929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ôi,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hoa,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lánh,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ả thân,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ơ,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ám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ịt,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anh,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ao,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ác,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áo trộn,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át gạo,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ay lúa,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ắn tay,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ây dựng, ...</a:t>
            </a:r>
          </a:p>
        </p:txBody>
      </p:sp>
    </p:spTree>
    <p:extLst>
      <p:ext uri="{BB962C8B-B14F-4D97-AF65-F5344CB8AC3E}">
        <p14:creationId xmlns:p14="http://schemas.microsoft.com/office/powerpoint/2010/main" val="131644698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  <p:bldP spid="236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828547" y="867823"/>
            <a:ext cx="7539744" cy="3720867"/>
          </a:xfrm>
          <a:prstGeom prst="roundRect">
            <a:avLst>
              <a:gd name="adj" fmla="val 733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50"/>
          <p:cNvSpPr txBox="1"/>
          <p:nvPr/>
        </p:nvSpPr>
        <p:spPr>
          <a:xfrm>
            <a:off x="1022439" y="867822"/>
            <a:ext cx="7071358" cy="359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384" name="Google Shape;2384;p50"/>
          <p:cNvSpPr/>
          <p:nvPr/>
        </p:nvSpPr>
        <p:spPr>
          <a:xfrm>
            <a:off x="8093797" y="40483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Up Ribbon 8"/>
          <p:cNvSpPr/>
          <p:nvPr/>
        </p:nvSpPr>
        <p:spPr>
          <a:xfrm>
            <a:off x="2348318" y="1077741"/>
            <a:ext cx="4419600" cy="802640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1514" y="2450563"/>
            <a:ext cx="5529239" cy="1597789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57175" indent="-257175" defTabSz="685800">
              <a:lnSpc>
                <a:spcPct val="150000"/>
              </a:lnSpc>
              <a:buFontTx/>
              <a:buAutoNum type="arabicPeriod"/>
            </a:pP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Tự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viết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lại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lĕ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sai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trong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bài</a:t>
            </a:r>
            <a:endParaRPr lang="en-US" sz="2700" b="1" dirty="0">
              <a:solidFill>
                <a:prstClr val="black"/>
              </a:solidFill>
              <a:latin typeface="HP001 5 hàng" panose="020B0603050302020204" pitchFamily="34" charset="0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rabicPeriod"/>
            </a:pP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Đ</a:t>
            </a:r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ǌ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và chuẩn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bị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trư</a:t>
            </a:r>
            <a:r>
              <a:rPr lang="el-GR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ϐ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bài sau.</a:t>
            </a:r>
          </a:p>
        </p:txBody>
      </p:sp>
    </p:spTree>
    <p:extLst>
      <p:ext uri="{BB962C8B-B14F-4D97-AF65-F5344CB8AC3E}">
        <p14:creationId xmlns:p14="http://schemas.microsoft.com/office/powerpoint/2010/main" val="357635719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  <p:bldP spid="2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45"/>
          <p:cNvSpPr/>
          <p:nvPr/>
        </p:nvSpPr>
        <p:spPr>
          <a:xfrm>
            <a:off x="7494402" y="3485800"/>
            <a:ext cx="1333744" cy="639957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5"/>
          <p:cNvSpPr/>
          <p:nvPr/>
        </p:nvSpPr>
        <p:spPr>
          <a:xfrm>
            <a:off x="1431379" y="757548"/>
            <a:ext cx="604911" cy="562172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5"/>
          <p:cNvSpPr/>
          <p:nvPr/>
        </p:nvSpPr>
        <p:spPr>
          <a:xfrm>
            <a:off x="775947" y="1006508"/>
            <a:ext cx="1333744" cy="639407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97405" y="1568680"/>
            <a:ext cx="7301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Cảm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ơn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con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đã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lắng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nghe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bài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học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1361967" y="395603"/>
            <a:ext cx="542805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Tiếng</a:t>
            </a:r>
            <a:r>
              <a:rPr lang="en-US" alt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hò</a:t>
            </a:r>
            <a:r>
              <a:rPr lang="en-US" alt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trên</a:t>
            </a:r>
            <a:r>
              <a:rPr lang="en-US" alt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sông</a:t>
            </a:r>
            <a:endParaRPr lang="en-US" alt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553" y="1276507"/>
            <a:ext cx="8326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Điệu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hò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chèo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thuyền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Gái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vang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Tôi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518" y="2009880"/>
            <a:ext cx="849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cơn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nhè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nhẹ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vút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900" y="2558587"/>
            <a:ext cx="886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cánh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thần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tiên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nâng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tôi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bay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lơ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lửng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đưa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516" y="3120457"/>
            <a:ext cx="849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bến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bờ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xa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Trước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mắt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tôi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vừa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ra con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sông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giống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516" y="3604617"/>
            <a:ext cx="84978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sông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Thu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Bồn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ngang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chảy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                                                         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024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325340" y="3021808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665;p32"/>
          <p:cNvSpPr txBox="1">
            <a:spLocks/>
          </p:cNvSpPr>
          <p:nvPr/>
        </p:nvSpPr>
        <p:spPr>
          <a:xfrm>
            <a:off x="437493" y="3481273"/>
            <a:ext cx="3193381" cy="1005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2" name="Google Shape;2223;p47"/>
          <p:cNvCxnSpPr/>
          <p:nvPr/>
        </p:nvCxnSpPr>
        <p:spPr>
          <a:xfrm>
            <a:off x="3722785" y="3844983"/>
            <a:ext cx="55939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5" name="Google Shape;2370;p50"/>
          <p:cNvSpPr/>
          <p:nvPr/>
        </p:nvSpPr>
        <p:spPr>
          <a:xfrm>
            <a:off x="4374094" y="3274829"/>
            <a:ext cx="4113691" cy="1329068"/>
          </a:xfrm>
          <a:prstGeom prst="roundRect">
            <a:avLst>
              <a:gd name="adj" fmla="val 15422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1200"/>
              </a:spcBef>
              <a:buClr>
                <a:srgbClr val="00CC99"/>
              </a:buClr>
            </a:pP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Bồn</a:t>
            </a:r>
            <a:endParaRPr lang="en-US" altLang="en-US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9" y="1392237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20646" y="618941"/>
            <a:ext cx="6929634" cy="2354491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vang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con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endParaRPr lang="vi-VN" sz="2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54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426785" y="3269159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9" y="1392237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60299" y="569128"/>
            <a:ext cx="6929634" cy="2354491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vang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con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endParaRPr lang="vi-VN" sz="2100" i="1" dirty="0">
              <a:solidFill>
                <a:schemeClr val="tx1"/>
              </a:solidFill>
            </a:endParaRPr>
          </a:p>
        </p:txBody>
      </p:sp>
      <p:sp>
        <p:nvSpPr>
          <p:cNvPr id="32" name="Google Shape;1665;p32"/>
          <p:cNvSpPr txBox="1">
            <a:spLocks/>
          </p:cNvSpPr>
          <p:nvPr/>
        </p:nvSpPr>
        <p:spPr>
          <a:xfrm>
            <a:off x="1090549" y="3489656"/>
            <a:ext cx="2662791" cy="465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3" name="Google Shape;1665;p32"/>
          <p:cNvSpPr txBox="1">
            <a:spLocks/>
          </p:cNvSpPr>
          <p:nvPr/>
        </p:nvSpPr>
        <p:spPr>
          <a:xfrm>
            <a:off x="1086925" y="4115986"/>
            <a:ext cx="3679930" cy="44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6" name="Google Shape;2223;p47"/>
          <p:cNvCxnSpPr/>
          <p:nvPr/>
        </p:nvCxnSpPr>
        <p:spPr>
          <a:xfrm>
            <a:off x="3753340" y="3732725"/>
            <a:ext cx="571234" cy="1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37" name="Google Shape;2223;p47"/>
          <p:cNvCxnSpPr/>
          <p:nvPr/>
        </p:nvCxnSpPr>
        <p:spPr>
          <a:xfrm>
            <a:off x="4770960" y="4328484"/>
            <a:ext cx="565916" cy="4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1" name="Google Shape;2370;p50"/>
          <p:cNvSpPr/>
          <p:nvPr/>
        </p:nvSpPr>
        <p:spPr>
          <a:xfrm>
            <a:off x="4417123" y="3552628"/>
            <a:ext cx="1101583" cy="356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2370;p50"/>
          <p:cNvSpPr/>
          <p:nvPr/>
        </p:nvSpPr>
        <p:spPr>
          <a:xfrm>
            <a:off x="5422264" y="4039391"/>
            <a:ext cx="3025496" cy="6484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857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426785" y="3269159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9" y="1392237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18126" y="946530"/>
            <a:ext cx="6929634" cy="2354491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vang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con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endParaRPr lang="vi-VN" sz="2100" i="1" dirty="0">
              <a:solidFill>
                <a:schemeClr val="tx1"/>
              </a:solidFill>
            </a:endParaRPr>
          </a:p>
        </p:txBody>
      </p:sp>
      <p:sp>
        <p:nvSpPr>
          <p:cNvPr id="32" name="Google Shape;1665;p32"/>
          <p:cNvSpPr txBox="1">
            <a:spLocks/>
          </p:cNvSpPr>
          <p:nvPr/>
        </p:nvSpPr>
        <p:spPr>
          <a:xfrm>
            <a:off x="1090549" y="3489656"/>
            <a:ext cx="2662791" cy="465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3" name="Google Shape;1665;p32"/>
          <p:cNvSpPr txBox="1">
            <a:spLocks/>
          </p:cNvSpPr>
          <p:nvPr/>
        </p:nvSpPr>
        <p:spPr>
          <a:xfrm>
            <a:off x="1086925" y="4115986"/>
            <a:ext cx="3679930" cy="44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6" name="Google Shape;2223;p47"/>
          <p:cNvCxnSpPr/>
          <p:nvPr/>
        </p:nvCxnSpPr>
        <p:spPr>
          <a:xfrm>
            <a:off x="3753340" y="3732725"/>
            <a:ext cx="571234" cy="1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37" name="Google Shape;2223;p47"/>
          <p:cNvCxnSpPr/>
          <p:nvPr/>
        </p:nvCxnSpPr>
        <p:spPr>
          <a:xfrm>
            <a:off x="4770960" y="4328484"/>
            <a:ext cx="565916" cy="4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1" name="Google Shape;2370;p50"/>
          <p:cNvSpPr/>
          <p:nvPr/>
        </p:nvSpPr>
        <p:spPr>
          <a:xfrm>
            <a:off x="4417123" y="3552628"/>
            <a:ext cx="1101583" cy="356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2370;p50"/>
          <p:cNvSpPr/>
          <p:nvPr/>
        </p:nvSpPr>
        <p:spPr>
          <a:xfrm>
            <a:off x="5422264" y="4039391"/>
            <a:ext cx="3025496" cy="6484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62805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54" name="Google Shape;2370;p50"/>
          <p:cNvSpPr/>
          <p:nvPr/>
        </p:nvSpPr>
        <p:spPr>
          <a:xfrm>
            <a:off x="680943" y="4077334"/>
            <a:ext cx="1666210" cy="38346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chèo</a:t>
            </a: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thuyền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2371;p50"/>
          <p:cNvSpPr/>
          <p:nvPr/>
        </p:nvSpPr>
        <p:spPr>
          <a:xfrm>
            <a:off x="3725118" y="4040863"/>
            <a:ext cx="1673123" cy="43099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lơ</a:t>
            </a: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lửng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372;p50"/>
          <p:cNvSpPr/>
          <p:nvPr/>
        </p:nvSpPr>
        <p:spPr>
          <a:xfrm>
            <a:off x="5474014" y="4055326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vi-VN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giống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2373;p50"/>
          <p:cNvSpPr/>
          <p:nvPr/>
        </p:nvSpPr>
        <p:spPr>
          <a:xfrm>
            <a:off x="7022045" y="4040863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vi-VN" sz="2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Thu </a:t>
            </a:r>
            <a:r>
              <a:rPr lang="en-US" altLang="vi-VN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Bồn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665;p32"/>
          <p:cNvSpPr txBox="1">
            <a:spLocks/>
          </p:cNvSpPr>
          <p:nvPr/>
        </p:nvSpPr>
        <p:spPr>
          <a:xfrm>
            <a:off x="158608" y="2117949"/>
            <a:ext cx="1721812" cy="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vi-VN" sz="2600" b="1" dirty="0">
                <a:solidFill>
                  <a:srgbClr val="C00000"/>
                </a:solidFill>
                <a:latin typeface="Constantia" panose="02030602050306030303" pitchFamily="18" charset="0"/>
              </a:rPr>
              <a:t>Viết</a:t>
            </a:r>
          </a:p>
          <a:p>
            <a:pPr marL="0" indent="0"/>
            <a:r>
              <a:rPr lang="vi-VN" sz="2600" b="1" dirty="0">
                <a:solidFill>
                  <a:srgbClr val="C00000"/>
                </a:solidFill>
                <a:latin typeface="Constantia" panose="02030602050306030303" pitchFamily="18" charset="0"/>
              </a:rPr>
              <a:t> từ khó</a:t>
            </a:r>
            <a:endParaRPr lang="en-US" sz="2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85" y="1237158"/>
            <a:ext cx="696045" cy="9114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34426" y="671643"/>
            <a:ext cx="6510489" cy="263149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vang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con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endParaRPr lang="vi-VN" sz="2100" i="1" dirty="0">
              <a:solidFill>
                <a:schemeClr val="tx1"/>
              </a:solidFill>
            </a:endParaRPr>
          </a:p>
          <a:p>
            <a:pPr algn="just"/>
            <a:endParaRPr lang="vi-VN" sz="1800" b="1" i="1" dirty="0">
              <a:solidFill>
                <a:srgbClr val="002060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165841" y="1369676"/>
            <a:ext cx="11722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115879" y="2678073"/>
            <a:ext cx="531048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66088" y="2659090"/>
            <a:ext cx="805912" cy="25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33180" y="1987388"/>
            <a:ext cx="9777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50">
            <a:extLst>
              <a:ext uri="{FF2B5EF4-FFF2-40B4-BE49-F238E27FC236}">
                <a16:creationId xmlns:a16="http://schemas.microsoft.com/office/drawing/2014/main" id="{F170D923-0231-43E0-9355-977E76E205EC}"/>
              </a:ext>
            </a:extLst>
          </p:cNvPr>
          <p:cNvCxnSpPr>
            <a:cxnSpLocks/>
          </p:cNvCxnSpPr>
          <p:nvPr/>
        </p:nvCxnSpPr>
        <p:spPr>
          <a:xfrm>
            <a:off x="5282197" y="1367752"/>
            <a:ext cx="47480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Google Shape;2370;p50">
            <a:extLst>
              <a:ext uri="{FF2B5EF4-FFF2-40B4-BE49-F238E27FC236}">
                <a16:creationId xmlns:a16="http://schemas.microsoft.com/office/drawing/2014/main" id="{2E3E6167-48C9-4F8A-804A-8FB5887C139B}"/>
              </a:ext>
            </a:extLst>
          </p:cNvPr>
          <p:cNvSpPr/>
          <p:nvPr/>
        </p:nvSpPr>
        <p:spPr>
          <a:xfrm>
            <a:off x="2473064" y="4055326"/>
            <a:ext cx="1126143" cy="38346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Gái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336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26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325981" y="1894805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ách Bé Tập Tô Chữ 1 - Tập 1 - FAHAS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04" y="0"/>
            <a:ext cx="481172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31490"/>
      </p:ext>
    </p:extLst>
  </p:cSld>
  <p:clrMapOvr>
    <a:masterClrMapping/>
  </p:clrMapOvr>
  <p:transition spd="slow" advTm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1361967" y="395603"/>
            <a:ext cx="542805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Tiếng</a:t>
            </a:r>
            <a:r>
              <a:rPr lang="en-US" alt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hò</a:t>
            </a:r>
            <a:r>
              <a:rPr lang="en-US" alt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trên</a:t>
            </a:r>
            <a:r>
              <a:rPr lang="en-US" alt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sông</a:t>
            </a:r>
            <a:endParaRPr lang="en-US" alt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553" y="1276507"/>
            <a:ext cx="8326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Điệu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hò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chèo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thuyền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Gái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vang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Tôi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518" y="2009880"/>
            <a:ext cx="849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cơn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nhè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nhẹ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vút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900" y="2558587"/>
            <a:ext cx="886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cánh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thần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tiên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nâng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tôi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bay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lơ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lửng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đưa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516" y="3120457"/>
            <a:ext cx="849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bến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bờ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xa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Trước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mắt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tôi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vừa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ra con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sông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giống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516" y="3604617"/>
            <a:ext cx="84978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sông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Thu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Bồn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ngang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chảy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                                                         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633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389498"/>
</p:tagLst>
</file>

<file path=ppt/theme/theme1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822</Words>
  <Application>Microsoft Office PowerPoint</Application>
  <PresentationFormat>On-screen Show (16:9)</PresentationFormat>
  <Paragraphs>78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HP001 4 hàng</vt:lpstr>
      <vt:lpstr>Times New Roman</vt:lpstr>
      <vt:lpstr>Leelawadee UI Semilight</vt:lpstr>
      <vt:lpstr>Constantia</vt:lpstr>
      <vt:lpstr>HP001 5 hàng</vt:lpstr>
      <vt:lpstr>Comfortaa</vt:lpstr>
      <vt:lpstr>Jomhuria</vt:lpstr>
      <vt:lpstr>Bebas Neue</vt:lpstr>
      <vt:lpstr>Arial</vt:lpstr>
      <vt:lpstr>Pastel Detailed Lesson Plan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CHÍNH TẢ</vt:lpstr>
      <vt:lpstr>PowerPoint Presentation</vt:lpstr>
      <vt:lpstr>PowerPoint Presentation</vt:lpstr>
      <vt:lpstr>BÀI TẬP</vt:lpstr>
      <vt:lpstr>BÀI TẬP</vt:lpstr>
      <vt:lpstr>BÀI TẬP</vt:lpstr>
      <vt:lpstr>BÀI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Ông ngoai</dc:title>
  <dc:creator>Acer</dc:creator>
  <cp:lastModifiedBy>okgoogle123987@gmail.com</cp:lastModifiedBy>
  <cp:revision>64</cp:revision>
  <dcterms:modified xsi:type="dcterms:W3CDTF">2021-11-12T12:06:32Z</dcterms:modified>
</cp:coreProperties>
</file>