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sldIdLst>
    <p:sldId id="329" r:id="rId3"/>
    <p:sldId id="341" r:id="rId4"/>
    <p:sldId id="342" r:id="rId5"/>
    <p:sldId id="343" r:id="rId6"/>
    <p:sldId id="363" r:id="rId7"/>
    <p:sldId id="334" r:id="rId8"/>
    <p:sldId id="367" r:id="rId9"/>
    <p:sldId id="362" r:id="rId10"/>
    <p:sldId id="361" r:id="rId11"/>
    <p:sldId id="323" r:id="rId12"/>
    <p:sldId id="324" r:id="rId13"/>
    <p:sldId id="366" r:id="rId14"/>
    <p:sldId id="307" r:id="rId15"/>
    <p:sldId id="308" r:id="rId16"/>
    <p:sldId id="340" r:id="rId17"/>
    <p:sldId id="309" r:id="rId18"/>
    <p:sldId id="364" r:id="rId19"/>
    <p:sldId id="310" r:id="rId20"/>
    <p:sldId id="328" r:id="rId21"/>
    <p:sldId id="365" r:id="rId22"/>
    <p:sldId id="311" r:id="rId23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5">
          <p15:clr>
            <a:srgbClr val="A4A3A4"/>
          </p15:clr>
        </p15:guide>
        <p15:guide id="2" pos="28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C3E"/>
    <a:srgbClr val="FEE05C"/>
    <a:srgbClr val="FAFFEB"/>
    <a:srgbClr val="F3733F"/>
    <a:srgbClr val="6BC9D5"/>
    <a:srgbClr val="EBFFFE"/>
    <a:srgbClr val="AB2637"/>
    <a:srgbClr val="63B88F"/>
    <a:srgbClr val="60BAB8"/>
    <a:srgbClr val="1A9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24" autoAdjust="0"/>
  </p:normalViewPr>
  <p:slideViewPr>
    <p:cSldViewPr>
      <p:cViewPr varScale="1">
        <p:scale>
          <a:sx n="97" d="100"/>
          <a:sy n="97" d="100"/>
        </p:scale>
        <p:origin x="588" y="78"/>
      </p:cViewPr>
      <p:guideLst>
        <p:guide orient="horz" pos="1635"/>
        <p:guide pos="28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469E1-281D-4F8D-88C1-3F75A05EC46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8459A-694B-4221-A562-509BECD5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B550-FB5A-4347-8A36-C27EAC425521}" type="datetimeFigureOut">
              <a:rPr lang="en-US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84B3-7B3B-493A-A1B4-38F227EC28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430F-4F09-45FA-9277-CB20A6DE5A5C}" type="datetimeFigureOut">
              <a:rPr lang="en-US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3187-E2B7-4A66-A0A4-59A967F5C7D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161A-9180-4E12-81D1-F75DB3110311}" type="datetimeFigureOut">
              <a:rPr lang="en-US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7534-682E-4CED-BA00-D44D1CEA70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5823DAE5-52C0-42ED-A438-EC7DF4AF3EF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025C9-96F9-43E2-86CD-C4579B21A9E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EA467-F3DA-4B3A-9C84-516E66E298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ACAC5-FD2A-4BC7-9F53-A886D2EB010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AABCE-FC50-4359-A3CF-A32A4FFAB3E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73397-0413-4CF0-AF47-0D4ADCEC1D8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B4D93-3DFA-429D-ABE8-90074C2A071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CAF68-6038-4322-B493-6B5BCCCC210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1A8CE-2600-4FD9-8B13-66A2F64789AD}" type="datetimeFigureOut">
              <a:rPr lang="en-US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D491-3998-4570-AD50-2C249777E5D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880C6-9BFC-4F4C-85BC-7047ADE9BFD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3D63E-C4F9-43C7-939B-090C53A518E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32F11-0CDE-466D-8F53-2C87566F508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3391C-DB7B-430F-A055-E8D111A305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5C371695-B671-4B06-A568-5A7BE24AB34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7058-D389-44B5-B55A-6866B625D78A}" type="datetimeFigureOut">
              <a:rPr lang="en-US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9C13E-6D20-4625-86F8-72FF8CEECA1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0122-3F08-45DB-A50B-8FF535A5F3AF}" type="datetimeFigureOut">
              <a:rPr lang="en-US"/>
              <a:t>9/26/2021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7334-7974-4A7B-B7E9-B6E20EA4553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C738-DA17-4DF7-86A5-2F8A5E98C343}" type="datetimeFigureOut">
              <a:rPr lang="en-US"/>
              <a:t>9/26/2021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402A-7845-409D-9372-4D1F39EF907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4FD2-8CB7-4232-A95E-B8A40CC2303E}" type="datetimeFigureOut">
              <a:rPr lang="en-US"/>
              <a:t>9/26/2021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3324-3F19-4579-AB31-42023002E27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3A43-2DBB-49E2-B823-AC490EA74D50}" type="datetimeFigureOut">
              <a:rPr lang="en-US"/>
              <a:t>9/26/2021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C80E-4A8D-4B88-B8F7-98F945826B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4600-1F4C-45ED-B7B1-9B41B8234527}" type="datetimeFigureOut">
              <a:rPr lang="en-US"/>
              <a:t>9/26/2021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D7D9-8B31-490F-BE67-042468B94AB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1A38-BE7D-4E74-85BA-B13B8C89D7C2}" type="datetimeFigureOut">
              <a:rPr lang="en-US"/>
              <a:t>9/26/2021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AD98-56BA-4BBB-8567-A3CC026E1C1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12DCDD-815C-4E7B-9DD6-A33F49D161B2}" type="datetimeFigureOut">
              <a:rPr lang="en-US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4200C3-4F71-44F8-A278-13E4412CB6C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EAF8F70D-8A89-4C88-815D-3ECE3E015BE2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/>
          <p:cNvSpPr txBox="1"/>
          <p:nvPr/>
        </p:nvSpPr>
        <p:spPr>
          <a:xfrm>
            <a:off x="2590800" y="590302"/>
            <a:ext cx="3962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795867" y="1581150"/>
            <a:ext cx="755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 smtClean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dirty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 smtClean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0022" y="578664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1104900" y="1287467"/>
            <a:ext cx="8915400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0" hangingPunct="0"/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 flipH="1">
            <a:off x="2710148" y="1324753"/>
            <a:ext cx="114300" cy="4087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</a:ln>
          <a:effectLst/>
        </p:spPr>
        <p:txBody>
          <a:bodyPr/>
          <a:lstStyle/>
          <a:p>
            <a:endParaRPr lang="en-US" sz="1400"/>
          </a:p>
        </p:txBody>
      </p:sp>
      <p:grpSp>
        <p:nvGrpSpPr>
          <p:cNvPr id="20" name="Group 19"/>
          <p:cNvGrpSpPr/>
          <p:nvPr/>
        </p:nvGrpSpPr>
        <p:grpSpPr>
          <a:xfrm>
            <a:off x="3230207" y="2229898"/>
            <a:ext cx="233363" cy="408738"/>
            <a:chOff x="1785938" y="2243137"/>
            <a:chExt cx="209550" cy="381000"/>
          </a:xfrm>
        </p:grpSpPr>
        <p:sp>
          <p:nvSpPr>
            <p:cNvPr id="7" name="Line 27"/>
            <p:cNvSpPr>
              <a:spLocks noChangeShapeType="1"/>
            </p:cNvSpPr>
            <p:nvPr/>
          </p:nvSpPr>
          <p:spPr bwMode="auto">
            <a:xfrm flipH="1">
              <a:off x="1785938" y="2243137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" name="Line 28"/>
            <p:cNvSpPr>
              <a:spLocks noChangeShapeType="1"/>
            </p:cNvSpPr>
            <p:nvPr/>
          </p:nvSpPr>
          <p:spPr bwMode="auto">
            <a:xfrm flipH="1">
              <a:off x="1843088" y="2243137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10400" y="1371541"/>
            <a:ext cx="238125" cy="361950"/>
            <a:chOff x="3048000" y="3095625"/>
            <a:chExt cx="228600" cy="381000"/>
          </a:xfrm>
        </p:grpSpPr>
        <p:sp>
          <p:nvSpPr>
            <p:cNvPr id="10" name="Line 30"/>
            <p:cNvSpPr>
              <a:spLocks noChangeShapeType="1"/>
            </p:cNvSpPr>
            <p:nvPr/>
          </p:nvSpPr>
          <p:spPr bwMode="auto">
            <a:xfrm flipH="1">
              <a:off x="3048000" y="3095625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 flipH="1">
              <a:off x="3124200" y="3095625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03244" y="1850738"/>
            <a:ext cx="228600" cy="381000"/>
            <a:chOff x="3048000" y="3948112"/>
            <a:chExt cx="228600" cy="381000"/>
          </a:xfrm>
        </p:grpSpPr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H="1">
              <a:off x="3048000" y="3948112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 flipH="1">
              <a:off x="3124200" y="3948112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45511" y="2647950"/>
            <a:ext cx="285750" cy="375562"/>
            <a:chOff x="6096000" y="3962400"/>
            <a:chExt cx="228600" cy="381000"/>
          </a:xfrm>
        </p:grpSpPr>
        <p:sp>
          <p:nvSpPr>
            <p:cNvPr id="14" name="Line 34"/>
            <p:cNvSpPr>
              <a:spLocks noChangeShapeType="1"/>
            </p:cNvSpPr>
            <p:nvPr/>
          </p:nvSpPr>
          <p:spPr bwMode="auto">
            <a:xfrm flipH="1">
              <a:off x="6096000" y="3962400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 flipH="1">
              <a:off x="6172200" y="3962400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25" name="Group 22"/>
          <p:cNvGrpSpPr/>
          <p:nvPr/>
        </p:nvGrpSpPr>
        <p:grpSpPr>
          <a:xfrm>
            <a:off x="3124200" y="2647950"/>
            <a:ext cx="318023" cy="381000"/>
            <a:chOff x="3048000" y="3948112"/>
            <a:chExt cx="228600" cy="381000"/>
          </a:xfrm>
        </p:grpSpPr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H="1">
              <a:off x="3048000" y="3948112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 flipH="1">
              <a:off x="3124200" y="3948112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6405563" y="1348147"/>
            <a:ext cx="114300" cy="4087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235974" y="3105150"/>
            <a:ext cx="403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628908" y="1255552"/>
            <a:ext cx="264259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600200" y="1690209"/>
            <a:ext cx="173971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600200" y="2115652"/>
            <a:ext cx="242047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 Box 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600200" y="2644726"/>
            <a:ext cx="1512794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429000" y="1244308"/>
            <a:ext cx="257175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743200" y="1690209"/>
            <a:ext cx="5915582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134765" y="2157728"/>
            <a:ext cx="68580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14600" y="2644726"/>
            <a:ext cx="6721122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2700" y="327384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3733F"/>
                </a:solidFill>
                <a:latin typeface="Times New Roman" panose="02020603050405020304" pitchFamily="18" charset="0"/>
              </a:rPr>
              <a:t>Giải nghĩa từ khó</a:t>
            </a:r>
            <a:endParaRPr lang="en-US" sz="3200" b="1" dirty="0">
              <a:solidFill>
                <a:srgbClr val="F373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73355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8900" y="66675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37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F37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37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F37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37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solidFill>
                  <a:srgbClr val="F37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37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dirty="0">
              <a:solidFill>
                <a:srgbClr val="F373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3665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2154511" y="1049238"/>
            <a:ext cx="48349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vắn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1?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876301" y="1965126"/>
            <a:ext cx="739139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đêm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ròng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trông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đứa</a:t>
            </a:r>
            <a:r>
              <a:rPr lang="en-US" sz="2000" dirty="0">
                <a:latin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</a:rPr>
              <a:t>ốm</a:t>
            </a:r>
            <a:r>
              <a:rPr lang="en-US" sz="2000" dirty="0">
                <a:latin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</a:rPr>
              <a:t>Mệt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thiếp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</a:rPr>
              <a:t>Tỉnh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dậy</a:t>
            </a:r>
            <a:r>
              <a:rPr lang="en-US" sz="2000" dirty="0"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mất</a:t>
            </a:r>
            <a:r>
              <a:rPr lang="en-US" sz="2000" dirty="0">
                <a:latin typeface="Times New Roman" panose="02020603050405020304" pitchFamily="18" charset="0"/>
              </a:rPr>
              <a:t> con, </a:t>
            </a:r>
            <a:r>
              <a:rPr lang="en-US" sz="2000" dirty="0" err="1">
                <a:latin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hớt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tìm.Thần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Đêm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Tối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</a:rPr>
              <a:t>: con </a:t>
            </a:r>
            <a:r>
              <a:rPr lang="en-US" sz="2000" dirty="0" err="1">
                <a:latin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Đêm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Tối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đuổi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Đêm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Tối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8235" y="133350"/>
            <a:ext cx="272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TÌM HIỂU BÀI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/>
      <p:bldP spid="706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1219200" y="895350"/>
            <a:ext cx="6705600" cy="461665"/>
          </a:xfrm>
          <a:prstGeom prst="rect">
            <a:avLst/>
          </a:prstGeom>
          <a:solidFill>
            <a:srgbClr val="FAFFEB"/>
          </a:solidFill>
          <a:ln w="9525">
            <a:solidFill>
              <a:srgbClr val="F3733F"/>
            </a:solidFill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D92C3E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bụi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gai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?</a:t>
            </a:r>
            <a:endParaRPr lang="en-US" sz="2400" dirty="0">
              <a:solidFill>
                <a:srgbClr val="D92C3E"/>
              </a:solidFill>
              <a:latin typeface="Calibri" panose="020F0502020204030204" charset="0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1485900" y="2266950"/>
            <a:ext cx="617220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chấp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bụi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Ôm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bụi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sưởi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ẩm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đâm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chồi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nảy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lộc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nở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buốt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giá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8235" y="133350"/>
            <a:ext cx="272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TÌM HIỂU BÀI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0" grpId="0" animBg="1"/>
      <p:bldP spid="716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819727" y="1123950"/>
            <a:ext cx="5715000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b="1" dirty="0" err="1" smtClean="0">
                <a:solidFill>
                  <a:srgbClr val="AB2637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000" b="1" dirty="0" smtClean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hồ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bà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?</a:t>
            </a:r>
            <a:endParaRPr lang="en-US" sz="2000" dirty="0">
              <a:solidFill>
                <a:srgbClr val="AB2637"/>
              </a:solidFill>
              <a:latin typeface="Calibri" panose="020F0502020204030204" charset="0"/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idx="1"/>
          </p:nvPr>
        </p:nvSpPr>
        <p:spPr bwMode="auto">
          <a:xfrm>
            <a:off x="1787070" y="2266950"/>
            <a:ext cx="6068788" cy="707886"/>
          </a:xfrm>
          <a:prstGeom prst="rect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Khóc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nỗi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đôi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hòn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8235" y="133350"/>
            <a:ext cx="272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TÌM HIỂU BÀI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1371600" y="666750"/>
            <a:ext cx="6400800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Thần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Chết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?</a:t>
            </a:r>
          </a:p>
        </p:txBody>
      </p:sp>
      <p:sp useBgFill="1">
        <p:nvSpPr>
          <p:cNvPr id="72715" name="Rectangle 11"/>
          <p:cNvSpPr>
            <a:spLocks noChangeArrowheads="1"/>
          </p:cNvSpPr>
          <p:nvPr/>
        </p:nvSpPr>
        <p:spPr bwMode="auto">
          <a:xfrm>
            <a:off x="1790700" y="1992927"/>
            <a:ext cx="5562600" cy="830997"/>
          </a:xfrm>
          <a:prstGeom prst="rect">
            <a:avLst/>
          </a:prstGeom>
          <a:ln cmpd="sng">
            <a:solidFill>
              <a:schemeClr val="accent2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ở.</a:t>
            </a:r>
          </a:p>
        </p:txBody>
      </p:sp>
      <p:sp>
        <p:nvSpPr>
          <p:cNvPr id="3" name="Down Arrow 2"/>
          <p:cNvSpPr/>
          <p:nvPr/>
        </p:nvSpPr>
        <p:spPr>
          <a:xfrm>
            <a:off x="4419600" y="1352550"/>
            <a:ext cx="304800" cy="3810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8235" y="133350"/>
            <a:ext cx="272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TÌM HIỂU BÀI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2045021" y="971550"/>
            <a:ext cx="5053959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D92C3E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600" b="1" dirty="0" smtClean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057400" y="2038350"/>
            <a:ext cx="5029200" cy="1200329"/>
          </a:xfrm>
          <a:prstGeom prst="rec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đòi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8235" y="133350"/>
            <a:ext cx="272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TÌM HIỂU BÀI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9920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76200" y="742950"/>
            <a:ext cx="89916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5FAE39"/>
                </a:solidFill>
                <a:latin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5FAE39"/>
                </a:solidFill>
                <a:latin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5FAE39"/>
                </a:solidFill>
                <a:latin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5FAE3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5FAE39"/>
                </a:solidFill>
                <a:latin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5FAE3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5FAE39"/>
                </a:solidFill>
                <a:latin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5FAE3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5FAE39"/>
                </a:solidFill>
                <a:latin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5FAE3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5FAE39"/>
                </a:solidFill>
                <a:latin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5FAE39"/>
                </a:solidFill>
                <a:latin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5FAE39"/>
                </a:solidFill>
                <a:latin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5FAE3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5FAE39"/>
                </a:solidFill>
                <a:latin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5FAE3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1143000" y="1428750"/>
            <a:ext cx="77724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dũng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1143000" y="2038350"/>
            <a:ext cx="6477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1143000" y="2639887"/>
            <a:ext cx="5334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</a:rPr>
              <a:t>c)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</a:rPr>
              <a:t> hi </a:t>
            </a:r>
            <a:r>
              <a:rPr lang="en-US" sz="2400" dirty="0" err="1">
                <a:latin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</a:rPr>
              <a:t> con.</a:t>
            </a:r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1059543" y="2639887"/>
            <a:ext cx="487680" cy="457200"/>
          </a:xfrm>
          <a:prstGeom prst="ellipse">
            <a:avLst/>
          </a:prstGeom>
          <a:noFill/>
          <a:ln w="38100">
            <a:solidFill>
              <a:srgbClr val="F3733F"/>
            </a:solidFill>
            <a:prstDash val="sysDot"/>
            <a:round/>
          </a:ln>
          <a:effectLst/>
        </p:spPr>
        <p:txBody>
          <a:bodyPr wrap="none" anchor="ctr"/>
          <a:lstStyle/>
          <a:p>
            <a:pPr eaLnBrk="0" hangingPunct="0"/>
            <a:endParaRPr lang="en-US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54480" y="2647950"/>
            <a:ext cx="500597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b="1" dirty="0" err="1" smtClean="0">
                <a:latin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</a:rPr>
              <a:t> hi </a:t>
            </a:r>
            <a:r>
              <a:rPr lang="en-US" sz="2400" b="1" dirty="0" err="1">
                <a:latin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</a:rPr>
              <a:t> con.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8235" y="133350"/>
            <a:ext cx="272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TÌM HIỂU BÀI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/>
      <p:bldP spid="73741" grpId="0"/>
      <p:bldP spid="73742" grpId="0"/>
      <p:bldP spid="73743" grpId="0"/>
      <p:bldP spid="7374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24754" y="666750"/>
            <a:ext cx="3294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92C3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D92C3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D92C3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D92C3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D92C3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D92C3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D92C3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0" y="1962150"/>
            <a:ext cx="571500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ngợi tình yêu thương vô bờ bến của người mẹ dành cho con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-19050" y="361950"/>
            <a:ext cx="9182100" cy="4832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nl-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thơ làm việc gì để chăm sóc bà?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72670" y="1590304"/>
            <a:ext cx="5198660" cy="4616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A. Đang đọc sách cho bà nghe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1200" y="2495550"/>
            <a:ext cx="5198745" cy="4616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B. Quạt cho bà ngủ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2945" y="3486150"/>
            <a:ext cx="5198110" cy="4616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</a:rPr>
              <a:t>C. Im lặng cho bà ngủ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966595" y="2495550"/>
            <a:ext cx="521081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solidFill>
              <a:schemeClr val="bg1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B. Quạt cho bà ngủ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1" grpId="0" bldLvl="0" animBg="1"/>
      <p:bldP spid="22" grpId="0" bldLvl="0" animBg="1"/>
      <p:bldP spid="23" grpId="0" bldLvl="0" animBg="1"/>
      <p:bldP spid="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8575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D92C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lang="en-US" sz="3200" dirty="0">
              <a:solidFill>
                <a:srgbClr val="D92C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262286"/>
            <a:ext cx="8305800" cy="369332"/>
          </a:xfrm>
          <a:prstGeom prst="rect">
            <a:avLst/>
          </a:prstGeom>
          <a:solidFill>
            <a:srgbClr val="FAFFEB"/>
          </a:solidFill>
          <a:ln w="15875" cmpd="sng">
            <a:solidFill>
              <a:srgbClr val="6BC9D5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" y="1954664"/>
            <a:ext cx="8305800" cy="369332"/>
          </a:xfrm>
          <a:prstGeom prst="rect">
            <a:avLst/>
          </a:prstGeom>
          <a:solidFill>
            <a:srgbClr val="FAFFEB"/>
          </a:solidFill>
          <a:ln w="15875">
            <a:solidFill>
              <a:srgbClr val="6BC9D5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" y="2647042"/>
            <a:ext cx="3581400" cy="369332"/>
          </a:xfrm>
          <a:prstGeom prst="rect">
            <a:avLst/>
          </a:prstGeom>
          <a:solidFill>
            <a:srgbClr val="FAFFEB"/>
          </a:solidFill>
          <a:ln w="15875">
            <a:solidFill>
              <a:srgbClr val="6BC9D5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vi-V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55717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57867" y="1200149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D92C3E"/>
                </a:solidFill>
                <a:latin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D92C3E"/>
              </a:solidFill>
              <a:latin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D92C3E"/>
                </a:solidFill>
                <a:latin typeface="Times New Roman" panose="02020603050405020304" pitchFamily="18" charset="0"/>
              </a:rPr>
              <a:t>chuyện</a:t>
            </a:r>
            <a:endParaRPr lang="en-US" sz="2800" b="1" dirty="0">
              <a:solidFill>
                <a:srgbClr val="D92C3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r="8353"/>
          <a:stretch>
            <a:fillRect/>
          </a:stretch>
        </p:blipFill>
        <p:spPr bwMode="auto">
          <a:xfrm>
            <a:off x="1412264" y="73138"/>
            <a:ext cx="3584613" cy="2254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r="24515"/>
          <a:stretch>
            <a:fillRect/>
          </a:stretch>
        </p:blipFill>
        <p:spPr bwMode="auto">
          <a:xfrm>
            <a:off x="908649" y="2468534"/>
            <a:ext cx="3829792" cy="2541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8772"/>
          <a:stretch>
            <a:fillRect/>
          </a:stretch>
        </p:blipFill>
        <p:spPr bwMode="auto">
          <a:xfrm>
            <a:off x="4884806" y="2487584"/>
            <a:ext cx="4134556" cy="2522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r="8406"/>
          <a:stretch>
            <a:fillRect/>
          </a:stretch>
        </p:blipFill>
        <p:spPr>
          <a:xfrm>
            <a:off x="5410200" y="100390"/>
            <a:ext cx="3609161" cy="2242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57600" y="-184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6032" y="-6599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994" y="262242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1840" y="247176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609601" y="438150"/>
            <a:ext cx="7543800" cy="537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0" y="1560133"/>
            <a:ext cx="6504686" cy="4616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8271" y="2451755"/>
            <a:ext cx="6520815" cy="4616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4400" y="3333750"/>
            <a:ext cx="2293883" cy="52197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343377"/>
            <a:ext cx="235357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1" grpId="0" bldLvl="0" animBg="1"/>
      <p:bldP spid="22" grpId="0" bldLvl="0" animBg="1"/>
      <p:bldP spid="23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735501" y="528540"/>
            <a:ext cx="5181600" cy="5334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23303" y="1395722"/>
            <a:ext cx="5697395" cy="4616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17358" y="2190750"/>
            <a:ext cx="5709285" cy="4616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17860" y="2998966"/>
            <a:ext cx="5708281" cy="4616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3303" y="1395303"/>
            <a:ext cx="569739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1" grpId="0" bldLvl="0" animBg="1"/>
      <p:bldP spid="22" grpId="0" bldLvl="0" animBg="1"/>
      <p:bldP spid="23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mg004"/>
          <p:cNvPicPr preferRelativeResize="0"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8000" contrast="10000"/>
          </a:blip>
          <a:srcRect/>
          <a:stretch>
            <a:fillRect/>
          </a:stretch>
        </p:blipFill>
        <p:spPr>
          <a:xfrm>
            <a:off x="533400" y="742950"/>
            <a:ext cx="7924800" cy="3667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19400" y="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vẽ gì?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29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/>
          <p:nvPr/>
        </p:nvSpPr>
        <p:spPr>
          <a:xfrm>
            <a:off x="1862695" y="586085"/>
            <a:ext cx="541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27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9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57866" y="1504950"/>
            <a:ext cx="282826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H" panose="020B0603050302020204" pitchFamily="34" charset="0"/>
              </a:rPr>
              <a:t>mẹ</a:t>
            </a:r>
            <a:endParaRPr lang="en-US" sz="2400" b="1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500" y="104551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HP001 4H" panose="020B0603050302020204" pitchFamily="34" charset="0"/>
              </a:rPr>
              <a:t>Tập đọc – kể chuyện</a:t>
            </a:r>
            <a:endParaRPr lang="en-US" sz="2400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2100" y="36195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1004772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Nội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bài: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ngợi tình yêu thương vô bờ bến của người mẹ dành cho con.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vi-VN" dirty="0" smtClean="0"/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các câu hỏi trong sách giáo khoa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Hiểu một số từ khó trong bài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" y="1065415"/>
            <a:ext cx="304800" cy="304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solidFill>
              <a:srgbClr val="FAFF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1042" y="2263148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rgbClr val="FAFF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672" y="2224213"/>
            <a:ext cx="8160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Học sinh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được: </a:t>
            </a:r>
            <a:endParaRPr lang="nl-N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Đọc đúng các từ khó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Đọc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đúng, rành mạch, biết nghỉ hơi hợp lý sau dấu chấm, dấu phẩy và giữa các cụm từ; bước đầu biết đọc phân biệt lời người dẫn chuyện với lời các nhân vật. </a:t>
            </a:r>
          </a:p>
          <a:p>
            <a:pPr algn="l"/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 smtClean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ựng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từng đoạn câu chuyện theo cách phân vai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442" y="3793873"/>
            <a:ext cx="683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Học sinh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được: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9356" y="3810662"/>
            <a:ext cx="304800" cy="304800"/>
          </a:xfrm>
          <a:prstGeom prst="ellipse">
            <a:avLst/>
          </a:prstGeom>
          <a:solidFill>
            <a:srgbClr val="FEE05C"/>
          </a:solidFill>
          <a:ln w="0">
            <a:solidFill>
              <a:srgbClr val="FAFF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35730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6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955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indent="0" algn="just">
              <a:buFontTx/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ghì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just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algn="just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l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965821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90344" y="1216998"/>
            <a:ext cx="1675532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hớt</a:t>
            </a:r>
            <a:r>
              <a:rPr lang="en-US" sz="2400" b="1" dirty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1A9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962400" y="1247795"/>
            <a:ext cx="1657903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400" b="1" dirty="0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248400" y="1198279"/>
            <a:ext cx="182981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800" b="1" dirty="0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1A9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147080" y="1887627"/>
            <a:ext cx="234644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400" b="1" dirty="0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b="1" dirty="0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1A9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962400" y="1918424"/>
            <a:ext cx="153567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2400" b="1" dirty="0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chã</a:t>
            </a:r>
            <a:endParaRPr lang="en-US" sz="2400" b="1" dirty="0">
              <a:solidFill>
                <a:srgbClr val="1A9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662579" y="2567369"/>
            <a:ext cx="1661891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endParaRPr lang="en-US" sz="2400" b="1" dirty="0" smtClean="0">
              <a:solidFill>
                <a:srgbClr val="1A9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598701" y="1904423"/>
            <a:ext cx="1129208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endParaRPr lang="en-US" sz="2400" b="1" dirty="0">
              <a:solidFill>
                <a:srgbClr val="1A9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334000" y="2628964"/>
            <a:ext cx="2244906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400" b="1" dirty="0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2400" b="1" dirty="0">
              <a:solidFill>
                <a:srgbClr val="1A9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35004" y="244366"/>
            <a:ext cx="3503295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AB26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AB26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B26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AB26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B26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AB26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B26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800" b="1" dirty="0">
              <a:solidFill>
                <a:srgbClr val="AB26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3" grpId="0" bldLvl="0"/>
      <p:bldP spid="14" grpId="0" bldLvl="0"/>
      <p:bldP spid="15" grpId="0" bldLvl="0"/>
      <p:bldP spid="16" grpId="0" bldLvl="0"/>
      <p:bldP spid="17" grpId="0" bldLvl="0"/>
      <p:bldP spid="18" grpId="0" bldLvl="0"/>
      <p:bldP spid="19" grpId="0" bldLvl="0"/>
      <p:bldP spid="20" grpId="0" bldLvl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1227</Words>
  <Application>Microsoft Office PowerPoint</Application>
  <PresentationFormat>On-screen Show (16:9)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HP001 4 hàng</vt:lpstr>
      <vt:lpstr>HP001 4H</vt:lpstr>
      <vt:lpstr>Times New Roman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Uu Viet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</dc:creator>
  <cp:lastModifiedBy>Minhthangpc.VN</cp:lastModifiedBy>
  <cp:revision>228</cp:revision>
  <dcterms:created xsi:type="dcterms:W3CDTF">2008-12-07T16:10:00Z</dcterms:created>
  <dcterms:modified xsi:type="dcterms:W3CDTF">2021-09-27T05:13:43Z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74908890190D4AF3A78C705884329A01</vt:lpwstr>
  </property>
  <property fmtid="{D5CDD505-2E9C-101B-9397-08002B2CF9AE}" pid="3" name="KSOProductBuildVer">
    <vt:lpwstr>1033-11.2.0.10265</vt:lpwstr>
  </property>
</Properties>
</file>