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custDataLst>
    <p:tags r:id="rId1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Phần Mặc định" id="{F80010C1-CCD1-45AC-BBAF-DC319112A96D}">
          <p14:sldIdLst>
            <p14:sldId id="257"/>
          </p14:sldIdLst>
        </p14:section>
        <p14:section name="Tiết 1" id="{50E1AC05-E808-47C5-ACCE-5BE89D6A3B62}">
          <p14:sldIdLst>
            <p14:sldId id="256"/>
            <p14:sldId id="258"/>
            <p14:sldId id="259"/>
            <p14:sldId id="260"/>
            <p14:sldId id="261"/>
            <p14:sldId id="262"/>
            <p14:sldId id="264"/>
          </p14:sldIdLst>
        </p14:section>
        <p14:section name="Tiết 2" id="{296681D4-24D5-4E6B-BA02-9A1D8E4D5F1E}">
          <p14:sldIdLst>
            <p14:sldId id="263"/>
            <p14:sldId id="265"/>
            <p14:sldId id="266"/>
            <p14:sldId id="267"/>
            <p14:sldId id="268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159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5F8C26"/>
    <a:srgbClr val="9CBE5B"/>
    <a:srgbClr val="CDDEA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hông có Kiểu, Lưới Bảng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1018" autoAdjust="0"/>
    <p:restoredTop sz="94660"/>
  </p:normalViewPr>
  <p:slideViewPr>
    <p:cSldViewPr snapToGrid="0" showGuides="1">
      <p:cViewPr varScale="1">
        <p:scale>
          <a:sx n="118" d="100"/>
          <a:sy n="118" d="100"/>
        </p:scale>
        <p:origin x="-629" y="-67"/>
      </p:cViewPr>
      <p:guideLst>
        <p:guide orient="horz" pos="159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A5585-6077-44CE-B77D-462792527D34}" type="datetimeFigureOut">
              <a:rPr lang="zh-CN" altLang="en-US" smtClean="0"/>
              <a:pPr/>
              <a:t>2020/8/17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FF47F6-D8A5-40FE-87C1-D178FDD67C2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942857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035751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42019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4023684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02678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2020/8/17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819200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2020/8/17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743441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2020/8/17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683558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2020/8/17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338569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2020/8/17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75574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2020/8/17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680916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2020/8/17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1663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xmlns="" id="{0F1830F6-661E-4EAE-867C-77A95B91D6A3}"/>
              </a:ext>
            </a:extLst>
          </p:cNvPr>
          <p:cNvGrpSpPr/>
          <p:nvPr userDrawn="1"/>
        </p:nvGrpSpPr>
        <p:grpSpPr>
          <a:xfrm>
            <a:off x="208568" y="46996"/>
            <a:ext cx="8890779" cy="5113411"/>
            <a:chOff x="208568" y="46996"/>
            <a:chExt cx="8890779" cy="5113411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xmlns="" id="{187D705A-2BAD-4138-8AF6-A6CEA8F57D99}"/>
                </a:ext>
              </a:extLst>
            </p:cNvPr>
            <p:cNvGrpSpPr/>
            <p:nvPr/>
          </p:nvGrpSpPr>
          <p:grpSpPr>
            <a:xfrm>
              <a:off x="451708" y="46996"/>
              <a:ext cx="8483722" cy="4957759"/>
              <a:chOff x="451708" y="46996"/>
              <a:chExt cx="8483722" cy="4957759"/>
            </a:xfrm>
          </p:grpSpPr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xmlns="" id="{0BAD57EC-45E7-4BCB-A979-D739571483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271173" y="58038"/>
                <a:ext cx="268247" cy="524301"/>
              </a:xfrm>
              <a:prstGeom prst="rect">
                <a:avLst/>
              </a:prstGeom>
            </p:spPr>
          </p:pic>
          <p:pic>
            <p:nvPicPr>
              <p:cNvPr id="11" name="图片 10">
                <a:extLst>
                  <a:ext uri="{FF2B5EF4-FFF2-40B4-BE49-F238E27FC236}">
                    <a16:creationId xmlns:a16="http://schemas.microsoft.com/office/drawing/2014/main" xmlns="" id="{96B24A36-2400-493C-9470-7CE69C67B4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736972" y="58038"/>
                <a:ext cx="268247" cy="524301"/>
              </a:xfrm>
              <a:prstGeom prst="rect">
                <a:avLst/>
              </a:prstGeom>
            </p:spPr>
          </p:pic>
          <p:pic>
            <p:nvPicPr>
              <p:cNvPr id="12" name="图片 11">
                <a:extLst>
                  <a:ext uri="{FF2B5EF4-FFF2-40B4-BE49-F238E27FC236}">
                    <a16:creationId xmlns:a16="http://schemas.microsoft.com/office/drawing/2014/main" xmlns="" id="{49A1F922-9B83-48BD-94DB-4CE25C20CD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2178" y="281677"/>
                <a:ext cx="2103302" cy="1902117"/>
              </a:xfrm>
              <a:prstGeom prst="rect">
                <a:avLst/>
              </a:prstGeom>
            </p:spPr>
          </p:pic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xmlns="" id="{F978881C-B82E-48CA-A5CC-30EB9EE632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1708" y="3083820"/>
                <a:ext cx="2975106" cy="1908213"/>
              </a:xfrm>
              <a:prstGeom prst="rect">
                <a:avLst/>
              </a:prstGeom>
            </p:spPr>
          </p:pic>
          <p:pic>
            <p:nvPicPr>
              <p:cNvPr id="14" name="图片 13">
                <a:extLst>
                  <a:ext uri="{FF2B5EF4-FFF2-40B4-BE49-F238E27FC236}">
                    <a16:creationId xmlns:a16="http://schemas.microsoft.com/office/drawing/2014/main" xmlns="" id="{CB4D4833-DD9D-4CA3-867F-AB6E1CC55C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40934" y="2663688"/>
                <a:ext cx="3694496" cy="2341067"/>
              </a:xfrm>
              <a:prstGeom prst="rect">
                <a:avLst/>
              </a:prstGeom>
            </p:spPr>
          </p:pic>
          <p:pic>
            <p:nvPicPr>
              <p:cNvPr id="15" name="图片 14">
                <a:extLst>
                  <a:ext uri="{FF2B5EF4-FFF2-40B4-BE49-F238E27FC236}">
                    <a16:creationId xmlns:a16="http://schemas.microsoft.com/office/drawing/2014/main" xmlns="" id="{548B4DDF-867D-45CA-892D-6203A8A2EA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26174" y="145182"/>
                <a:ext cx="1566808" cy="2517866"/>
              </a:xfrm>
              <a:prstGeom prst="rect">
                <a:avLst/>
              </a:prstGeom>
            </p:spPr>
          </p:pic>
          <p:pic>
            <p:nvPicPr>
              <p:cNvPr id="16" name="图片 15">
                <a:extLst>
                  <a:ext uri="{FF2B5EF4-FFF2-40B4-BE49-F238E27FC236}">
                    <a16:creationId xmlns:a16="http://schemas.microsoft.com/office/drawing/2014/main" xmlns="" id="{AEE3FA7F-613C-43D6-937B-887AEC72AA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63150" y="298630"/>
                <a:ext cx="5236918" cy="1633870"/>
              </a:xfrm>
              <a:prstGeom prst="rect">
                <a:avLst/>
              </a:prstGeom>
            </p:spPr>
          </p:pic>
          <p:pic>
            <p:nvPicPr>
              <p:cNvPr id="17" name="图片 16">
                <a:extLst>
                  <a:ext uri="{FF2B5EF4-FFF2-40B4-BE49-F238E27FC236}">
                    <a16:creationId xmlns:a16="http://schemas.microsoft.com/office/drawing/2014/main" xmlns="" id="{51629227-0E6B-48B3-BB14-F8DCCD77E3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79535" y="3072960"/>
                <a:ext cx="2584928" cy="1920406"/>
              </a:xfrm>
              <a:prstGeom prst="rect">
                <a:avLst/>
              </a:prstGeom>
            </p:spPr>
          </p:pic>
          <p:pic>
            <p:nvPicPr>
              <p:cNvPr id="18" name="图片 17">
                <a:extLst>
                  <a:ext uri="{FF2B5EF4-FFF2-40B4-BE49-F238E27FC236}">
                    <a16:creationId xmlns:a16="http://schemas.microsoft.com/office/drawing/2014/main" xmlns="" id="{3837D459-0A07-49DD-94F5-02E3E3B320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1465" y="1583586"/>
                <a:ext cx="164606" cy="2249619"/>
              </a:xfrm>
              <a:prstGeom prst="rect">
                <a:avLst/>
              </a:prstGeom>
            </p:spPr>
          </p:pic>
          <p:pic>
            <p:nvPicPr>
              <p:cNvPr id="19" name="图片 18">
                <a:extLst>
                  <a:ext uri="{FF2B5EF4-FFF2-40B4-BE49-F238E27FC236}">
                    <a16:creationId xmlns:a16="http://schemas.microsoft.com/office/drawing/2014/main" xmlns="" id="{D9DA8700-961B-48EB-9F28-1C5AD4505F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604523" y="46996"/>
                <a:ext cx="262151" cy="499915"/>
              </a:xfrm>
              <a:prstGeom prst="rect">
                <a:avLst/>
              </a:prstGeom>
            </p:spPr>
          </p:pic>
          <p:pic>
            <p:nvPicPr>
              <p:cNvPr id="20" name="图片 19">
                <a:extLst>
                  <a:ext uri="{FF2B5EF4-FFF2-40B4-BE49-F238E27FC236}">
                    <a16:creationId xmlns:a16="http://schemas.microsoft.com/office/drawing/2014/main" xmlns="" id="{D226A55B-8AC4-4F93-A5E3-F7FB8BEBEE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138724" y="46996"/>
                <a:ext cx="262151" cy="499915"/>
              </a:xfrm>
              <a:prstGeom prst="rect">
                <a:avLst/>
              </a:prstGeom>
            </p:spPr>
          </p:pic>
        </p:grp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xmlns="" id="{F42DF85C-1CA1-4694-8EDC-3566DA6DA3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 xmlns="">
                    <a14:imgLayer>
                      <a14:imgEffect>
                        <a14:colorTemperature colorTemp="59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08568" y="3098389"/>
              <a:ext cx="989769" cy="2062018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xmlns="" id="{63BF0138-911C-4C08-BA60-542716C4D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 xmlns="">
                    <a14:imgLayer>
                      <a14:imgEffect>
                        <a14:colorTemperature colorTemp="59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flipH="1">
              <a:off x="8109578" y="3098389"/>
              <a:ext cx="989769" cy="20620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21941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2020/8/17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808971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2020/8/17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113366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2020/8/17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689696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48826-EDE3-4A49-BB8E-BF2E35DA2BE7}" type="datetimeFigureOut">
              <a:rPr lang="zh-CN" altLang="en-US" smtClean="0"/>
              <a:pPr/>
              <a:t>2020/8/17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019341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D:\&#226;m%20thanh%20tv\43-&#272;o&#803;c.mp3" TargetMode="Externa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0.png"/><Relationship Id="rId5" Type="http://schemas.openxmlformats.org/officeDocument/2006/relationships/image" Target="../media/image12.emf"/><Relationship Id="rId4" Type="http://schemas.openxmlformats.org/officeDocument/2006/relationships/image" Target="../media/image1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D:\&#226;m%20thanh%20tv\43-nh&#226;&#803;n%20bi&#234;&#769;t.mp3" TargetMode="Externa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gif"/><Relationship Id="rId5" Type="http://schemas.openxmlformats.org/officeDocument/2006/relationships/image" Target="../media/image26.gif"/><Relationship Id="rId4" Type="http://schemas.openxmlformats.org/officeDocument/2006/relationships/image" Target="../media/image25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C6BC561B-D77D-4948-AA3D-2C87A89EB638}"/>
              </a:ext>
            </a:extLst>
          </p:cNvPr>
          <p:cNvGrpSpPr/>
          <p:nvPr/>
        </p:nvGrpSpPr>
        <p:grpSpPr>
          <a:xfrm>
            <a:off x="1039587" y="171050"/>
            <a:ext cx="7064827" cy="4541177"/>
            <a:chOff x="1039587" y="171050"/>
            <a:chExt cx="7064827" cy="4541177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xmlns="" id="{E81FA9FC-9EC4-42FF-B7EE-5F4B7DAF3E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89416" y="185370"/>
              <a:ext cx="317376" cy="611546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xmlns="" id="{6F7A31C0-76D3-4986-8635-1B44EDA6C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50315" y="185370"/>
              <a:ext cx="317376" cy="611546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xmlns="" id="{DC8B94CC-3D27-46E6-A6B8-73D71DFB0AB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39587" y="431273"/>
              <a:ext cx="7064827" cy="428095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xmlns="" id="{C7818E87-568E-4A42-9E63-32688F449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295264" y="171050"/>
              <a:ext cx="310101" cy="585762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xmlns="" id="{53AD921E-11B5-43B7-A826-76C8BF42406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434365" y="171050"/>
              <a:ext cx="310101" cy="585762"/>
            </a:xfrm>
            <a:prstGeom prst="rect">
              <a:avLst/>
            </a:prstGeom>
          </p:spPr>
        </p:pic>
      </p:grp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CCF9D4B5-10AC-4C38-9FAB-BBB08175024F}"/>
              </a:ext>
            </a:extLst>
          </p:cNvPr>
          <p:cNvSpPr txBox="1"/>
          <p:nvPr/>
        </p:nvSpPr>
        <p:spPr>
          <a:xfrm>
            <a:off x="1903638" y="1452669"/>
            <a:ext cx="53367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b="1" dirty="0" smtClean="0">
                <a:solidFill>
                  <a:schemeClr val="accent3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a</a:t>
            </a:r>
            <a:r>
              <a:rPr lang="en-US" altLang="zh-CN" sz="8000" b="1" dirty="0" smtClean="0">
                <a:solidFill>
                  <a:schemeClr val="accent3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u </a:t>
            </a:r>
            <a:r>
              <a:rPr lang="en-US" altLang="zh-CN" sz="8000" b="1" dirty="0" err="1" smtClean="0">
                <a:solidFill>
                  <a:schemeClr val="accent3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âu</a:t>
            </a:r>
            <a:r>
              <a:rPr lang="en-US" altLang="zh-CN" sz="8000" b="1" dirty="0" smtClean="0">
                <a:solidFill>
                  <a:schemeClr val="accent3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altLang="zh-CN" sz="8000" b="1" dirty="0" err="1" smtClean="0">
                <a:solidFill>
                  <a:schemeClr val="accent3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êu</a:t>
            </a:r>
            <a:endParaRPr lang="zh-CN" altLang="en-US" sz="8000" b="1" dirty="0">
              <a:solidFill>
                <a:schemeClr val="accent3">
                  <a:lumMod val="7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FECB46AD-0E72-4F5A-A712-FE050A3EB294}"/>
              </a:ext>
            </a:extLst>
          </p:cNvPr>
          <p:cNvSpPr txBox="1"/>
          <p:nvPr/>
        </p:nvSpPr>
        <p:spPr>
          <a:xfrm>
            <a:off x="2471862" y="3431861"/>
            <a:ext cx="46365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spc="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Giáo</a:t>
            </a:r>
            <a:r>
              <a:rPr lang="en-US" altLang="zh-CN" sz="1600" b="1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600" b="1" spc="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viên</a:t>
            </a:r>
            <a:r>
              <a:rPr lang="en-US" altLang="zh-CN" sz="1600" b="1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: </a:t>
            </a:r>
            <a:endParaRPr lang="zh-CN" altLang="en-US" sz="1600" b="1" spc="3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711D1C11-AECA-45D0-9998-98D05F0D66F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794" r="16079" b="94184"/>
          <a:stretch/>
        </p:blipFill>
        <p:spPr>
          <a:xfrm>
            <a:off x="2872510" y="1354171"/>
            <a:ext cx="3612049" cy="45913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034710D1-1D58-406F-A5FE-C4E643B4DD9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794" r="16079" b="94184"/>
          <a:stretch/>
        </p:blipFill>
        <p:spPr>
          <a:xfrm flipH="1">
            <a:off x="2765976" y="3698507"/>
            <a:ext cx="3612049" cy="45913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xmlns="" id="{6B9ABC5A-B8CC-436C-9E72-A3965224A42E}"/>
              </a:ext>
            </a:extLst>
          </p:cNvPr>
          <p:cNvSpPr/>
          <p:nvPr/>
        </p:nvSpPr>
        <p:spPr>
          <a:xfrm>
            <a:off x="3598517" y="766035"/>
            <a:ext cx="170591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b="1" dirty="0" err="1">
                <a:solidFill>
                  <a:srgbClr val="9CBE5B"/>
                </a:solidFill>
                <a:latin typeface="Times New Roman" panose="02020603050405020304" pitchFamily="18" charset="0"/>
                <a:ea typeface="DFPWaWaW5-GB5" panose="040B0500000000000000" pitchFamily="82" charset="-120"/>
                <a:cs typeface="Times New Roman" panose="02020603050405020304" pitchFamily="18" charset="0"/>
              </a:rPr>
              <a:t>Bài</a:t>
            </a:r>
            <a:r>
              <a:rPr lang="en-US" altLang="zh-CN" sz="4400" b="1" dirty="0">
                <a:solidFill>
                  <a:srgbClr val="9CBE5B"/>
                </a:solidFill>
                <a:latin typeface="Times New Roman" panose="02020603050405020304" pitchFamily="18" charset="0"/>
                <a:ea typeface="DFPWaWaW5-GB5" panose="040B0500000000000000" pitchFamily="82" charset="-120"/>
                <a:cs typeface="Times New Roman" panose="02020603050405020304" pitchFamily="18" charset="0"/>
              </a:rPr>
              <a:t> </a:t>
            </a:r>
            <a:r>
              <a:rPr lang="en-US" altLang="zh-CN" sz="4400" b="1" dirty="0" smtClean="0">
                <a:solidFill>
                  <a:srgbClr val="9CBE5B"/>
                </a:solidFill>
                <a:latin typeface="Times New Roman" panose="02020603050405020304" pitchFamily="18" charset="0"/>
                <a:ea typeface="DFPWaWaW5-GB5" panose="040B0500000000000000" pitchFamily="82" charset="-120"/>
                <a:cs typeface="Times New Roman" panose="02020603050405020304" pitchFamily="18" charset="0"/>
              </a:rPr>
              <a:t>43</a:t>
            </a:r>
            <a:endParaRPr lang="zh-CN" altLang="en-US" sz="4400" b="1" dirty="0">
              <a:solidFill>
                <a:srgbClr val="9CBE5B"/>
              </a:solidFill>
              <a:latin typeface="Times New Roman" panose="02020603050405020304" pitchFamily="18" charset="0"/>
              <a:ea typeface="DFPWaWaW5-GB5" panose="040B0500000000000000" pitchFamily="82" charset="-120"/>
              <a:cs typeface="Times New Roman" panose="02020603050405020304" pitchFamily="18" charset="0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17DC7972-DAEF-4095-A40C-02E5467EF0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 xmlns="">
                  <a14:imgLayer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1065" y="2280080"/>
            <a:ext cx="1371913" cy="2858151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29818548-E554-41D4-88C8-32443A8B97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 xmlns="">
                  <a14:imgLayer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7504573" y="2285349"/>
            <a:ext cx="1371913" cy="285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57385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333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lớp 1( năm học 2020-2021)\bài 43 mục 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975" y="495837"/>
            <a:ext cx="7862552" cy="29617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93908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lớp 1( năm học 2020-2021)\44- đọc 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745" y="341290"/>
            <a:ext cx="8029978" cy="3271234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294327" y="1500389"/>
            <a:ext cx="703830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err="1" smtClean="0"/>
              <a:t>Nhà</a:t>
            </a:r>
            <a:r>
              <a:rPr lang="en-US" sz="2400" dirty="0" smtClean="0"/>
              <a:t> </a:t>
            </a:r>
            <a:r>
              <a:rPr lang="en-US" sz="2400" dirty="0" err="1" smtClean="0"/>
              <a:t>dì</a:t>
            </a:r>
            <a:r>
              <a:rPr lang="en-US" sz="2400" dirty="0" smtClean="0"/>
              <a:t> </a:t>
            </a:r>
            <a:r>
              <a:rPr lang="en-US" sz="2400" dirty="0" err="1" smtClean="0"/>
              <a:t>Tư</a:t>
            </a:r>
            <a:r>
              <a:rPr lang="en-US" sz="2400" dirty="0" smtClean="0"/>
              <a:t> ở </a:t>
            </a:r>
            <a:r>
              <a:rPr lang="en-US" sz="2400" dirty="0" err="1" smtClean="0"/>
              <a:t>quê</a:t>
            </a:r>
            <a:r>
              <a:rPr lang="en-US" sz="2400" dirty="0" smtClean="0"/>
              <a:t> </a:t>
            </a:r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dirty="0" err="1" smtClean="0"/>
              <a:t>cây</a:t>
            </a:r>
            <a:r>
              <a:rPr lang="en-US" sz="2400" dirty="0" smtClean="0"/>
              <a:t> </a:t>
            </a:r>
            <a:r>
              <a:rPr lang="en-US" sz="2400" dirty="0" err="1" smtClean="0"/>
              <a:t>cau</a:t>
            </a:r>
            <a:r>
              <a:rPr lang="en-US" sz="2400" dirty="0" smtClean="0"/>
              <a:t>, </a:t>
            </a:r>
            <a:r>
              <a:rPr lang="en-US" sz="2400" dirty="0" err="1" smtClean="0"/>
              <a:t>giàn</a:t>
            </a:r>
            <a:r>
              <a:rPr lang="en-US" sz="2400" dirty="0" smtClean="0"/>
              <a:t> </a:t>
            </a:r>
            <a:r>
              <a:rPr lang="en-US" sz="2400" dirty="0" err="1" smtClean="0"/>
              <a:t>trầu.Sau</a:t>
            </a:r>
            <a:r>
              <a:rPr lang="en-US" sz="2400" dirty="0" smtClean="0"/>
              <a:t> </a:t>
            </a:r>
            <a:r>
              <a:rPr lang="en-US" sz="2400" dirty="0" err="1" smtClean="0"/>
              <a:t>nhà</a:t>
            </a:r>
            <a:r>
              <a:rPr lang="en-US" sz="2400" dirty="0" smtClean="0"/>
              <a:t> </a:t>
            </a:r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dirty="0" err="1" smtClean="0"/>
              <a:t>rau</a:t>
            </a:r>
            <a:r>
              <a:rPr lang="en-US" sz="2400" dirty="0" smtClean="0"/>
              <a:t> </a:t>
            </a:r>
            <a:r>
              <a:rPr lang="en-US" sz="2400" dirty="0" err="1" smtClean="0"/>
              <a:t>cải,rau</a:t>
            </a:r>
            <a:r>
              <a:rPr lang="en-US" sz="2400" dirty="0" smtClean="0"/>
              <a:t> </a:t>
            </a:r>
            <a:r>
              <a:rPr lang="en-US" sz="2400" dirty="0" err="1" smtClean="0"/>
              <a:t>dền</a:t>
            </a:r>
            <a:r>
              <a:rPr lang="en-US" sz="2400" dirty="0" smtClean="0"/>
              <a:t> </a:t>
            </a: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dirty="0" err="1" smtClean="0"/>
              <a:t>cả</a:t>
            </a:r>
            <a:r>
              <a:rPr lang="en-US" sz="2400" dirty="0" smtClean="0"/>
              <a:t> </a:t>
            </a:r>
            <a:r>
              <a:rPr lang="en-US" sz="2400" dirty="0" err="1" smtClean="0"/>
              <a:t>dưa</a:t>
            </a:r>
            <a:r>
              <a:rPr lang="en-US" sz="2400" dirty="0" smtClean="0"/>
              <a:t> </a:t>
            </a:r>
            <a:r>
              <a:rPr lang="en-US" sz="2400" dirty="0" err="1" smtClean="0"/>
              <a:t>hấu</a:t>
            </a:r>
            <a:r>
              <a:rPr lang="en-US" sz="2400" dirty="0" smtClean="0"/>
              <a:t>. </a:t>
            </a:r>
            <a:r>
              <a:rPr lang="en-US" sz="2400" dirty="0" err="1" smtClean="0"/>
              <a:t>Gần</a:t>
            </a:r>
            <a:r>
              <a:rPr lang="en-US" sz="2400" dirty="0" smtClean="0"/>
              <a:t> </a:t>
            </a:r>
            <a:r>
              <a:rPr lang="en-US" sz="2400" dirty="0" err="1" smtClean="0"/>
              <a:t>nhà</a:t>
            </a:r>
            <a:r>
              <a:rPr lang="en-US" sz="2400" dirty="0" smtClean="0"/>
              <a:t> </a:t>
            </a:r>
            <a:r>
              <a:rPr lang="en-US" sz="2400" dirty="0" err="1" smtClean="0"/>
              <a:t>dì</a:t>
            </a:r>
            <a:r>
              <a:rPr lang="en-US" sz="2400" dirty="0" smtClean="0"/>
              <a:t> </a:t>
            </a:r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dirty="0" err="1" smtClean="0"/>
              <a:t>cây</a:t>
            </a:r>
            <a:r>
              <a:rPr lang="en-US" sz="2400" dirty="0" smtClean="0"/>
              <a:t> </a:t>
            </a:r>
            <a:r>
              <a:rPr lang="en-US" sz="2400" dirty="0" err="1" smtClean="0"/>
              <a:t>tre</a:t>
            </a:r>
            <a:r>
              <a:rPr lang="en-US" sz="2400" dirty="0" smtClean="0"/>
              <a:t> </a:t>
            </a:r>
            <a:r>
              <a:rPr lang="en-US" sz="2400" dirty="0" err="1" smtClean="0"/>
              <a:t>nhỏ</a:t>
            </a:r>
            <a:r>
              <a:rPr lang="en-US" sz="2400" dirty="0" smtClean="0"/>
              <a:t>. </a:t>
            </a:r>
            <a:r>
              <a:rPr lang="en-US" sz="2400" dirty="0" err="1" smtClean="0"/>
              <a:t>Xa</a:t>
            </a:r>
            <a:r>
              <a:rPr lang="en-US" sz="2400" dirty="0" smtClean="0"/>
              <a:t> </a:t>
            </a:r>
            <a:r>
              <a:rPr lang="en-US" sz="2400" dirty="0" err="1" smtClean="0"/>
              <a:t>xa</a:t>
            </a:r>
            <a:r>
              <a:rPr lang="en-US" sz="2400" dirty="0" smtClean="0"/>
              <a:t> </a:t>
            </a:r>
            <a:r>
              <a:rPr lang="en-US" sz="2400" dirty="0" err="1" smtClean="0"/>
              <a:t>là</a:t>
            </a:r>
            <a:r>
              <a:rPr lang="en-US" sz="2400" dirty="0" smtClean="0"/>
              <a:t> </a:t>
            </a:r>
            <a:r>
              <a:rPr lang="en-US" sz="2400" dirty="0" err="1" smtClean="0"/>
              <a:t>dãy</a:t>
            </a:r>
            <a:r>
              <a:rPr lang="en-US" sz="2400" dirty="0" smtClean="0"/>
              <a:t> </a:t>
            </a:r>
            <a:r>
              <a:rPr lang="en-US" sz="2400" dirty="0" err="1" smtClean="0"/>
              <a:t>núi</a:t>
            </a:r>
            <a:r>
              <a:rPr lang="en-US" sz="2400" dirty="0" smtClean="0"/>
              <a:t> </a:t>
            </a:r>
            <a:r>
              <a:rPr lang="en-US" sz="2400" dirty="0" err="1" smtClean="0"/>
              <a:t>cao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cxnSp>
        <p:nvCxnSpPr>
          <p:cNvPr id="14" name="Đường nối Thẳng 5">
            <a:extLst>
              <a:ext uri="{FF2B5EF4-FFF2-40B4-BE49-F238E27FC236}">
                <a16:creationId xmlns:a16="http://schemas.microsoft.com/office/drawing/2014/main" xmlns="" id="{C7544A9D-A5AD-4EA8-B148-F57DA015670C}"/>
              </a:ext>
            </a:extLst>
          </p:cNvPr>
          <p:cNvCxnSpPr>
            <a:cxnSpLocks/>
          </p:cNvCxnSpPr>
          <p:nvPr/>
        </p:nvCxnSpPr>
        <p:spPr>
          <a:xfrm flipV="1">
            <a:off x="6150225" y="4089042"/>
            <a:ext cx="302091" cy="209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Đường nối Thẳng 5">
            <a:extLst>
              <a:ext uri="{FF2B5EF4-FFF2-40B4-BE49-F238E27FC236}">
                <a16:creationId xmlns:a16="http://schemas.microsoft.com/office/drawing/2014/main" xmlns="" id="{C7544A9D-A5AD-4EA8-B148-F57DA015670C}"/>
              </a:ext>
            </a:extLst>
          </p:cNvPr>
          <p:cNvCxnSpPr>
            <a:cxnSpLocks/>
          </p:cNvCxnSpPr>
          <p:nvPr/>
        </p:nvCxnSpPr>
        <p:spPr>
          <a:xfrm flipV="1">
            <a:off x="7500361" y="4074017"/>
            <a:ext cx="302091" cy="209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Đường nối Thẳng 5">
            <a:extLst>
              <a:ext uri="{FF2B5EF4-FFF2-40B4-BE49-F238E27FC236}">
                <a16:creationId xmlns:a16="http://schemas.microsoft.com/office/drawing/2014/main" xmlns="" id="{C7544A9D-A5AD-4EA8-B148-F57DA015670C}"/>
              </a:ext>
            </a:extLst>
          </p:cNvPr>
          <p:cNvCxnSpPr>
            <a:cxnSpLocks/>
          </p:cNvCxnSpPr>
          <p:nvPr/>
        </p:nvCxnSpPr>
        <p:spPr>
          <a:xfrm flipV="1">
            <a:off x="1883026" y="4451797"/>
            <a:ext cx="302091" cy="209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Đường nối Thẳng 5">
            <a:extLst>
              <a:ext uri="{FF2B5EF4-FFF2-40B4-BE49-F238E27FC236}">
                <a16:creationId xmlns:a16="http://schemas.microsoft.com/office/drawing/2014/main" xmlns="" id="{C7544A9D-A5AD-4EA8-B148-F57DA015670C}"/>
              </a:ext>
            </a:extLst>
          </p:cNvPr>
          <p:cNvCxnSpPr>
            <a:cxnSpLocks/>
          </p:cNvCxnSpPr>
          <p:nvPr/>
        </p:nvCxnSpPr>
        <p:spPr>
          <a:xfrm flipV="1">
            <a:off x="4368647" y="4068720"/>
            <a:ext cx="302091" cy="209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Đường nối Thẳng 10">
            <a:extLst>
              <a:ext uri="{FF2B5EF4-FFF2-40B4-BE49-F238E27FC236}">
                <a16:creationId xmlns:a16="http://schemas.microsoft.com/office/drawing/2014/main" xmlns="" id="{554FB7B0-EEE8-4932-8967-69C45EF6D499}"/>
              </a:ext>
            </a:extLst>
          </p:cNvPr>
          <p:cNvCxnSpPr>
            <a:cxnSpLocks/>
          </p:cNvCxnSpPr>
          <p:nvPr/>
        </p:nvCxnSpPr>
        <p:spPr>
          <a:xfrm flipV="1">
            <a:off x="4179194" y="4456091"/>
            <a:ext cx="418564" cy="1287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Đường nối Thẳng 10">
            <a:extLst>
              <a:ext uri="{FF2B5EF4-FFF2-40B4-BE49-F238E27FC236}">
                <a16:creationId xmlns:a16="http://schemas.microsoft.com/office/drawing/2014/main" xmlns="" id="{554FB7B0-EEE8-4932-8967-69C45EF6D499}"/>
              </a:ext>
            </a:extLst>
          </p:cNvPr>
          <p:cNvCxnSpPr>
            <a:cxnSpLocks/>
          </p:cNvCxnSpPr>
          <p:nvPr/>
        </p:nvCxnSpPr>
        <p:spPr>
          <a:xfrm flipV="1">
            <a:off x="5583859" y="4089455"/>
            <a:ext cx="330557" cy="429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1" name="43-Đọc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0" y="1799129"/>
            <a:ext cx="611635" cy="531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4635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"/>
                            </p:stCondLst>
                            <p:childTnLst>
                              <p:par>
                                <p:cTn id="3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3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lớp 1( năm học 2020-2021)\43- nó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6445" y="593725"/>
            <a:ext cx="7611414" cy="39560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7856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图片 42">
            <a:extLst>
              <a:ext uri="{FF2B5EF4-FFF2-40B4-BE49-F238E27FC236}">
                <a16:creationId xmlns:a16="http://schemas.microsoft.com/office/drawing/2014/main" xmlns="" id="{9244FC8B-A50B-44C4-8B4D-AA9A69235B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81295" y="1701358"/>
            <a:ext cx="1758548" cy="1604082"/>
          </a:xfrm>
          <a:prstGeom prst="rect">
            <a:avLst/>
          </a:prstGeom>
        </p:spPr>
      </p:pic>
      <p:sp>
        <p:nvSpPr>
          <p:cNvPr id="59" name="矩形 58">
            <a:extLst>
              <a:ext uri="{FF2B5EF4-FFF2-40B4-BE49-F238E27FC236}">
                <a16:creationId xmlns:a16="http://schemas.microsoft.com/office/drawing/2014/main" xmlns="" id="{8ACD7B34-5D5E-46E7-BA40-30CF3F831318}"/>
              </a:ext>
            </a:extLst>
          </p:cNvPr>
          <p:cNvSpPr/>
          <p:nvPr/>
        </p:nvSpPr>
        <p:spPr>
          <a:xfrm>
            <a:off x="1662474" y="1904837"/>
            <a:ext cx="983881" cy="969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4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au</a:t>
            </a:r>
            <a:endParaRPr lang="zh-CN" altLang="en-US" sz="44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4" name="图片 43">
            <a:extLst>
              <a:ext uri="{FF2B5EF4-FFF2-40B4-BE49-F238E27FC236}">
                <a16:creationId xmlns:a16="http://schemas.microsoft.com/office/drawing/2014/main" xmlns="" id="{487152D1-3CF5-4FCE-A33D-96DBC1031E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00824" y="1690603"/>
            <a:ext cx="2037090" cy="1604082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xmlns="" id="{6F8FC25F-868B-44D1-BEE6-9C3193D44EA6}"/>
              </a:ext>
            </a:extLst>
          </p:cNvPr>
          <p:cNvSpPr txBox="1"/>
          <p:nvPr/>
        </p:nvSpPr>
        <p:spPr>
          <a:xfrm>
            <a:off x="1842045" y="707616"/>
            <a:ext cx="6567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Tìm</a:t>
            </a:r>
            <a:r>
              <a:rPr lang="en-US" sz="3600" dirty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từ</a:t>
            </a:r>
            <a:r>
              <a:rPr lang="en-US" sz="3600" dirty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ngữ</a:t>
            </a:r>
            <a:r>
              <a:rPr lang="en-US" sz="3600" dirty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chứa</a:t>
            </a:r>
            <a:r>
              <a:rPr lang="en-US" sz="3600" dirty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vần</a:t>
            </a:r>
            <a:r>
              <a:rPr lang="en-US" sz="3600" dirty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au,âu,êu</a:t>
            </a:r>
            <a:endParaRPr lang="vi-VN" sz="36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6" name="矩形 58">
            <a:extLst>
              <a:ext uri="{FF2B5EF4-FFF2-40B4-BE49-F238E27FC236}">
                <a16:creationId xmlns:a16="http://schemas.microsoft.com/office/drawing/2014/main" xmlns="" id="{9E876B3B-F5D9-413E-BC19-5EAF1CA03CBF}"/>
              </a:ext>
            </a:extLst>
          </p:cNvPr>
          <p:cNvSpPr/>
          <p:nvPr/>
        </p:nvSpPr>
        <p:spPr>
          <a:xfrm>
            <a:off x="3667327" y="1869903"/>
            <a:ext cx="1693571" cy="969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4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âu</a:t>
            </a:r>
            <a:endParaRPr lang="zh-CN" altLang="en-US" sz="44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xmlns="" id="{B0FE6C76-354A-46C4-B9D3-9617447A57CF}"/>
              </a:ext>
            </a:extLst>
          </p:cNvPr>
          <p:cNvSpPr txBox="1"/>
          <p:nvPr/>
        </p:nvSpPr>
        <p:spPr>
          <a:xfrm>
            <a:off x="1444396" y="3466942"/>
            <a:ext cx="6592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Đặt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câu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với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từ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ngữ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vừa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tìm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được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</a:t>
            </a:r>
            <a:endParaRPr lang="vi-VN" sz="3600" dirty="0">
              <a:solidFill>
                <a:srgbClr val="5F8C26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9" name="图片 42">
            <a:extLst>
              <a:ext uri="{FF2B5EF4-FFF2-40B4-BE49-F238E27FC236}">
                <a16:creationId xmlns:a16="http://schemas.microsoft.com/office/drawing/2014/main" xmlns="" id="{9244FC8B-A50B-44C4-8B4D-AA9A69235B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23880" y="1661533"/>
            <a:ext cx="1758548" cy="160408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079955" y="1886206"/>
            <a:ext cx="954847" cy="8896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40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êu</a:t>
            </a:r>
            <a:endParaRPr lang="zh-CN" altLang="en-US" sz="40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8838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6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6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6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15" grpId="0"/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AC2D3647-B4A8-4223-98C7-FAF6AAB615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7406" y="342341"/>
            <a:ext cx="3505200" cy="3366814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92AD1C1A-755B-40E8-83FF-B0D421B01833}"/>
              </a:ext>
            </a:extLst>
          </p:cNvPr>
          <p:cNvSpPr txBox="1"/>
          <p:nvPr/>
        </p:nvSpPr>
        <p:spPr>
          <a:xfrm>
            <a:off x="3562397" y="1442185"/>
            <a:ext cx="20152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 err="1">
                <a:solidFill>
                  <a:srgbClr val="9CBE5B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Tiết</a:t>
            </a:r>
            <a:r>
              <a:rPr lang="en-US" altLang="zh-CN" sz="6000" dirty="0">
                <a:solidFill>
                  <a:srgbClr val="9CBE5B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1</a:t>
            </a:r>
            <a:endParaRPr lang="zh-CN" altLang="en-US" sz="6000" dirty="0">
              <a:solidFill>
                <a:srgbClr val="9CBE5B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7C54DA5F-A229-41CC-92BA-7D38A00E8BDC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5"/>
          <a:srcRect l="32794" r="16079" b="94184"/>
          <a:stretch/>
        </p:blipFill>
        <p:spPr>
          <a:xfrm flipH="1">
            <a:off x="3273615" y="1351232"/>
            <a:ext cx="2304000" cy="36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F04E01A1-76CE-4498-8BF7-8DF675BBEC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1065" y="2280080"/>
            <a:ext cx="1371913" cy="285815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E215F3FE-BEF2-4F53-BF30-EA6185713F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7547035" y="2285349"/>
            <a:ext cx="1371913" cy="285815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9D369A16-B1AD-448B-8F65-F2FCB61E3875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5"/>
          <a:srcRect l="32794" r="16079" b="94184"/>
          <a:stretch/>
        </p:blipFill>
        <p:spPr>
          <a:xfrm>
            <a:off x="3449882" y="2685653"/>
            <a:ext cx="2304000" cy="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0511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5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B4BC12B8-E000-42F7-9D7C-B72CEA1DF25E}"/>
              </a:ext>
            </a:extLst>
          </p:cNvPr>
          <p:cNvSpPr txBox="1"/>
          <p:nvPr/>
        </p:nvSpPr>
        <p:spPr>
          <a:xfrm>
            <a:off x="727656" y="4081316"/>
            <a:ext cx="7572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  </a:t>
            </a:r>
            <a:r>
              <a:rPr lang="en-US" sz="36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Đàn</a:t>
            </a:r>
            <a:r>
              <a:rPr lang="en-US" sz="36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sẻ</a:t>
            </a:r>
            <a:r>
              <a:rPr lang="en-US" sz="36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</a:t>
            </a:r>
            <a:r>
              <a:rPr lang="en-US" sz="36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âu</a:t>
            </a:r>
            <a:r>
              <a:rPr lang="en-US" sz="36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</a:t>
            </a:r>
            <a:r>
              <a:rPr lang="en-US" sz="36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êu</a:t>
            </a:r>
            <a:r>
              <a:rPr lang="en-US" sz="36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ríu</a:t>
            </a:r>
            <a:r>
              <a:rPr lang="en-US" sz="36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rít</a:t>
            </a:r>
            <a:r>
              <a:rPr lang="en-US" sz="36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ở </a:t>
            </a:r>
            <a:r>
              <a:rPr lang="en-US" sz="36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</a:t>
            </a:r>
            <a:r>
              <a:rPr lang="en-US" sz="36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au</a:t>
            </a:r>
            <a:r>
              <a:rPr lang="en-US" sz="36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nhà</a:t>
            </a:r>
            <a:r>
              <a:rPr lang="en-US" sz="36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</a:t>
            </a:r>
            <a:endParaRPr lang="vi-VN" sz="36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0F6BDD0B-BB8C-44F7-8771-6D6BA4D2FD38}"/>
              </a:ext>
            </a:extLst>
          </p:cNvPr>
          <p:cNvSpPr txBox="1"/>
          <p:nvPr/>
        </p:nvSpPr>
        <p:spPr>
          <a:xfrm>
            <a:off x="2652854" y="4332454"/>
            <a:ext cx="742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sz="36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8371E34C-CBA2-409A-836B-6D78110E41AF}"/>
              </a:ext>
            </a:extLst>
          </p:cNvPr>
          <p:cNvSpPr txBox="1"/>
          <p:nvPr/>
        </p:nvSpPr>
        <p:spPr>
          <a:xfrm>
            <a:off x="6660650" y="4332454"/>
            <a:ext cx="742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sz="36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1026" name="Picture 2" descr="D:\lớp 1( năm học 2020-2021)\43.nhận biế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2733" y="547353"/>
            <a:ext cx="7862552" cy="3655054"/>
          </a:xfrm>
          <a:prstGeom prst="rect">
            <a:avLst/>
          </a:prstGeom>
          <a:noFill/>
        </p:spPr>
      </p:pic>
      <p:pic>
        <p:nvPicPr>
          <p:cNvPr id="8" name="43-nhận biế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-526429" y="1535112"/>
            <a:ext cx="526429" cy="465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07678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2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0F6BDD0B-BB8C-44F7-8771-6D6BA4D2FD38}"/>
              </a:ext>
            </a:extLst>
          </p:cNvPr>
          <p:cNvSpPr txBox="1"/>
          <p:nvPr/>
        </p:nvSpPr>
        <p:spPr>
          <a:xfrm>
            <a:off x="6090421" y="660721"/>
            <a:ext cx="9934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êu</a:t>
            </a:r>
            <a:endParaRPr lang="vi-VN" sz="54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8371E34C-CBA2-409A-836B-6D78110E41AF}"/>
              </a:ext>
            </a:extLst>
          </p:cNvPr>
          <p:cNvSpPr txBox="1"/>
          <p:nvPr/>
        </p:nvSpPr>
        <p:spPr>
          <a:xfrm>
            <a:off x="1990203" y="660721"/>
            <a:ext cx="9934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au</a:t>
            </a:r>
            <a:endParaRPr lang="vi-VN" sz="54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D6BCD1C1-540C-4C1D-B9D9-E4992513027E}"/>
              </a:ext>
            </a:extLst>
          </p:cNvPr>
          <p:cNvSpPr txBox="1"/>
          <p:nvPr/>
        </p:nvSpPr>
        <p:spPr>
          <a:xfrm>
            <a:off x="649705" y="3713337"/>
            <a:ext cx="41978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cau</a:t>
            </a:r>
            <a:r>
              <a:rPr lang="en-US" sz="4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</a:t>
            </a:r>
            <a:r>
              <a:rPr lang="en-US" sz="4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tàu</a:t>
            </a:r>
            <a:r>
              <a:rPr lang="en-US" sz="4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</a:t>
            </a:r>
            <a:r>
              <a:rPr lang="en-US" sz="4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bậu</a:t>
            </a:r>
            <a:endParaRPr lang="vi-VN" sz="48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xmlns="" id="{7F5C172D-D216-42B1-8867-28688D266DED}"/>
              </a:ext>
            </a:extLst>
          </p:cNvPr>
          <p:cNvSpPr txBox="1"/>
          <p:nvPr/>
        </p:nvSpPr>
        <p:spPr>
          <a:xfrm>
            <a:off x="4680029" y="3713337"/>
            <a:ext cx="47166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gấu</a:t>
            </a:r>
            <a:r>
              <a:rPr lang="en-US" sz="4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</a:t>
            </a:r>
            <a:r>
              <a:rPr lang="en-US" sz="4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khều</a:t>
            </a:r>
            <a:r>
              <a:rPr lang="en-US" sz="4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</a:t>
            </a:r>
            <a:r>
              <a:rPr lang="en-US" sz="4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rêu</a:t>
            </a:r>
            <a:endParaRPr lang="vi-VN" sz="48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11" name="Hình ảnh 10">
            <a:extLst>
              <a:ext uri="{FF2B5EF4-FFF2-40B4-BE49-F238E27FC236}">
                <a16:creationId xmlns:a16="http://schemas.microsoft.com/office/drawing/2014/main" xmlns="" id="{0BC54B4D-8329-4040-8286-904F1DB88A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900" t="41364" r="77519" b="53888"/>
          <a:stretch/>
        </p:blipFill>
        <p:spPr>
          <a:xfrm>
            <a:off x="-41930" y="0"/>
            <a:ext cx="2032134" cy="989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2" name="Đường nối Thẳng 11">
            <a:extLst>
              <a:ext uri="{FF2B5EF4-FFF2-40B4-BE49-F238E27FC236}">
                <a16:creationId xmlns:a16="http://schemas.microsoft.com/office/drawing/2014/main" xmlns="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1000734" y="4431719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Đường nối Thẳng 15">
            <a:extLst>
              <a:ext uri="{FF2B5EF4-FFF2-40B4-BE49-F238E27FC236}">
                <a16:creationId xmlns:a16="http://schemas.microsoft.com/office/drawing/2014/main" xmlns="" id="{5E7BB213-E357-4B11-A9A3-9379388A2D93}"/>
              </a:ext>
            </a:extLst>
          </p:cNvPr>
          <p:cNvCxnSpPr>
            <a:cxnSpLocks/>
          </p:cNvCxnSpPr>
          <p:nvPr/>
        </p:nvCxnSpPr>
        <p:spPr>
          <a:xfrm>
            <a:off x="2309917" y="4407655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Đường nối Thẳng 16">
            <a:extLst>
              <a:ext uri="{FF2B5EF4-FFF2-40B4-BE49-F238E27FC236}">
                <a16:creationId xmlns:a16="http://schemas.microsoft.com/office/drawing/2014/main" xmlns="" id="{F67836AF-E4B3-42A1-9208-06BF654A7C84}"/>
              </a:ext>
            </a:extLst>
          </p:cNvPr>
          <p:cNvCxnSpPr>
            <a:cxnSpLocks/>
          </p:cNvCxnSpPr>
          <p:nvPr/>
        </p:nvCxnSpPr>
        <p:spPr>
          <a:xfrm>
            <a:off x="3716148" y="4431718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Đường nối Thẳng 17">
            <a:extLst>
              <a:ext uri="{FF2B5EF4-FFF2-40B4-BE49-F238E27FC236}">
                <a16:creationId xmlns:a16="http://schemas.microsoft.com/office/drawing/2014/main" xmlns="" id="{7D79101E-B2CA-45EB-9D90-BDAAEAA7D5E1}"/>
              </a:ext>
            </a:extLst>
          </p:cNvPr>
          <p:cNvCxnSpPr>
            <a:cxnSpLocks/>
          </p:cNvCxnSpPr>
          <p:nvPr/>
        </p:nvCxnSpPr>
        <p:spPr>
          <a:xfrm>
            <a:off x="5129664" y="4417703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Đường nối Thẳng 18">
            <a:extLst>
              <a:ext uri="{FF2B5EF4-FFF2-40B4-BE49-F238E27FC236}">
                <a16:creationId xmlns:a16="http://schemas.microsoft.com/office/drawing/2014/main" xmlns="" id="{49627842-3C29-4A65-85E6-EF0EAD394AD4}"/>
              </a:ext>
            </a:extLst>
          </p:cNvPr>
          <p:cNvCxnSpPr>
            <a:cxnSpLocks/>
          </p:cNvCxnSpPr>
          <p:nvPr/>
        </p:nvCxnSpPr>
        <p:spPr>
          <a:xfrm>
            <a:off x="6779784" y="4451455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4274154" y="605306"/>
            <a:ext cx="12380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âu</a:t>
            </a:r>
            <a:endParaRPr lang="vi-VN" sz="54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2050" name="Picture 2" descr="D:\lớp 1( năm học 2020-2021)\bài 43- đọ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81459" y="1678075"/>
            <a:ext cx="4280598" cy="1940888"/>
          </a:xfrm>
          <a:prstGeom prst="rect">
            <a:avLst/>
          </a:prstGeom>
          <a:noFill/>
        </p:spPr>
      </p:pic>
      <p:cxnSp>
        <p:nvCxnSpPr>
          <p:cNvPr id="26" name="Đường nối Thẳng 18">
            <a:extLst>
              <a:ext uri="{FF2B5EF4-FFF2-40B4-BE49-F238E27FC236}">
                <a16:creationId xmlns:a16="http://schemas.microsoft.com/office/drawing/2014/main" xmlns="" id="{49627842-3C29-4A65-85E6-EF0EAD394AD4}"/>
              </a:ext>
            </a:extLst>
          </p:cNvPr>
          <p:cNvCxnSpPr>
            <a:cxnSpLocks/>
          </p:cNvCxnSpPr>
          <p:nvPr/>
        </p:nvCxnSpPr>
        <p:spPr>
          <a:xfrm>
            <a:off x="7947068" y="4453130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2314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D6BCD1C1-540C-4C1D-B9D9-E4992513027E}"/>
              </a:ext>
            </a:extLst>
          </p:cNvPr>
          <p:cNvSpPr txBox="1"/>
          <p:nvPr/>
        </p:nvSpPr>
        <p:spPr>
          <a:xfrm>
            <a:off x="603109" y="3237655"/>
            <a:ext cx="22241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rau</a:t>
            </a:r>
            <a:r>
              <a:rPr lang="en-US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củ</a:t>
            </a:r>
            <a:endParaRPr lang="vi-VN" sz="4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11" name="Hình ảnh 10">
            <a:extLst>
              <a:ext uri="{FF2B5EF4-FFF2-40B4-BE49-F238E27FC236}">
                <a16:creationId xmlns:a16="http://schemas.microsoft.com/office/drawing/2014/main" xmlns="" id="{0BC54B4D-8329-4040-8286-904F1DB88A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900" t="41364" r="77519" b="53888"/>
          <a:stretch/>
        </p:blipFill>
        <p:spPr>
          <a:xfrm>
            <a:off x="-41930" y="0"/>
            <a:ext cx="2032134" cy="989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2" name="Đường nối Thẳng 11">
            <a:extLst>
              <a:ext uri="{FF2B5EF4-FFF2-40B4-BE49-F238E27FC236}">
                <a16:creationId xmlns:a16="http://schemas.microsoft.com/office/drawing/2014/main" xmlns="" id="{C95CAB30-5E04-4583-87A2-3582F1B4E494}"/>
              </a:ext>
            </a:extLst>
          </p:cNvPr>
          <p:cNvCxnSpPr>
            <a:cxnSpLocks/>
          </p:cNvCxnSpPr>
          <p:nvPr/>
        </p:nvCxnSpPr>
        <p:spPr>
          <a:xfrm flipV="1">
            <a:off x="846802" y="3891064"/>
            <a:ext cx="583164" cy="645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xmlns="" id="{0EB9C36F-A1DB-4598-A0A6-BAE6D1074DB9}"/>
              </a:ext>
            </a:extLst>
          </p:cNvPr>
          <p:cNvSpPr txBox="1"/>
          <p:nvPr/>
        </p:nvSpPr>
        <p:spPr>
          <a:xfrm>
            <a:off x="2827275" y="3237655"/>
            <a:ext cx="24015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con </a:t>
            </a:r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trâu</a:t>
            </a:r>
            <a:endParaRPr lang="vi-VN" sz="4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24" name="Đường nối Thẳng 23">
            <a:extLst>
              <a:ext uri="{FF2B5EF4-FFF2-40B4-BE49-F238E27FC236}">
                <a16:creationId xmlns:a16="http://schemas.microsoft.com/office/drawing/2014/main" xmlns="" id="{AEDEBD1A-B93C-458D-8692-91B5C640D054}"/>
              </a:ext>
            </a:extLst>
          </p:cNvPr>
          <p:cNvCxnSpPr>
            <a:cxnSpLocks/>
          </p:cNvCxnSpPr>
          <p:nvPr/>
        </p:nvCxnSpPr>
        <p:spPr>
          <a:xfrm>
            <a:off x="4306236" y="3924263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xmlns="" id="{A649D970-27FF-4E34-ADDE-9B0970A6140B}"/>
              </a:ext>
            </a:extLst>
          </p:cNvPr>
          <p:cNvSpPr txBox="1"/>
          <p:nvPr/>
        </p:nvSpPr>
        <p:spPr>
          <a:xfrm>
            <a:off x="6111025" y="3215332"/>
            <a:ext cx="22395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chú</a:t>
            </a:r>
            <a:r>
              <a:rPr lang="en-US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tễu</a:t>
            </a:r>
            <a:endParaRPr lang="vi-VN" sz="4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27" name="Đường nối Thẳng 26">
            <a:extLst>
              <a:ext uri="{FF2B5EF4-FFF2-40B4-BE49-F238E27FC236}">
                <a16:creationId xmlns:a16="http://schemas.microsoft.com/office/drawing/2014/main" xmlns="" id="{9B06C48C-C293-40F8-B156-E6E9A5EEAB3D}"/>
              </a:ext>
            </a:extLst>
          </p:cNvPr>
          <p:cNvCxnSpPr>
            <a:cxnSpLocks/>
          </p:cNvCxnSpPr>
          <p:nvPr/>
        </p:nvCxnSpPr>
        <p:spPr>
          <a:xfrm>
            <a:off x="7301059" y="3874303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076" name="Picture 4" descr="D:\lớp 1( năm học 2020-2021)\43- rau củ,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6824" y="1126901"/>
            <a:ext cx="2086376" cy="2067060"/>
          </a:xfrm>
          <a:prstGeom prst="rect">
            <a:avLst/>
          </a:prstGeom>
          <a:noFill/>
        </p:spPr>
      </p:pic>
      <p:pic>
        <p:nvPicPr>
          <p:cNvPr id="3077" name="Picture 5" descr="D:\lớp 1( năm học 2020-2021)\43-trâu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04186" y="1358721"/>
            <a:ext cx="2606027" cy="1676579"/>
          </a:xfrm>
          <a:prstGeom prst="rect">
            <a:avLst/>
          </a:prstGeom>
          <a:noFill/>
        </p:spPr>
      </p:pic>
      <p:pic>
        <p:nvPicPr>
          <p:cNvPr id="3078" name="Picture 6" descr="D:\lớp 1( năm học 2020-2021)\43- tễu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57232" y="1313645"/>
            <a:ext cx="2846231" cy="17064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09202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3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lớp 1( năm học 2020-2021)\bài 43- đọc 1.jpg"/>
          <p:cNvPicPr>
            <a:picLocks noChangeAspect="1" noChangeArrowheads="1"/>
          </p:cNvPicPr>
          <p:nvPr/>
        </p:nvPicPr>
        <p:blipFill>
          <a:blip r:embed="rId2" cstate="print"/>
          <a:srcRect l="9352" t="2570" r="11865" b="7246"/>
          <a:stretch>
            <a:fillRect/>
          </a:stretch>
        </p:blipFill>
        <p:spPr bwMode="auto">
          <a:xfrm>
            <a:off x="865761" y="535022"/>
            <a:ext cx="7237379" cy="43288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34140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D:\lớp 1( năm học 2020-2021)\VIẾT TIÊU Đ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95" y="420325"/>
            <a:ext cx="1305774" cy="718221"/>
          </a:xfrm>
          <a:prstGeom prst="rect">
            <a:avLst/>
          </a:prstGeom>
          <a:noFill/>
        </p:spPr>
      </p:pic>
      <p:pic>
        <p:nvPicPr>
          <p:cNvPr id="5124" name="Picture 4" descr="D:\lớp 1( năm học 2020-2021)\bài 43- VIẾ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1097" y="1076893"/>
            <a:ext cx="7592096" cy="1345294"/>
          </a:xfrm>
          <a:prstGeom prst="rect">
            <a:avLst/>
          </a:prstGeom>
          <a:noFill/>
        </p:spPr>
      </p:pic>
      <p:pic>
        <p:nvPicPr>
          <p:cNvPr id="5125" name="Picture 5" descr="D:\lớp 1( năm học 2020-2021)\chữ au viết thường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59586" y="919605"/>
            <a:ext cx="3607587" cy="3487025"/>
          </a:xfrm>
          <a:prstGeom prst="rect">
            <a:avLst/>
          </a:prstGeom>
          <a:noFill/>
        </p:spPr>
      </p:pic>
      <p:pic>
        <p:nvPicPr>
          <p:cNvPr id="5126" name="Picture 6" descr="D:\lớp 1( năm học 2020-2021)\chữ âu viết thường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96442" y="974546"/>
            <a:ext cx="3571285" cy="3459350"/>
          </a:xfrm>
          <a:prstGeom prst="rect">
            <a:avLst/>
          </a:prstGeom>
          <a:noFill/>
        </p:spPr>
      </p:pic>
      <p:pic>
        <p:nvPicPr>
          <p:cNvPr id="5127" name="Picture 7" descr="D:\lớp 1( năm học 2020-2021)\chữ êu viết thường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68494" y="998255"/>
            <a:ext cx="3599234" cy="32235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91825128"/>
      </p:ext>
    </p:extLst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11B32C2E-C08E-44C2-B6FA-2E47D63C7F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291091" y="705967"/>
            <a:ext cx="6529080" cy="407918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E4BF892A-256B-440B-8A18-37868207C516}"/>
              </a:ext>
            </a:extLst>
          </p:cNvPr>
          <p:cNvSpPr txBox="1"/>
          <p:nvPr/>
        </p:nvSpPr>
        <p:spPr>
          <a:xfrm>
            <a:off x="2177718" y="926429"/>
            <a:ext cx="1600200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sz="8700" dirty="0">
              <a:solidFill>
                <a:srgbClr val="0070C0"/>
              </a:solidFill>
              <a:latin typeface="HP001 4 hàng" panose="020B0603050302020204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AFEE4787-C2E0-4EEA-8946-DC28D5E76E9A}"/>
              </a:ext>
            </a:extLst>
          </p:cNvPr>
          <p:cNvSpPr txBox="1"/>
          <p:nvPr/>
        </p:nvSpPr>
        <p:spPr>
          <a:xfrm>
            <a:off x="1679194" y="720521"/>
            <a:ext cx="6342845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700" dirty="0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au</a:t>
            </a:r>
            <a:r>
              <a:rPr lang="en-US" sz="4000" dirty="0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    </a:t>
            </a:r>
            <a:r>
              <a:rPr lang="en-US" sz="8700" dirty="0" err="1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âu</a:t>
            </a:r>
            <a:r>
              <a:rPr lang="en-US" sz="4000" dirty="0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   </a:t>
            </a:r>
            <a:r>
              <a:rPr lang="en-US" sz="8700" dirty="0" err="1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êu</a:t>
            </a:r>
            <a:r>
              <a:rPr lang="en-US" sz="4000" dirty="0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endParaRPr lang="vi-VN" sz="4000" dirty="0">
              <a:solidFill>
                <a:srgbClr val="0070C0"/>
              </a:solidFill>
              <a:latin typeface="HP001 4 hàng" panose="020B0603050302020204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xmlns="" id="{429C58BB-E258-4BED-AE6E-843DCFEA158F}"/>
              </a:ext>
            </a:extLst>
          </p:cNvPr>
          <p:cNvSpPr txBox="1"/>
          <p:nvPr/>
        </p:nvSpPr>
        <p:spPr>
          <a:xfrm>
            <a:off x="1362967" y="1934018"/>
            <a:ext cx="38024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5400" dirty="0" smtClean="0">
              <a:solidFill>
                <a:srgbClr val="0070C0"/>
              </a:solidFill>
              <a:latin typeface="HP001 4 hàng" panose="020B0603050302020204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r>
              <a:rPr lang="en-US" sz="6600" dirty="0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con </a:t>
            </a:r>
            <a:r>
              <a:rPr lang="en-US" sz="6600" dirty="0" err="1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trâu</a:t>
            </a:r>
            <a:endParaRPr lang="vi-VN" sz="6600" dirty="0">
              <a:solidFill>
                <a:srgbClr val="0070C0"/>
              </a:solidFill>
              <a:latin typeface="HP001 4 hàng" panose="020B0603050302020204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CB354914-69E0-42A1-95F5-D9D595F28DBA}"/>
              </a:ext>
            </a:extLst>
          </p:cNvPr>
          <p:cNvSpPr txBox="1"/>
          <p:nvPr/>
        </p:nvSpPr>
        <p:spPr>
          <a:xfrm>
            <a:off x="4591453" y="2761553"/>
            <a:ext cx="29684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chú</a:t>
            </a:r>
            <a:r>
              <a:rPr lang="en-US" sz="6600" dirty="0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6600" dirty="0" err="1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tễu</a:t>
            </a:r>
            <a:endParaRPr lang="vi-VN" sz="6600" dirty="0">
              <a:solidFill>
                <a:srgbClr val="0070C0"/>
              </a:solidFill>
              <a:latin typeface="HP001 4 hàng" panose="020B0603050302020204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0246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AC2D3647-B4A8-4223-98C7-FAF6AAB615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7406" y="342341"/>
            <a:ext cx="3505200" cy="3366814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92AD1C1A-755B-40E8-83FF-B0D421B01833}"/>
              </a:ext>
            </a:extLst>
          </p:cNvPr>
          <p:cNvSpPr txBox="1"/>
          <p:nvPr/>
        </p:nvSpPr>
        <p:spPr>
          <a:xfrm>
            <a:off x="3562397" y="1442185"/>
            <a:ext cx="20152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 err="1">
                <a:solidFill>
                  <a:srgbClr val="9CBE5B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Tiết</a:t>
            </a:r>
            <a:r>
              <a:rPr lang="en-US" altLang="zh-CN" sz="6000" dirty="0">
                <a:solidFill>
                  <a:srgbClr val="9CBE5B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2</a:t>
            </a:r>
            <a:endParaRPr lang="zh-CN" altLang="en-US" sz="6000" dirty="0">
              <a:solidFill>
                <a:srgbClr val="9CBE5B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7C54DA5F-A229-41CC-92BA-7D38A00E8BDC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/>
          <a:srcRect l="32794" r="16079" b="94184"/>
          <a:stretch/>
        </p:blipFill>
        <p:spPr>
          <a:xfrm flipH="1">
            <a:off x="3273615" y="1351232"/>
            <a:ext cx="2304000" cy="36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F04E01A1-76CE-4498-8BF7-8DF675BBEC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1065" y="2280080"/>
            <a:ext cx="1371913" cy="285815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E215F3FE-BEF2-4F53-BF30-EA6185713F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7547035" y="2285349"/>
            <a:ext cx="1371913" cy="285815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9D369A16-B1AD-448B-8F65-F2FCB61E3875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/>
          <a:srcRect l="32794" r="16079" b="94184"/>
          <a:stretch/>
        </p:blipFill>
        <p:spPr>
          <a:xfrm>
            <a:off x="3449882" y="2685653"/>
            <a:ext cx="2304000" cy="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16632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5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夏日小清新彩色手绘ppt模板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B2D78B"/>
      </a:accent1>
      <a:accent2>
        <a:srgbClr val="7FBC40"/>
      </a:accent2>
      <a:accent3>
        <a:srgbClr val="4AA03F"/>
      </a:accent3>
      <a:accent4>
        <a:srgbClr val="37782F"/>
      </a:accent4>
      <a:accent5>
        <a:srgbClr val="15884A"/>
      </a:accent5>
      <a:accent6>
        <a:srgbClr val="7A9156"/>
      </a:accent6>
      <a:hlink>
        <a:srgbClr val="B2D78B"/>
      </a:hlink>
      <a:folHlink>
        <a:srgbClr val="BFBFBF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B2D78B"/>
    </a:accent1>
    <a:accent2>
      <a:srgbClr val="7FBC40"/>
    </a:accent2>
    <a:accent3>
      <a:srgbClr val="4AA03F"/>
    </a:accent3>
    <a:accent4>
      <a:srgbClr val="37782F"/>
    </a:accent4>
    <a:accent5>
      <a:srgbClr val="15884A"/>
    </a:accent5>
    <a:accent6>
      <a:srgbClr val="7A9156"/>
    </a:accent6>
    <a:hlink>
      <a:srgbClr val="B2D78B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B2D78B"/>
    </a:accent1>
    <a:accent2>
      <a:srgbClr val="7FBC40"/>
    </a:accent2>
    <a:accent3>
      <a:srgbClr val="4AA03F"/>
    </a:accent3>
    <a:accent4>
      <a:srgbClr val="37782F"/>
    </a:accent4>
    <a:accent5>
      <a:srgbClr val="15884A"/>
    </a:accent5>
    <a:accent6>
      <a:srgbClr val="7A9156"/>
    </a:accent6>
    <a:hlink>
      <a:srgbClr val="B2D78B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814</TotalTime>
  <Words>104</Words>
  <Application>Microsoft Office PowerPoint</Application>
  <PresentationFormat>On-screen Show (16:9)</PresentationFormat>
  <Paragraphs>34</Paragraphs>
  <Slides>13</Slides>
  <Notes>4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主题​​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cp:lastModifiedBy>TRAN LAN PHUONG</cp:lastModifiedBy>
  <cp:revision>394</cp:revision>
  <dcterms:created xsi:type="dcterms:W3CDTF">2017-07-29T07:38:32Z</dcterms:created>
  <dcterms:modified xsi:type="dcterms:W3CDTF">2020-08-17T14:24:13Z</dcterms:modified>
</cp:coreProperties>
</file>