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 id="2147483699" r:id="rId4"/>
  </p:sldMasterIdLst>
  <p:notesMasterIdLst>
    <p:notesMasterId r:id="rId20"/>
  </p:notesMasterIdLst>
  <p:sldIdLst>
    <p:sldId id="2007577142" r:id="rId5"/>
    <p:sldId id="2007577154" r:id="rId6"/>
    <p:sldId id="2007577145" r:id="rId7"/>
    <p:sldId id="2007577141" r:id="rId8"/>
    <p:sldId id="2007577146" r:id="rId9"/>
    <p:sldId id="2007577143" r:id="rId10"/>
    <p:sldId id="2007577147" r:id="rId11"/>
    <p:sldId id="2007577148" r:id="rId12"/>
    <p:sldId id="2007577149" r:id="rId13"/>
    <p:sldId id="2007577150" r:id="rId14"/>
    <p:sldId id="2007577144" r:id="rId15"/>
    <p:sldId id="2007577151" r:id="rId16"/>
    <p:sldId id="2007577152" r:id="rId17"/>
    <p:sldId id="2007577153" r:id="rId18"/>
    <p:sldId id="275"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5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2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Click="0" advTm="1000">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7624670"/>
      </p:ext>
    </p:extLst>
  </p:cSld>
  <p:clrMapOvr>
    <a:masterClrMapping/>
  </p:clrMapOvr>
  <p:transition spd="slow" advClick="0" advTm="100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612982"/>
      </p:ext>
    </p:extLst>
  </p:cSld>
  <p:clrMapOvr>
    <a:masterClrMapping/>
  </p:clrMapOvr>
  <p:transition spd="slow" advClick="0" advTm="1000">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9"/>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5" y="1600469"/>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5" y="1600469"/>
            <a:ext cx="5432124" cy="22071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5" y="3917877"/>
            <a:ext cx="5432124"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2724022"/>
      </p:ext>
    </p:extLst>
  </p:cSld>
  <p:clrMapOvr>
    <a:masterClrMapping/>
  </p:clrMapOvr>
  <p:transition spd="slow" advTm="1000">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2/11/2022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2/11/2022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med" advClick="0" advTm="400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679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17693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7620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171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67415645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151833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299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1646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8868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rPr>
              <a:t>LUYỆN TẬP</a:t>
            </a:r>
          </a:p>
        </p:txBody>
      </p:sp>
    </p:spTree>
    <p:extLst>
      <p:ext uri="{BB962C8B-B14F-4D97-AF65-F5344CB8AC3E}">
        <p14:creationId xmlns:p14="http://schemas.microsoft.com/office/powerpoint/2010/main" val="20904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med" advClick="0" advTm="4000">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4037006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581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98358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31463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30359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024860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727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41488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4558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2029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med" advClick="0" advTm="4000">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910801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337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7030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40967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41499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380063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2/11/2022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401274239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2/11/2022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0533705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2022/2/11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6" r:id="rId8"/>
    <p:sldLayoutId id="2147483694" r:id="rId9"/>
    <p:sldLayoutId id="2147483680" r:id="rId10"/>
    <p:sldLayoutId id="2147483681" r:id="rId11"/>
    <p:sldLayoutId id="2147483682" r:id="rId12"/>
    <p:sldLayoutId id="2147483683" r:id="rId13"/>
    <p:sldLayoutId id="2147483698" r:id="rId14"/>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18574456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8.xml"/><Relationship Id="rId5" Type="http://schemas.openxmlformats.org/officeDocument/2006/relationships/image" Target="../media/image22.gif"/><Relationship Id="rId4" Type="http://schemas.openxmlformats.org/officeDocument/2006/relationships/image" Target="../media/image21.gif"/></Relationships>
</file>

<file path=ppt/slides/_rels/slide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5973"/>
            <a:ext cx="7992532" cy="600816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18" y="4364568"/>
            <a:ext cx="3537583" cy="1931633"/>
          </a:xfrm>
          <a:prstGeom prst="rect">
            <a:avLst/>
          </a:prstGeom>
        </p:spPr>
      </p:pic>
      <p:sp>
        <p:nvSpPr>
          <p:cNvPr id="8" name="L 形 7"/>
          <p:cNvSpPr/>
          <p:nvPr/>
        </p:nvSpPr>
        <p:spPr>
          <a:xfrm flipV="1">
            <a:off x="5702301" y="1288316"/>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p:nvSpPr>
        <p:spPr>
          <a:xfrm>
            <a:off x="5159828" y="2986863"/>
            <a:ext cx="8008425" cy="286232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Luyện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viết</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đoạn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văn</a:t>
            </a:r>
            <a:endPar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p:txBody>
      </p:sp>
      <p:sp>
        <p:nvSpPr>
          <p:cNvPr id="16" name="L 形 15"/>
          <p:cNvSpPr/>
          <p:nvPr/>
        </p:nvSpPr>
        <p:spPr>
          <a:xfrm flipH="1">
            <a:off x="10570042" y="206677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568BFFDB-686E-494C-825C-0A9F7AEAD048}"/>
              </a:ext>
            </a:extLst>
          </p:cNvPr>
          <p:cNvSpPr txBox="1"/>
          <p:nvPr/>
        </p:nvSpPr>
        <p:spPr>
          <a:xfrm>
            <a:off x="4149634" y="1482266"/>
            <a:ext cx="9164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6000" b="0" i="0" u="none" strike="noStrike" kern="1200" cap="none" spc="0" normalizeH="0" noProof="0" smtClean="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VIỆT</a:t>
            </a:r>
            <a:endParaRPr kumimoji="0" lang="en-US" sz="6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162BA-8AA4-4A68-B13F-7CA60BC39D47}"/>
              </a:ext>
            </a:extLst>
          </p:cNvPr>
          <p:cNvSpPr txBox="1"/>
          <p:nvPr/>
        </p:nvSpPr>
        <p:spPr>
          <a:xfrm>
            <a:off x="744583" y="448492"/>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F226F8B-8A3F-49C9-8B26-1D479085F2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46" y="1360403"/>
            <a:ext cx="2923178" cy="2556348"/>
          </a:xfrm>
          <a:prstGeom prst="rect">
            <a:avLst/>
          </a:prstGeom>
        </p:spPr>
      </p:pic>
      <p:pic>
        <p:nvPicPr>
          <p:cNvPr id="7" name="Picture 6">
            <a:extLst>
              <a:ext uri="{FF2B5EF4-FFF2-40B4-BE49-F238E27FC236}">
                <a16:creationId xmlns:a16="http://schemas.microsoft.com/office/drawing/2014/main" id="{0E7194B4-DC50-4C4C-907F-A9EB996D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26525" y="1360403"/>
            <a:ext cx="2418704" cy="2560320"/>
          </a:xfrm>
          <a:prstGeom prst="rect">
            <a:avLst/>
          </a:prstGeom>
        </p:spPr>
      </p:pic>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246" y="4014915"/>
            <a:ext cx="2364377" cy="2569975"/>
          </a:xfrm>
          <a:prstGeom prst="rect">
            <a:avLst/>
          </a:prstGeom>
        </p:spPr>
      </p:pic>
      <p:pic>
        <p:nvPicPr>
          <p:cNvPr id="9" name="Picture 8">
            <a:extLst>
              <a:ext uri="{FF2B5EF4-FFF2-40B4-BE49-F238E27FC236}">
                <a16:creationId xmlns:a16="http://schemas.microsoft.com/office/drawing/2014/main" id="{66BD89A8-5BDF-48AE-98A5-2C9940F40D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1394" y="4014915"/>
            <a:ext cx="2403566" cy="2802085"/>
          </a:xfrm>
          <a:prstGeom prst="rect">
            <a:avLst/>
          </a:prstGeom>
        </p:spPr>
      </p:pic>
      <p:sp>
        <p:nvSpPr>
          <p:cNvPr id="18" name="Rectangle 17">
            <a:extLst>
              <a:ext uri="{FF2B5EF4-FFF2-40B4-BE49-F238E27FC236}">
                <a16:creationId xmlns:a16="http://schemas.microsoft.com/office/drawing/2014/main" id="{36F1CA68-FCA8-4151-8554-60804909AE5E}"/>
              </a:ext>
            </a:extLst>
          </p:cNvPr>
          <p:cNvSpPr/>
          <p:nvPr/>
        </p:nvSpPr>
        <p:spPr>
          <a:xfrm>
            <a:off x="5981337" y="2164084"/>
            <a:ext cx="5878285"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Khu vườn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những bông hoa đang nở rực rỡ, bướm bay tung tăng.</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nhổ cỏ, bắt sâu. Tiếp đến, bạn nhỏ lấy nước vào bình để tưới những bông hoa tươi thắm đó. Bạn cảm thấy rất vui vì đã chăm sóc vườn hoa. Trước khi đi học bạn còn không quên chào tạm biệt những khóm hoa rực rỡ.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95E2A01A-37E7-4E49-A4B0-0BE4C4D94941}"/>
              </a:ext>
            </a:extLst>
          </p:cNvPr>
          <p:cNvGrpSpPr/>
          <p:nvPr/>
        </p:nvGrpSpPr>
        <p:grpSpPr>
          <a:xfrm>
            <a:off x="5323269" y="1303540"/>
            <a:ext cx="6420809" cy="3715504"/>
            <a:chOff x="1386138" y="1264224"/>
            <a:chExt cx="4405927" cy="3318271"/>
          </a:xfrm>
        </p:grpSpPr>
        <p:pic>
          <p:nvPicPr>
            <p:cNvPr id="20" name="Picture 19">
              <a:extLst>
                <a:ext uri="{FF2B5EF4-FFF2-40B4-BE49-F238E27FC236}">
                  <a16:creationId xmlns:a16="http://schemas.microsoft.com/office/drawing/2014/main" id="{A5687987-9381-4BDA-8E8A-5CD79A8EE47F}"/>
                </a:ext>
              </a:extLst>
            </p:cNvPr>
            <p:cNvPicPr>
              <a:picLocks noChangeAspect="1"/>
            </p:cNvPicPr>
            <p:nvPr/>
          </p:nvPicPr>
          <p:blipFill>
            <a:blip r:embed="rId7">
              <a:clrChange>
                <a:clrFrom>
                  <a:srgbClr val="F5F5F5"/>
                </a:clrFrom>
                <a:clrTo>
                  <a:srgbClr val="F5F5F5">
                    <a:alpha val="0"/>
                  </a:srgbClr>
                </a:clrTo>
              </a:clrChange>
            </a:blip>
            <a:stretch>
              <a:fillRect/>
            </a:stretch>
          </p:blipFill>
          <p:spPr>
            <a:xfrm flipH="1">
              <a:off x="1386138" y="1264224"/>
              <a:ext cx="4405927" cy="3318271"/>
            </a:xfrm>
            <a:prstGeom prst="rect">
              <a:avLst/>
            </a:prstGeom>
          </p:spPr>
        </p:pic>
        <p:sp>
          <p:nvSpPr>
            <p:cNvPr id="21" name="TextBox 20">
              <a:extLst>
                <a:ext uri="{FF2B5EF4-FFF2-40B4-BE49-F238E27FC236}">
                  <a16:creationId xmlns:a16="http://schemas.microsoft.com/office/drawing/2014/main" id="{FF041EC8-55B2-4FCF-BB45-E1C5B0EA5B49}"/>
                </a:ext>
              </a:extLst>
            </p:cNvPr>
            <p:cNvSpPr txBox="1"/>
            <p:nvPr/>
          </p:nvSpPr>
          <p:spPr>
            <a:xfrm>
              <a:off x="2285063" y="2809218"/>
              <a:ext cx="3415979" cy="1320357"/>
            </a:xfrm>
            <a:prstGeom prst="rect">
              <a:avLst/>
            </a:prstGeom>
            <a:noFill/>
          </p:spPr>
          <p:txBody>
            <a:bodyPr wrap="square" rtlCol="0">
              <a:spAutoFit/>
            </a:bodyPr>
            <a:lstStyle/>
            <a:p>
              <a:pPr algn="ctr">
                <a:lnSpc>
                  <a:spcPct val="150000"/>
                </a:lnSpc>
                <a:buClr>
                  <a:srgbClr val="000000"/>
                </a:buClr>
                <a:buFont typeface="Arial"/>
                <a:buNone/>
              </a:pPr>
              <a:r>
                <a:rPr lang="en-US" sz="3200" b="1" kern="0" smtClean="0">
                  <a:solidFill>
                    <a:srgbClr val="17479D"/>
                  </a:solidFill>
                  <a:latin typeface="Arial" panose="020B0604020202020204" pitchFamily="34" charset="0"/>
                  <a:cs typeface="Arial" panose="020B0604020202020204" pitchFamily="34" charset="0"/>
                  <a:sym typeface="Arial"/>
                </a:rPr>
                <a:t>Kể việc bạn nhỏ đã làm trong 4 bức tranh</a:t>
              </a:r>
              <a:endParaRPr lang="en-US" sz="3200" b="1" kern="0" dirty="0">
                <a:solidFill>
                  <a:srgbClr val="17479D"/>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31923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xit" presetSubtype="4" fill="hold" nodeType="withEffect">
                                  <p:stCondLst>
                                    <p:cond delay="0"/>
                                  </p:stCondLst>
                                  <p:childTnLst>
                                    <p:animEffect transition="out" filter="wipe(down)">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1277257" y="162560"/>
            <a:ext cx="10305144"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Viết 3-5 câu kể việc em và mọi</a:t>
            </a:r>
            <a:r>
              <a:rPr kumimoji="0" lang="en-US" sz="4000" b="0" i="0" u="none" strike="noStrike" kern="1200" cap="none" spc="0" normalizeH="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người </a:t>
            </a:r>
            <a:r>
              <a:rPr kumimoji="0" lang="en-US" sz="40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 sóc cây</a:t>
            </a:r>
            <a:endParaRPr kumimoji="0" lang="en-US" sz="4000" b="0" i="0" u="none" strike="noStrike" kern="1200" cap="none" spc="0" normalizeH="0" baseline="0" noProof="0" dirty="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701040" y="2153919"/>
            <a:ext cx="10881360" cy="357922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aseline="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Đó</a:t>
            </a:r>
            <a:r>
              <a:rPr lang="en-US" sz="40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cây gì?</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40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3452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Cover"/>
          <p:cNvPicPr>
            <a:picLocks noChangeAspect="1" noChangeArrowheads="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9953" b="96209" l="585" r="100000"/>
                    </a14:imgEffect>
                  </a14:imgLayer>
                </a14:imgProps>
              </a:ext>
              <a:ext uri="{28A0092B-C50C-407E-A947-70E740481C1C}">
                <a14:useLocalDpi xmlns:a14="http://schemas.microsoft.com/office/drawing/2010/main" val="0"/>
              </a:ext>
            </a:extLst>
          </a:blip>
          <a:srcRect/>
          <a:stretch>
            <a:fillRect/>
          </a:stretch>
        </p:blipFill>
        <p:spPr bwMode="auto">
          <a:xfrm flipH="1">
            <a:off x="6316190" y="1513667"/>
            <a:ext cx="2471958" cy="1524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174" y="4745820"/>
            <a:ext cx="2019182" cy="634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785" y="4181688"/>
            <a:ext cx="1834367" cy="779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ove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71" l="0" r="100000"/>
                    </a14:imgEffect>
                  </a14:imgLayer>
                </a14:imgProps>
              </a:ext>
              <a:ext uri="{28A0092B-C50C-407E-A947-70E740481C1C}">
                <a14:useLocalDpi xmlns:a14="http://schemas.microsoft.com/office/drawing/2010/main" val="0"/>
              </a:ext>
            </a:extLst>
          </a:blip>
          <a:srcRect/>
          <a:stretch>
            <a:fillRect/>
          </a:stretch>
        </p:blipFill>
        <p:spPr bwMode="auto">
          <a:xfrm>
            <a:off x="2687639" y="2955925"/>
            <a:ext cx="3787775" cy="215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052" y="4485278"/>
            <a:ext cx="2459557" cy="1057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v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74914">
            <a:off x="5536742" y="3350419"/>
            <a:ext cx="3684173" cy="1020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174" y="1458588"/>
            <a:ext cx="2787694" cy="701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ov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53" b="96209" l="585" r="100000"/>
                    </a14:imgEffect>
                  </a14:imgLayer>
                </a14:imgProps>
              </a:ext>
              <a:ext uri="{28A0092B-C50C-407E-A947-70E740481C1C}">
                <a14:useLocalDpi xmlns:a14="http://schemas.microsoft.com/office/drawing/2010/main" val="0"/>
              </a:ext>
            </a:extLst>
          </a:blip>
          <a:srcRect/>
          <a:stretch>
            <a:fillRect/>
          </a:stretch>
        </p:blipFill>
        <p:spPr bwMode="auto">
          <a:xfrm>
            <a:off x="3268402" y="1639889"/>
            <a:ext cx="3062288" cy="18891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241951" y="2508251"/>
            <a:ext cx="1569492" cy="13249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HOẠT ĐỘNG CHĂM SÓC CÂY</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rot="262008">
            <a:off x="1879214" y="1219303"/>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vui</a:t>
            </a:r>
            <a:endParaRPr lang="en-US" sz="2000" b="1">
              <a:latin typeface="Times New Roman" panose="02020603050405020304" pitchFamily="18" charset="0"/>
              <a:cs typeface="Times New Roman" panose="02020603050405020304" pitchFamily="18" charset="0"/>
            </a:endParaRPr>
          </a:p>
        </p:txBody>
      </p:sp>
      <p:sp>
        <p:nvSpPr>
          <p:cNvPr id="11" name="TextBox 10"/>
          <p:cNvSpPr txBox="1"/>
          <p:nvPr/>
        </p:nvSpPr>
        <p:spPr>
          <a:xfrm rot="284462">
            <a:off x="1297844" y="1682528"/>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thoải mái</a:t>
            </a:r>
            <a:endParaRPr lang="en-US" sz="2000" b="1">
              <a:latin typeface="Times New Roman" panose="02020603050405020304" pitchFamily="18" charset="0"/>
              <a:cs typeface="Times New Roman" panose="02020603050405020304" pitchFamily="18" charset="0"/>
            </a:endParaRPr>
          </a:p>
        </p:txBody>
      </p:sp>
      <p:sp>
        <p:nvSpPr>
          <p:cNvPr id="12" name="TextBox 11"/>
          <p:cNvSpPr txBox="1"/>
          <p:nvPr/>
        </p:nvSpPr>
        <p:spPr>
          <a:xfrm>
            <a:off x="945343" y="3945871"/>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cây cối tươi tốt</a:t>
            </a:r>
            <a:endParaRPr lang="en-US" sz="2000" b="1">
              <a:latin typeface="Times New Roman" panose="02020603050405020304" pitchFamily="18" charset="0"/>
              <a:cs typeface="Times New Roman" panose="02020603050405020304" pitchFamily="18" charset="0"/>
            </a:endParaRPr>
          </a:p>
        </p:txBody>
      </p:sp>
      <p:sp>
        <p:nvSpPr>
          <p:cNvPr id="13" name="TextBox 12"/>
          <p:cNvSpPr txBox="1"/>
          <p:nvPr/>
        </p:nvSpPr>
        <p:spPr>
          <a:xfrm>
            <a:off x="567125" y="4880540"/>
            <a:ext cx="2640027"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hết sâu bệnh</a:t>
            </a:r>
            <a:endParaRPr lang="en-US" sz="2000" b="1">
              <a:latin typeface="Times New Roman" panose="02020603050405020304" pitchFamily="18" charset="0"/>
              <a:cs typeface="Times New Roman" panose="02020603050405020304" pitchFamily="18" charset="0"/>
            </a:endParaRPr>
          </a:p>
        </p:txBody>
      </p:sp>
      <p:sp>
        <p:nvSpPr>
          <p:cNvPr id="14" name="TextBox 13"/>
          <p:cNvSpPr txBox="1"/>
          <p:nvPr/>
        </p:nvSpPr>
        <p:spPr>
          <a:xfrm rot="1167412">
            <a:off x="6940948" y="3436037"/>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Chăm sóc</a:t>
            </a:r>
            <a:endParaRPr lang="en-US" sz="2200">
              <a:latin typeface="Arial" panose="020B0604020202020204" pitchFamily="34" charset="0"/>
              <a:ea typeface="Aachen" panose="02020500000000000000" pitchFamily="18" charset="0"/>
              <a:cs typeface="Arial" panose="020B0604020202020204" pitchFamily="34" charset="0"/>
            </a:endParaRPr>
          </a:p>
        </p:txBody>
      </p:sp>
      <p:pic>
        <p:nvPicPr>
          <p:cNvPr id="15"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2951" y="3703365"/>
            <a:ext cx="2681807" cy="10207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247358">
            <a:off x="9473576" y="3791983"/>
            <a:ext cx="2689249"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bắt sâu, tỉa lá, tưới nước, bón phân, ….</a:t>
            </a:r>
            <a:endParaRPr lang="en-US" sz="2000" b="1">
              <a:latin typeface="Times New Roman" panose="02020603050405020304" pitchFamily="18" charset="0"/>
              <a:cs typeface="Times New Roman" panose="02020603050405020304" pitchFamily="18" charset="0"/>
            </a:endParaRPr>
          </a:p>
        </p:txBody>
      </p:sp>
      <p:sp>
        <p:nvSpPr>
          <p:cNvPr id="17" name="TextBox 16"/>
          <p:cNvSpPr txBox="1"/>
          <p:nvPr/>
        </p:nvSpPr>
        <p:spPr>
          <a:xfrm rot="409214">
            <a:off x="9437390" y="4962765"/>
            <a:ext cx="2689249"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Chăm sóc với ai?</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rot="1513802">
            <a:off x="3579035" y="1836495"/>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Suy nghĩ</a:t>
            </a:r>
            <a:endParaRPr lang="en-US" sz="2200">
              <a:latin typeface="Arial" panose="020B0604020202020204" pitchFamily="34" charset="0"/>
              <a:ea typeface="Aachen" panose="02020500000000000000" pitchFamily="18" charset="0"/>
              <a:cs typeface="Arial" panose="020B0604020202020204" pitchFamily="34" charset="0"/>
            </a:endParaRPr>
          </a:p>
        </p:txBody>
      </p:sp>
      <p:sp>
        <p:nvSpPr>
          <p:cNvPr id="19" name="TextBox 18"/>
          <p:cNvSpPr txBox="1"/>
          <p:nvPr/>
        </p:nvSpPr>
        <p:spPr>
          <a:xfrm rot="20036034">
            <a:off x="3140757" y="3645358"/>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Kết quả</a:t>
            </a:r>
            <a:endParaRPr lang="en-US" sz="2200">
              <a:latin typeface="Arial" panose="020B0604020202020204" pitchFamily="34" charset="0"/>
              <a:ea typeface="Aachen" panose="02020500000000000000" pitchFamily="18" charset="0"/>
              <a:cs typeface="Arial" panose="020B0604020202020204" pitchFamily="34" charset="0"/>
            </a:endParaRPr>
          </a:p>
        </p:txBody>
      </p:sp>
      <p:pic>
        <p:nvPicPr>
          <p:cNvPr id="20"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72783" y="4590228"/>
            <a:ext cx="1834367" cy="15839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28375" y="5455034"/>
            <a:ext cx="2640027"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a:t>
            </a:r>
            <a:endParaRPr lang="en-US" sz="2000" b="1">
              <a:latin typeface="Times New Roman" panose="02020603050405020304" pitchFamily="18" charset="0"/>
              <a:cs typeface="Times New Roman" panose="02020603050405020304" pitchFamily="18" charset="0"/>
            </a:endParaRPr>
          </a:p>
        </p:txBody>
      </p:sp>
      <p:sp>
        <p:nvSpPr>
          <p:cNvPr id="23" name="TextBox 22"/>
          <p:cNvSpPr txBox="1"/>
          <p:nvPr/>
        </p:nvSpPr>
        <p:spPr>
          <a:xfrm rot="21247358">
            <a:off x="9401830" y="3371698"/>
            <a:ext cx="2689249"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làm việc gì?</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rot="338484">
            <a:off x="8915459" y="5620489"/>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bạn bè, bố, ông, …..</a:t>
            </a:r>
            <a:endParaRPr lang="en-US" sz="2000" b="1">
              <a:latin typeface="Times New Roman" panose="02020603050405020304" pitchFamily="18" charset="0"/>
              <a:cs typeface="Times New Roman" panose="02020603050405020304" pitchFamily="18" charset="0"/>
            </a:endParaRPr>
          </a:p>
        </p:txBody>
      </p:sp>
      <p:sp>
        <p:nvSpPr>
          <p:cNvPr id="25" name="TextBox 24"/>
          <p:cNvSpPr txBox="1"/>
          <p:nvPr/>
        </p:nvSpPr>
        <p:spPr>
          <a:xfrm rot="19948986">
            <a:off x="6727145" y="1515966"/>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Cây gì?</a:t>
            </a:r>
            <a:endParaRPr lang="en-US" sz="2200">
              <a:latin typeface="Arial" panose="020B0604020202020204" pitchFamily="34" charset="0"/>
              <a:ea typeface="Aachen" panose="02020500000000000000" pitchFamily="18" charset="0"/>
              <a:cs typeface="Arial" panose="020B0604020202020204" pitchFamily="34" charset="0"/>
            </a:endParaRPr>
          </a:p>
        </p:txBody>
      </p:sp>
      <p:sp>
        <p:nvSpPr>
          <p:cNvPr id="26" name="TextBox 25"/>
          <p:cNvSpPr txBox="1"/>
          <p:nvPr/>
        </p:nvSpPr>
        <p:spPr>
          <a:xfrm>
            <a:off x="8725596" y="1375733"/>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hoa giấy, xoài, ổi, ….</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272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animBg="1"/>
      <p:bldP spid="16" grpId="0"/>
      <p:bldP spid="17" grpId="0"/>
      <p:bldP spid="18" grpId="0" animBg="1"/>
      <p:bldP spid="19" grpId="0" animBg="1"/>
      <p:bldP spid="21" grpId="0"/>
      <p:bldP spid="23" grpId="0"/>
      <p:bldP spid="24" grpId="0"/>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84" y="118681"/>
            <a:ext cx="1211556" cy="1211555"/>
          </a:xfrm>
          <a:prstGeom prst="rect">
            <a:avLst/>
          </a:prstGeom>
        </p:spPr>
      </p:pic>
      <p:cxnSp>
        <p:nvCxnSpPr>
          <p:cNvPr id="8" name="Straight Connector 7"/>
          <p:cNvCxnSpPr/>
          <p:nvPr/>
        </p:nvCxnSpPr>
        <p:spPr>
          <a:xfrm>
            <a:off x="1685114" y="999075"/>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13461" y="1445669"/>
            <a:ext cx="0" cy="50508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019609" y="3971113"/>
            <a:ext cx="4741817" cy="2730137"/>
          </a:xfrm>
          <a:prstGeom prst="round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just"/>
            <a:r>
              <a:rPr lang="en-US" sz="2400" b="1" i="1" err="1">
                <a:solidFill>
                  <a:schemeClr val="tx1"/>
                </a:solidFill>
                <a:latin typeface="Times New Roman" panose="02020603050405020304" pitchFamily="18" charset="0"/>
                <a:cs typeface="Times New Roman" panose="02020603050405020304" pitchFamily="18" charset="0"/>
              </a:rPr>
              <a:t>Lưu</a:t>
            </a:r>
            <a:r>
              <a:rPr lang="en-US" sz="2400" b="1" i="1">
                <a:solidFill>
                  <a:schemeClr val="tx1"/>
                </a:solidFill>
                <a:latin typeface="Times New Roman" panose="02020603050405020304" pitchFamily="18" charset="0"/>
                <a:cs typeface="Times New Roman" panose="02020603050405020304" pitchFamily="18" charset="0"/>
              </a:rPr>
              <a:t> ý:</a:t>
            </a:r>
            <a:endParaRPr lang="en-US" sz="2400" b="1" i="1" dirty="0">
              <a:solidFill>
                <a:schemeClr val="tx1"/>
              </a:solidFill>
              <a:latin typeface="Times New Roman" panose="02020603050405020304" pitchFamily="18" charset="0"/>
              <a:cs typeface="Times New Roman" panose="02020603050405020304" pitchFamily="18" charset="0"/>
            </a:endParaRP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ràng</a:t>
            </a:r>
            <a:r>
              <a:rPr lang="en-US" sz="2400" dirty="0">
                <a:solidFill>
                  <a:schemeClr val="tx1"/>
                </a:solidFill>
                <a:latin typeface="Times New Roman" panose="02020603050405020304" pitchFamily="18" charset="0"/>
                <a:cs typeface="Times New Roman" panose="02020603050405020304" pitchFamily="18" charset="0"/>
              </a:rPr>
              <a:t>.</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dấu</a:t>
            </a:r>
            <a:r>
              <a:rPr lang="en-US" sz="2400">
                <a:solidFill>
                  <a:schemeClr val="tx1"/>
                </a:solidFill>
                <a:latin typeface="Times New Roman" panose="02020603050405020304" pitchFamily="18" charset="0"/>
                <a:cs typeface="Times New Roman" panose="02020603050405020304" pitchFamily="18" charset="0"/>
              </a:rPr>
              <a:t> </a:t>
            </a:r>
            <a:r>
              <a:rPr lang="en-US" sz="2400" smtClean="0">
                <a:solidFill>
                  <a:schemeClr val="tx1"/>
                </a:solidFill>
                <a:latin typeface="Times New Roman" panose="02020603050405020304" pitchFamily="18" charset="0"/>
                <a:cs typeface="Times New Roman" panose="02020603050405020304" pitchFamily="18" charset="0"/>
              </a:rPr>
              <a:t>chấm.</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68BFFDB-686E-494C-825C-0A9F7AEAD048}"/>
              </a:ext>
            </a:extLst>
          </p:cNvPr>
          <p:cNvSpPr txBox="1"/>
          <p:nvPr/>
        </p:nvSpPr>
        <p:spPr>
          <a:xfrm>
            <a:off x="1045028" y="360421"/>
            <a:ext cx="1030514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Viết 3-5 câu kể việc em và mọi</a:t>
            </a:r>
            <a:r>
              <a:rPr kumimoji="0" lang="en-US" sz="2800" b="0" i="0" u="none" strike="noStrike" kern="1200" cap="none" spc="0" normalizeH="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người </a:t>
            </a:r>
            <a:r>
              <a:rPr kumimoji="0" lang="en-US" sz="28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 sóc cây</a:t>
            </a:r>
            <a:endParaRPr kumimoji="0" lang="en-US" sz="2800" b="0" i="0" u="none" strike="noStrike" kern="1200" cap="none" spc="0" normalizeH="0" baseline="0" noProof="0" dirty="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1" y="1839085"/>
            <a:ext cx="6390002" cy="2820001"/>
          </a:xfrm>
          <a:prstGeom prst="rect">
            <a:avLst/>
          </a:prstGeom>
        </p:spPr>
      </p:pic>
      <p:pic>
        <p:nvPicPr>
          <p:cNvPr id="3" name="Picture 2"/>
          <p:cNvPicPr>
            <a:picLocks noChangeAspect="1"/>
          </p:cNvPicPr>
          <p:nvPr/>
        </p:nvPicPr>
        <p:blipFill>
          <a:blip r:embed="rId4"/>
          <a:stretch>
            <a:fillRect/>
          </a:stretch>
        </p:blipFill>
        <p:spPr>
          <a:xfrm>
            <a:off x="6579031" y="1251012"/>
            <a:ext cx="5182395" cy="2604666"/>
          </a:xfrm>
          <a:prstGeom prst="rect">
            <a:avLst/>
          </a:prstGeom>
        </p:spPr>
      </p:pic>
    </p:spTree>
    <p:extLst>
      <p:ext uri="{BB962C8B-B14F-4D97-AF65-F5344CB8AC3E}">
        <p14:creationId xmlns:p14="http://schemas.microsoft.com/office/powerpoint/2010/main" val="1589305372"/>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95" y="227410"/>
            <a:ext cx="6280937" cy="3903260"/>
          </a:xfrm>
          <a:prstGeom prst="rect">
            <a:avLst/>
          </a:prstGeom>
          <a:ln>
            <a:noFill/>
          </a:ln>
        </p:spPr>
      </p:pic>
      <p:pic>
        <p:nvPicPr>
          <p:cNvPr id="6"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868" y="2954742"/>
            <a:ext cx="6280937" cy="3903260"/>
          </a:xfrm>
          <a:prstGeom prst="rect">
            <a:avLst/>
          </a:prstGeom>
          <a:ln>
            <a:noFill/>
          </a:ln>
        </p:spPr>
      </p:pic>
      <p:sp>
        <p:nvSpPr>
          <p:cNvPr id="7" name="TextBox 6"/>
          <p:cNvSpPr txBox="1"/>
          <p:nvPr/>
        </p:nvSpPr>
        <p:spPr>
          <a:xfrm>
            <a:off x="1828806" y="1703377"/>
            <a:ext cx="5595582" cy="538611"/>
          </a:xfrm>
          <a:prstGeom prst="rect">
            <a:avLst/>
          </a:prstGeom>
          <a:noFill/>
        </p:spPr>
        <p:txBody>
          <a:bodyPr wrap="square" lIns="91440" tIns="45721" rIns="91440" bIns="45721" rtlCol="0">
            <a:spAutoFit/>
          </a:bodyPr>
          <a:lstStyle/>
          <a:p>
            <a:r>
              <a:rPr lang="en-US" sz="2900" b="1">
                <a:latin typeface="Times New Roman" panose="02020603050405020304" pitchFamily="18" charset="0"/>
                <a:ea typeface="Aachen" panose="02020500000000000000" pitchFamily="18" charset="0"/>
                <a:cs typeface="Times New Roman" panose="02020603050405020304" pitchFamily="18" charset="0"/>
              </a:rPr>
              <a:t>Hoàn thành bài viết vào vở</a:t>
            </a:r>
          </a:p>
        </p:txBody>
      </p:sp>
      <p:sp>
        <p:nvSpPr>
          <p:cNvPr id="8" name="TextBox 7"/>
          <p:cNvSpPr txBox="1"/>
          <p:nvPr/>
        </p:nvSpPr>
        <p:spPr>
          <a:xfrm>
            <a:off x="6089181" y="4383153"/>
            <a:ext cx="5595582" cy="538611"/>
          </a:xfrm>
          <a:prstGeom prst="rect">
            <a:avLst/>
          </a:prstGeom>
          <a:noFill/>
        </p:spPr>
        <p:txBody>
          <a:bodyPr wrap="square" lIns="91440" tIns="45721" rIns="91440" bIns="45721" rtlCol="0">
            <a:spAutoFit/>
          </a:bodyPr>
          <a:lstStyle/>
          <a:p>
            <a:r>
              <a:rPr lang="en-US" sz="2900" b="1">
                <a:latin typeface="Times New Roman" panose="02020603050405020304" pitchFamily="18" charset="0"/>
                <a:ea typeface="Aachen" panose="02020500000000000000" pitchFamily="18" charset="0"/>
                <a:cs typeface="Times New Roman" panose="02020603050405020304" pitchFamily="18" charset="0"/>
              </a:rPr>
              <a:t>Chuẩn bị bài sau</a:t>
            </a:r>
          </a:p>
        </p:txBody>
      </p:sp>
      <p:pic>
        <p:nvPicPr>
          <p:cNvPr id="9"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20315221">
            <a:off x="-215893" y="95653"/>
            <a:ext cx="2287886" cy="17252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968655">
            <a:off x="9666931" y="849439"/>
            <a:ext cx="2286315" cy="1681644"/>
          </a:xfrm>
          <a:prstGeom prst="rect">
            <a:avLst/>
          </a:prstGeom>
        </p:spPr>
      </p:pic>
      <p:pic>
        <p:nvPicPr>
          <p:cNvPr id="11"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713584">
            <a:off x="385395" y="4765812"/>
            <a:ext cx="2286315" cy="1681645"/>
          </a:xfrm>
          <a:prstGeom prst="rect">
            <a:avLst/>
          </a:prstGeom>
        </p:spPr>
      </p:pic>
    </p:spTree>
    <p:extLst>
      <p:ext uri="{BB962C8B-B14F-4D97-AF65-F5344CB8AC3E}">
        <p14:creationId xmlns:p14="http://schemas.microsoft.com/office/powerpoint/2010/main" val="3413551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par>
                                <p:cTn id="27" presetID="3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05C553B-76D6-40C2-9444-290FF0CAAE6A}"/>
              </a:ext>
            </a:extLst>
          </p:cNvPr>
          <p:cNvSpPr txBox="1"/>
          <p:nvPr/>
        </p:nvSpPr>
        <p:spPr>
          <a:xfrm>
            <a:off x="2279426" y="724520"/>
            <a:ext cx="7633147" cy="1828388"/>
          </a:xfrm>
          <a:prstGeom prst="rect">
            <a:avLst/>
          </a:prstGeom>
          <a:noFill/>
        </p:spPr>
        <p:txBody>
          <a:bodyPr wrap="square" lIns="91440" tIns="45721" rIns="91440" bIns="45721" rtlCol="0">
            <a:spAutoFit/>
          </a:bodyPr>
          <a:lstStyle/>
          <a:p>
            <a:pPr algn="ctr">
              <a:lnSpc>
                <a:spcPct val="150000"/>
              </a:lnSpc>
            </a:pPr>
            <a:r>
              <a:rPr lang="en-US" sz="4000" dirty="0" err="1">
                <a:solidFill>
                  <a:srgbClr val="FF0000"/>
                </a:solidFill>
                <a:latin typeface="Times New Roman" pitchFamily="18" charset="0"/>
                <a:cs typeface="Times New Roman" pitchFamily="18" charset="0"/>
              </a:rPr>
              <a:t>Tạm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hẹn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gặp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lại</a:t>
            </a:r>
            <a:r>
              <a:rPr lang="en-US" sz="4000" dirty="0">
                <a:solidFill>
                  <a:srgbClr val="FF0000"/>
                </a:solidFill>
                <a:latin typeface="Times New Roman" pitchFamily="18" charset="0"/>
                <a:cs typeface="Times New Roman" pitchFamily="18" charset="0"/>
              </a:rPr>
              <a:t> </a:t>
            </a:r>
          </a:p>
          <a:p>
            <a:pPr algn="ctr">
              <a:lnSpc>
                <a:spcPct val="150000"/>
              </a:lnSpc>
            </a:pP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vào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những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học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sau</a:t>
            </a:r>
            <a:r>
              <a:rPr lang="en-US" sz="4000" dirty="0">
                <a:solidFill>
                  <a:srgbClr val="FF0000"/>
                </a:solidFill>
                <a:latin typeface="Times New Roman" pitchFamily="18" charset="0"/>
                <a:cs typeface="Times New Roman" pitchFamily="18"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DC0628-0B70-486E-B68D-FADCE7A5FF6D}"/>
              </a:ext>
            </a:extLst>
          </p:cNvPr>
          <p:cNvPicPr/>
          <p:nvPr/>
        </p:nvPicPr>
        <p:blipFill rotWithShape="1">
          <a:blip r:embed="rId2" cstate="print">
            <a:extLst>
              <a:ext uri="{28A0092B-C50C-407E-A947-70E740481C1C}">
                <a14:useLocalDpi xmlns:a14="http://schemas.microsoft.com/office/drawing/2010/main" val="0"/>
              </a:ext>
            </a:extLst>
          </a:blip>
          <a:srcRect t="4593" r="18858"/>
          <a:stretch/>
        </p:blipFill>
        <p:spPr bwMode="auto">
          <a:xfrm>
            <a:off x="2138557" y="378693"/>
            <a:ext cx="7691863" cy="579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241988E3-3097-4213-9FF9-5791A0A88502}"/>
              </a:ext>
            </a:extLst>
          </p:cNvPr>
          <p:cNvSpPr txBox="1"/>
          <p:nvPr/>
        </p:nvSpPr>
        <p:spPr>
          <a:xfrm>
            <a:off x="887126" y="625581"/>
            <a:ext cx="9086791" cy="502766"/>
          </a:xfrm>
          <a:prstGeom prst="rect">
            <a:avLst/>
          </a:prstGeom>
          <a:noFill/>
        </p:spPr>
        <p:txBody>
          <a:bodyPr wrap="square" rtlCol="0">
            <a:spAutoFit/>
          </a:bodyPr>
          <a:lstStyle/>
          <a:p>
            <a:pPr marL="1097280" marR="0" lvl="0" indent="0" algn="l" defTabSz="685783" rtl="0" eaLnBrk="1" fontAlgn="auto" latinLnBrk="0" hangingPunct="1">
              <a:lnSpc>
                <a:spcPct val="100000"/>
              </a:lnSpc>
              <a:spcBef>
                <a:spcPts val="800"/>
              </a:spcBef>
              <a:spcAft>
                <a:spcPts val="0"/>
              </a:spcAft>
              <a:buClrTx/>
              <a:buSzTx/>
              <a:buFontTx/>
              <a:buNone/>
              <a:tabLst/>
              <a:defRPr/>
            </a:pPr>
            <a:r>
              <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Thứ</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sáu</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ngày</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11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tháng</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2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năm</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2022</a:t>
            </a:r>
            <a:endPar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endParaRPr>
          </a:p>
        </p:txBody>
      </p:sp>
      <p:sp>
        <p:nvSpPr>
          <p:cNvPr id="16" name="TextBox 15">
            <a:extLst>
              <a:ext uri="{FF2B5EF4-FFF2-40B4-BE49-F238E27FC236}">
                <a16:creationId xmlns:a16="http://schemas.microsoft.com/office/drawing/2014/main" id="{241988E3-3097-4213-9FF9-5791A0A88502}"/>
              </a:ext>
            </a:extLst>
          </p:cNvPr>
          <p:cNvSpPr txBox="1"/>
          <p:nvPr/>
        </p:nvSpPr>
        <p:spPr>
          <a:xfrm>
            <a:off x="2632042" y="1138402"/>
            <a:ext cx="9086791" cy="502766"/>
          </a:xfrm>
          <a:prstGeom prst="rect">
            <a:avLst/>
          </a:prstGeom>
          <a:noFill/>
        </p:spPr>
        <p:txBody>
          <a:bodyPr wrap="square" rtlCol="0">
            <a:spAutoFit/>
          </a:bodyPr>
          <a:lstStyle/>
          <a:p>
            <a:pPr marL="1097280" marR="0" lvl="0" indent="0" algn="l" defTabSz="685783" rtl="0" eaLnBrk="1" fontAlgn="auto" latinLnBrk="0" hangingPunct="1">
              <a:lnSpc>
                <a:spcPct val="100000"/>
              </a:lnSpc>
              <a:spcBef>
                <a:spcPts val="800"/>
              </a:spcBef>
              <a:spcAft>
                <a:spcPts val="0"/>
              </a:spcAft>
              <a:buClrTx/>
              <a:buSzTx/>
              <a:buFontTx/>
              <a:buNone/>
              <a:tabLst/>
              <a:defRPr/>
            </a:pPr>
            <a:r>
              <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Luyện</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viết</a:t>
            </a:r>
            <a:r>
              <a:rPr kumimoji="0" lang="fr-FR" sz="2667"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Arial"/>
                <a:sym typeface="Arial"/>
              </a:rPr>
              <a:t> </a:t>
            </a:r>
            <a:r>
              <a:rPr kumimoji="0" lang="fr-FR" sz="2667"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Arial"/>
                <a:sym typeface="Arial"/>
              </a:rPr>
              <a:t>đoạn</a:t>
            </a:r>
            <a:endParaRPr kumimoji="0" lang="fr-FR" sz="2667"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Arial"/>
              <a:sym typeface="Arial"/>
            </a:endParaRPr>
          </a:p>
        </p:txBody>
      </p:sp>
      <p:sp>
        <p:nvSpPr>
          <p:cNvPr id="20" name="Rounded Rectangle 19"/>
          <p:cNvSpPr/>
          <p:nvPr/>
        </p:nvSpPr>
        <p:spPr>
          <a:xfrm>
            <a:off x="641340" y="1677335"/>
            <a:ext cx="1199150" cy="1898639"/>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1" name="TextBox 20"/>
          <p:cNvSpPr txBox="1"/>
          <p:nvPr/>
        </p:nvSpPr>
        <p:spPr>
          <a:xfrm>
            <a:off x="519917" y="2023961"/>
            <a:ext cx="1293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Vở</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Tiếng</a:t>
            </a:r>
            <a:r>
              <a:rPr kumimoji="0" lang="en-US" sz="3200" b="1" i="0" u="none" strike="noStrike" kern="1200" cap="none" spc="0" normalizeH="0" baseline="0" noProof="0" dirty="0"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Việt</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p:txBody>
      </p:sp>
      <p:pic>
        <p:nvPicPr>
          <p:cNvPr id="22" name="图片 40964" descr="1-40"/>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60524" y="-10638"/>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632042" y="1634951"/>
            <a:ext cx="7038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0"/>
                <a:ea typeface="HP001" panose="020B0603050302020204" pitchFamily="34" charset="0"/>
                <a:cs typeface="+mn-cs"/>
              </a:rPr>
              <a:t>Viết</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đoạn</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văn</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kể</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về</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việc</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chăm</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sóc</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cây</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HP001" panose="020B0603050302020204" pitchFamily="34" charset="0"/>
                <a:cs typeface="+mn-cs"/>
              </a:rPr>
              <a:t>cối</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HP001" panose="020B0603050302020204" pitchFamily="34" charset="0"/>
                <a:cs typeface="+mn-cs"/>
              </a:rPr>
              <a:t>.</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0"/>
              <a:ea typeface="HP001" panose="020B0603050302020204" pitchFamily="34" charset="0"/>
              <a:cs typeface="+mn-cs"/>
            </a:endParaRPr>
          </a:p>
        </p:txBody>
      </p:sp>
    </p:spTree>
    <p:extLst>
      <p:ext uri="{BB962C8B-B14F-4D97-AF65-F5344CB8AC3E}">
        <p14:creationId xmlns:p14="http://schemas.microsoft.com/office/powerpoint/2010/main" val="1116089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a:blip r:embed="rId2"/>
          <a:stretch>
            <a:fillRect/>
          </a:stretch>
        </p:blipFill>
        <p:spPr>
          <a:xfrm>
            <a:off x="188726" y="4548923"/>
            <a:ext cx="1670928" cy="2181904"/>
          </a:xfrm>
          <a:prstGeom prst="rect">
            <a:avLst/>
          </a:prstGeom>
          <a:noFill/>
          <a:ln w="9525">
            <a:noFill/>
          </a:ln>
        </p:spPr>
      </p:pic>
      <p:pic>
        <p:nvPicPr>
          <p:cNvPr id="11" name="图片 8"/>
          <p:cNvPicPr>
            <a:picLocks noChangeAspect="1"/>
          </p:cNvPicPr>
          <p:nvPr/>
        </p:nvPicPr>
        <p:blipFill>
          <a:blip r:embed="rId3"/>
          <a:stretch>
            <a:fillRect/>
          </a:stretch>
        </p:blipFill>
        <p:spPr>
          <a:xfrm>
            <a:off x="10632267" y="4754462"/>
            <a:ext cx="1504955" cy="2079337"/>
          </a:xfrm>
          <a:prstGeom prst="rect">
            <a:avLst/>
          </a:prstGeom>
          <a:noFill/>
          <a:ln w="9525">
            <a:noFill/>
          </a:ln>
        </p:spPr>
      </p:pic>
      <p:sp>
        <p:nvSpPr>
          <p:cNvPr id="12" name="文本框 22">
            <a:extLst>
              <a:ext uri="{FF2B5EF4-FFF2-40B4-BE49-F238E27FC236}">
                <a16:creationId xmlns:a16="http://schemas.microsoft.com/office/drawing/2014/main" id="{8E852256-A333-49D6-ADCD-2215C66790B1}"/>
              </a:ext>
            </a:extLst>
          </p:cNvPr>
          <p:cNvSpPr txBox="1"/>
          <p:nvPr/>
        </p:nvSpPr>
        <p:spPr>
          <a:xfrm>
            <a:off x="2309394" y="730765"/>
            <a:ext cx="7244509" cy="923332"/>
          </a:xfrm>
          <a:prstGeom prst="rect">
            <a:avLst/>
          </a:prstGeom>
          <a:noFill/>
        </p:spPr>
        <p:txBody>
          <a:bodyPr wrap="square" lIns="91440" tIns="45721" rIns="91440" bIns="45721" rtlCol="0">
            <a:spAutoFit/>
          </a:bodyPr>
          <a:lstStyle/>
          <a:p>
            <a:r>
              <a:rPr lang="en-US" altLang="zh-CN" sz="5400" smtClean="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13" name="Group 12">
            <a:extLst>
              <a:ext uri="{FF2B5EF4-FFF2-40B4-BE49-F238E27FC236}">
                <a16:creationId xmlns:a16="http://schemas.microsoft.com/office/drawing/2014/main" id="{AC28F713-904E-4259-9070-57BE1EFD4B24}"/>
              </a:ext>
            </a:extLst>
          </p:cNvPr>
          <p:cNvGrpSpPr/>
          <p:nvPr/>
        </p:nvGrpSpPr>
        <p:grpSpPr>
          <a:xfrm>
            <a:off x="818942" y="1829610"/>
            <a:ext cx="10793938" cy="1282066"/>
            <a:chOff x="774356" y="888444"/>
            <a:chExt cx="10187293" cy="1282066"/>
          </a:xfrm>
        </p:grpSpPr>
        <p:grpSp>
          <p:nvGrpSpPr>
            <p:cNvPr id="14" name="Group 13"/>
            <p:cNvGrpSpPr/>
            <p:nvPr/>
          </p:nvGrpSpPr>
          <p:grpSpPr>
            <a:xfrm>
              <a:off x="774356" y="888444"/>
              <a:ext cx="1085297" cy="714672"/>
              <a:chOff x="2485459" y="1975436"/>
              <a:chExt cx="1772914" cy="1393004"/>
            </a:xfrm>
          </p:grpSpPr>
          <p:pic>
            <p:nvPicPr>
              <p:cNvPr id="16"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15" name="TextBox 14">
              <a:extLst>
                <a:ext uri="{FF2B5EF4-FFF2-40B4-BE49-F238E27FC236}">
                  <a16:creationId xmlns:a16="http://schemas.microsoft.com/office/drawing/2014/main" id="{14B26D2C-1BC9-4238-BC4C-795267AEDD6F}"/>
                </a:ext>
              </a:extLst>
            </p:cNvPr>
            <p:cNvSpPr txBox="1"/>
            <p:nvPr/>
          </p:nvSpPr>
          <p:spPr>
            <a:xfrm>
              <a:off x="2056569" y="1093292"/>
              <a:ext cx="8905080" cy="1077218"/>
            </a:xfrm>
            <a:prstGeom prst="rect">
              <a:avLst/>
            </a:prstGeom>
            <a:noFill/>
          </p:spPr>
          <p:txBody>
            <a:bodyPr wrap="square" rtlCol="0">
              <a:spAutoFit/>
            </a:bodyPr>
            <a:lstStyle/>
            <a:p>
              <a:pPr algn="ctr"/>
              <a:r>
                <a:rPr lang="en-US" sz="3200" b="1" smtClean="0">
                  <a:solidFill>
                    <a:srgbClr val="002060"/>
                  </a:solidFill>
                  <a:latin typeface="Times New Roman" pitchFamily="18" charset="0"/>
                  <a:cs typeface="Times New Roman" pitchFamily="18" charset="0"/>
                </a:rPr>
                <a:t>Nhìn tranh minh họa nói được việc làm trong tranh.</a:t>
              </a:r>
              <a:endParaRPr lang="en-US" sz="3200" b="1" dirty="0">
                <a:solidFill>
                  <a:srgbClr val="002060"/>
                </a:solidFill>
                <a:latin typeface="Times New Roman" pitchFamily="18" charset="0"/>
                <a:cs typeface="Times New Roman" pitchFamily="18" charset="0"/>
              </a:endParaRPr>
            </a:p>
          </p:txBody>
        </p:sp>
      </p:grpSp>
      <p:grpSp>
        <p:nvGrpSpPr>
          <p:cNvPr id="19" name="Group 18">
            <a:extLst>
              <a:ext uri="{FF2B5EF4-FFF2-40B4-BE49-F238E27FC236}">
                <a16:creationId xmlns:a16="http://schemas.microsoft.com/office/drawing/2014/main" id="{4C1EF139-4416-44FF-AC02-49D6B4DBE8EA}"/>
              </a:ext>
            </a:extLst>
          </p:cNvPr>
          <p:cNvGrpSpPr/>
          <p:nvPr/>
        </p:nvGrpSpPr>
        <p:grpSpPr>
          <a:xfrm>
            <a:off x="1703682" y="3537312"/>
            <a:ext cx="10209001" cy="817040"/>
            <a:chOff x="752655" y="2065203"/>
            <a:chExt cx="10209001" cy="817040"/>
          </a:xfrm>
        </p:grpSpPr>
        <p:grpSp>
          <p:nvGrpSpPr>
            <p:cNvPr id="20" name="Group 19"/>
            <p:cNvGrpSpPr/>
            <p:nvPr/>
          </p:nvGrpSpPr>
          <p:grpSpPr>
            <a:xfrm>
              <a:off x="752655" y="2065203"/>
              <a:ext cx="1085297" cy="714672"/>
              <a:chOff x="5056546" y="1975436"/>
              <a:chExt cx="1772914" cy="1393004"/>
            </a:xfrm>
          </p:grpSpPr>
          <p:pic>
            <p:nvPicPr>
              <p:cNvPr id="2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23"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21" name="TextBox 20">
              <a:extLst>
                <a:ext uri="{FF2B5EF4-FFF2-40B4-BE49-F238E27FC236}">
                  <a16:creationId xmlns:a16="http://schemas.microsoft.com/office/drawing/2014/main" id="{D4F928FB-968A-4666-9173-178A617D7C9E}"/>
                </a:ext>
              </a:extLst>
            </p:cNvPr>
            <p:cNvSpPr txBox="1"/>
            <p:nvPr/>
          </p:nvSpPr>
          <p:spPr>
            <a:xfrm>
              <a:off x="2056577" y="2297468"/>
              <a:ext cx="8905079" cy="584775"/>
            </a:xfrm>
            <a:prstGeom prst="rect">
              <a:avLst/>
            </a:prstGeom>
            <a:noFill/>
          </p:spPr>
          <p:txBody>
            <a:bodyPr wrap="square" rtlCol="0">
              <a:spAutoFit/>
            </a:bodyPr>
            <a:lstStyle/>
            <a:p>
              <a:r>
                <a:rPr lang="en-US" sz="3200" b="1" smtClean="0">
                  <a:solidFill>
                    <a:srgbClr val="002060"/>
                  </a:solidFill>
                  <a:latin typeface="Times New Roman" pitchFamily="18" charset="0"/>
                  <a:cs typeface="Times New Roman" pitchFamily="18" charset="0"/>
                </a:rPr>
                <a:t>Viết được 3-5 câu kể về việc chăm sóc cây cối.</a:t>
              </a:r>
              <a:endParaRPr lang="en-US" sz="32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292126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32" presetClass="emph" presetSubtype="0" repeatCount="999000" fill="hold" nodeType="with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par>
                                <p:cTn id="22" presetID="32" presetClass="emph" presetSubtype="0" repeatCount="999000" fill="hold" nodeType="withEffect">
                                  <p:stCondLst>
                                    <p:cond delay="0"/>
                                  </p:stCondLst>
                                  <p:childTnLst>
                                    <p:animRot by="120000">
                                      <p:cBhvr>
                                        <p:cTn id="23" dur="100" fill="hold">
                                          <p:stCondLst>
                                            <p:cond delay="0"/>
                                          </p:stCondLst>
                                        </p:cTn>
                                        <p:tgtEl>
                                          <p:spTgt spid="11"/>
                                        </p:tgtEl>
                                        <p:attrNameLst>
                                          <p:attrName>r</p:attrName>
                                        </p:attrNameLst>
                                      </p:cBhvr>
                                    </p:animRot>
                                    <p:animRot by="-240000">
                                      <p:cBhvr>
                                        <p:cTn id="24" dur="200" fill="hold">
                                          <p:stCondLst>
                                            <p:cond delay="200"/>
                                          </p:stCondLst>
                                        </p:cTn>
                                        <p:tgtEl>
                                          <p:spTgt spid="11"/>
                                        </p:tgtEl>
                                        <p:attrNameLst>
                                          <p:attrName>r</p:attrName>
                                        </p:attrNameLst>
                                      </p:cBhvr>
                                    </p:animRot>
                                    <p:animRot by="240000">
                                      <p:cBhvr>
                                        <p:cTn id="25" dur="200" fill="hold">
                                          <p:stCondLst>
                                            <p:cond delay="400"/>
                                          </p:stCondLst>
                                        </p:cTn>
                                        <p:tgtEl>
                                          <p:spTgt spid="11"/>
                                        </p:tgtEl>
                                        <p:attrNameLst>
                                          <p:attrName>r</p:attrName>
                                        </p:attrNameLst>
                                      </p:cBhvr>
                                    </p:animRot>
                                    <p:animRot by="-240000">
                                      <p:cBhvr>
                                        <p:cTn id="26" dur="200" fill="hold">
                                          <p:stCondLst>
                                            <p:cond delay="600"/>
                                          </p:stCondLst>
                                        </p:cTn>
                                        <p:tgtEl>
                                          <p:spTgt spid="11"/>
                                        </p:tgtEl>
                                        <p:attrNameLst>
                                          <p:attrName>r</p:attrName>
                                        </p:attrNameLst>
                                      </p:cBhvr>
                                    </p:animRot>
                                    <p:animRot by="120000">
                                      <p:cBhvr>
                                        <p:cTn id="27" dur="200" fill="hold">
                                          <p:stCondLst>
                                            <p:cond delay="800"/>
                                          </p:stCondLst>
                                        </p:cTn>
                                        <p:tgtEl>
                                          <p:spTgt spid="11"/>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845" y="1257591"/>
            <a:ext cx="3040743" cy="265916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4888" y="2587171"/>
            <a:ext cx="2911632" cy="3082109"/>
          </a:xfrm>
          <a:prstGeom prst="rect">
            <a:avLst/>
          </a:prstGeom>
        </p:spPr>
      </p:pic>
      <p:pic>
        <p:nvPicPr>
          <p:cNvPr id="5" name="Picture 4">
            <a:extLst>
              <a:ext uri="{FF2B5EF4-FFF2-40B4-BE49-F238E27FC236}">
                <a16:creationId xmlns:a16="http://schemas.microsoft.com/office/drawing/2014/main" id="{C75008F4-BDCE-421F-8B36-334477555C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140" y="1232526"/>
            <a:ext cx="2364377" cy="2569975"/>
          </a:xfrm>
          <a:prstGeom prst="rect">
            <a:avLst/>
          </a:prstGeom>
        </p:spPr>
      </p:pic>
      <p:pic>
        <p:nvPicPr>
          <p:cNvPr id="6" name="Picture 5">
            <a:extLst>
              <a:ext uri="{FF2B5EF4-FFF2-40B4-BE49-F238E27FC236}">
                <a16:creationId xmlns:a16="http://schemas.microsoft.com/office/drawing/2014/main" id="{66BD89A8-5BDF-48AE-98A5-2C9940F40D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8137" y="2401459"/>
            <a:ext cx="2403566" cy="2802085"/>
          </a:xfrm>
          <a:prstGeom prst="rect">
            <a:avLst/>
          </a:prstGeom>
        </p:spPr>
      </p:pic>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5245" y="1306285"/>
            <a:ext cx="5053080" cy="4418969"/>
          </a:xfrm>
          <a:prstGeom prst="rect">
            <a:avLst/>
          </a:prstGeom>
        </p:spPr>
      </p:pic>
      <p:sp>
        <p:nvSpPr>
          <p:cNvPr id="7" name="Rectangle 6">
            <a:extLst>
              <a:ext uri="{FF2B5EF4-FFF2-40B4-BE49-F238E27FC236}">
                <a16:creationId xmlns:a16="http://schemas.microsoft.com/office/drawing/2014/main" id="{36F1CA68-FCA8-4151-8554-60804909AE5E}"/>
              </a:ext>
            </a:extLst>
          </p:cNvPr>
          <p:cNvSpPr/>
          <p:nvPr/>
        </p:nvSpPr>
        <p:spPr>
          <a:xfrm>
            <a:off x="6081486" y="2076999"/>
            <a:ext cx="5878285"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vườn hoa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tranh 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bông hoa đang nở, bướm bay tung tăng.</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nhổ cỏ, bắt sâu.</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8575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162BA-8AA4-4A68-B13F-7CA60BC39D47}"/>
              </a:ext>
            </a:extLst>
          </p:cNvPr>
          <p:cNvSpPr txBox="1"/>
          <p:nvPr/>
        </p:nvSpPr>
        <p:spPr>
          <a:xfrm>
            <a:off x="744583" y="448492"/>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F226F8B-8A3F-49C9-8B26-1D479085F2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46" y="1360403"/>
            <a:ext cx="2923178" cy="2556348"/>
          </a:xfrm>
          <a:prstGeom prst="rect">
            <a:avLst/>
          </a:prstGeom>
        </p:spPr>
      </p:pic>
      <p:pic>
        <p:nvPicPr>
          <p:cNvPr id="7" name="Picture 6">
            <a:extLst>
              <a:ext uri="{FF2B5EF4-FFF2-40B4-BE49-F238E27FC236}">
                <a16:creationId xmlns:a16="http://schemas.microsoft.com/office/drawing/2014/main" id="{0E7194B4-DC50-4C4C-907F-A9EB996D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26525" y="1360403"/>
            <a:ext cx="2418704" cy="2560320"/>
          </a:xfrm>
          <a:prstGeom prst="rect">
            <a:avLst/>
          </a:prstGeom>
        </p:spPr>
      </p:pic>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246" y="4014915"/>
            <a:ext cx="2364377" cy="2569975"/>
          </a:xfrm>
          <a:prstGeom prst="rect">
            <a:avLst/>
          </a:prstGeom>
        </p:spPr>
      </p:pic>
      <p:pic>
        <p:nvPicPr>
          <p:cNvPr id="9" name="Picture 8">
            <a:extLst>
              <a:ext uri="{FF2B5EF4-FFF2-40B4-BE49-F238E27FC236}">
                <a16:creationId xmlns:a16="http://schemas.microsoft.com/office/drawing/2014/main" id="{66BD89A8-5BDF-48AE-98A5-2C9940F40D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1394" y="4014915"/>
            <a:ext cx="2403566" cy="2802085"/>
          </a:xfrm>
          <a:prstGeom prst="rect">
            <a:avLst/>
          </a:prstGeom>
        </p:spPr>
      </p:pic>
      <p:grpSp>
        <p:nvGrpSpPr>
          <p:cNvPr id="10" name="Group 9"/>
          <p:cNvGrpSpPr/>
          <p:nvPr/>
        </p:nvGrpSpPr>
        <p:grpSpPr>
          <a:xfrm>
            <a:off x="9389943" y="3287758"/>
            <a:ext cx="2482091" cy="1257985"/>
            <a:chOff x="3759267" y="334167"/>
            <a:chExt cx="5621970" cy="1403180"/>
          </a:xfrm>
        </p:grpSpPr>
        <p:sp>
          <p:nvSpPr>
            <p:cNvPr id="11" name="Cloud Callout 10"/>
            <p:cNvSpPr/>
            <p:nvPr/>
          </p:nvSpPr>
          <p:spPr>
            <a:xfrm>
              <a:off x="3759267" y="334167"/>
              <a:ext cx="5621970" cy="1403180"/>
            </a:xfrm>
            <a:prstGeom prst="cloudCallout">
              <a:avLst>
                <a:gd name="adj1" fmla="val -34653"/>
                <a:gd name="adj2" fmla="val 117685"/>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2" name="TextBox 11"/>
            <p:cNvSpPr txBox="1"/>
            <p:nvPr/>
          </p:nvSpPr>
          <p:spPr>
            <a:xfrm>
              <a:off x="4223656" y="503641"/>
              <a:ext cx="4919225" cy="1098559"/>
            </a:xfrm>
            <a:prstGeom prst="rect">
              <a:avLst/>
            </a:prstGeom>
            <a:noFill/>
            <a:ln>
              <a:noFill/>
            </a:ln>
          </p:spPr>
          <p:txBody>
            <a:bodyPr wrap="square" rtlCol="0">
              <a:spAutoFit/>
            </a:bodyPr>
            <a:lstStyle/>
            <a:p>
              <a:pPr algn="ctr"/>
              <a:r>
                <a:rPr lang="en-US" sz="2900" dirty="0">
                  <a:solidFill>
                    <a:srgbClr val="002060"/>
                  </a:solidFill>
                  <a:latin typeface="Times New Roman" pitchFamily="18" charset="0"/>
                  <a:ea typeface="Arial-Rounded" panose="020B0500000000000000" pitchFamily="34" charset="0"/>
                  <a:cs typeface="Times New Roman" pitchFamily="18" charset="0"/>
                </a:rPr>
                <a:t>Thảo </a:t>
              </a:r>
              <a:r>
                <a:rPr lang="en-US" sz="2900">
                  <a:solidFill>
                    <a:srgbClr val="002060"/>
                  </a:solidFill>
                  <a:latin typeface="Times New Roman" pitchFamily="18" charset="0"/>
                  <a:ea typeface="Arial-Rounded" panose="020B0500000000000000" pitchFamily="34" charset="0"/>
                  <a:cs typeface="Times New Roman" pitchFamily="18" charset="0"/>
                </a:rPr>
                <a:t>luận </a:t>
              </a:r>
              <a:r>
                <a:rPr lang="en-US" sz="2900" smtClean="0">
                  <a:solidFill>
                    <a:srgbClr val="002060"/>
                  </a:solidFill>
                  <a:latin typeface="Times New Roman" pitchFamily="18" charset="0"/>
                  <a:ea typeface="Arial-Rounded" panose="020B0500000000000000" pitchFamily="34" charset="0"/>
                  <a:cs typeface="Times New Roman" pitchFamily="18" charset="0"/>
                </a:rPr>
                <a:t>nhóm 4</a:t>
              </a:r>
              <a:endParaRPr lang="en-US" sz="2900" dirty="0">
                <a:solidFill>
                  <a:srgbClr val="002060"/>
                </a:solidFill>
                <a:latin typeface="Times New Roman" pitchFamily="18" charset="0"/>
                <a:ea typeface="Arial-Rounded" panose="020B0500000000000000" pitchFamily="34" charset="0"/>
                <a:cs typeface="Times New Roman" pitchFamily="18" charset="0"/>
              </a:endParaRPr>
            </a:p>
          </p:txBody>
        </p:sp>
      </p:gr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7029241" y="4955736"/>
            <a:ext cx="3246873" cy="1861264"/>
          </a:xfrm>
          <a:prstGeom prst="rect">
            <a:avLst/>
          </a:prstGeom>
        </p:spPr>
      </p:pic>
      <p:sp>
        <p:nvSpPr>
          <p:cNvPr id="14" name="Rectangle 13">
            <a:extLst>
              <a:ext uri="{FF2B5EF4-FFF2-40B4-BE49-F238E27FC236}">
                <a16:creationId xmlns:a16="http://schemas.microsoft.com/office/drawing/2014/main" id="{36F1CA68-FCA8-4151-8554-60804909AE5E}"/>
              </a:ext>
            </a:extLst>
          </p:cNvPr>
          <p:cNvSpPr/>
          <p:nvPr/>
        </p:nvSpPr>
        <p:spPr>
          <a:xfrm>
            <a:off x="5980612" y="828771"/>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p:cNvGrpSpPr/>
          <p:nvPr/>
        </p:nvGrpSpPr>
        <p:grpSpPr>
          <a:xfrm>
            <a:off x="5837168" y="3385922"/>
            <a:ext cx="2482091" cy="1257985"/>
            <a:chOff x="3759267" y="334167"/>
            <a:chExt cx="5621970" cy="1403180"/>
          </a:xfrm>
        </p:grpSpPr>
        <p:sp>
          <p:nvSpPr>
            <p:cNvPr id="16" name="Cloud Callout 15"/>
            <p:cNvSpPr/>
            <p:nvPr/>
          </p:nvSpPr>
          <p:spPr>
            <a:xfrm>
              <a:off x="3759267" y="334167"/>
              <a:ext cx="5621970" cy="1403180"/>
            </a:xfrm>
            <a:prstGeom prst="cloudCallout">
              <a:avLst>
                <a:gd name="adj1" fmla="val 39027"/>
                <a:gd name="adj2" fmla="val 10384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7" name="TextBox 16"/>
            <p:cNvSpPr txBox="1"/>
            <p:nvPr/>
          </p:nvSpPr>
          <p:spPr>
            <a:xfrm>
              <a:off x="4223656" y="503641"/>
              <a:ext cx="4919225" cy="1098559"/>
            </a:xfrm>
            <a:prstGeom prst="rect">
              <a:avLst/>
            </a:prstGeom>
            <a:noFill/>
            <a:ln>
              <a:noFill/>
            </a:ln>
          </p:spPr>
          <p:txBody>
            <a:bodyPr wrap="square" rtlCol="0">
              <a:spAutoFit/>
            </a:bodyPr>
            <a:lstStyle/>
            <a:p>
              <a:pPr algn="ctr"/>
              <a:r>
                <a:rPr lang="en-US" sz="2900" smtClean="0">
                  <a:solidFill>
                    <a:srgbClr val="002060"/>
                  </a:solidFill>
                  <a:latin typeface="Times New Roman" pitchFamily="18" charset="0"/>
                  <a:ea typeface="Arial-Rounded" panose="020B0500000000000000" pitchFamily="34" charset="0"/>
                  <a:cs typeface="Times New Roman" pitchFamily="18" charset="0"/>
                </a:rPr>
                <a:t>Thời gian</a:t>
              </a:r>
            </a:p>
            <a:p>
              <a:pPr algn="ctr"/>
              <a:r>
                <a:rPr lang="en-US" sz="2900" smtClean="0">
                  <a:solidFill>
                    <a:srgbClr val="002060"/>
                  </a:solidFill>
                  <a:latin typeface="Times New Roman" pitchFamily="18" charset="0"/>
                  <a:ea typeface="Arial-Rounded" panose="020B0500000000000000" pitchFamily="34" charset="0"/>
                  <a:cs typeface="Times New Roman" pitchFamily="18" charset="0"/>
                </a:rPr>
                <a:t> 3 phút</a:t>
              </a:r>
              <a:endParaRPr lang="en-US" sz="2900" dirty="0">
                <a:solidFill>
                  <a:srgbClr val="00206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116505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lấy nước vào bình tưới. Xung quanh là những khóm hoa nở rực rỡ. Bạn nhỏ đang chuẩn bị tưới nước cho hoa.</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0E7194B4-DC50-4C4C-907F-A9EB996D12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371" y="1360402"/>
            <a:ext cx="4759858" cy="5038549"/>
          </a:xfrm>
          <a:prstGeom prst="rect">
            <a:avLst/>
          </a:prstGeom>
        </p:spPr>
      </p:pic>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028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đứng giữa vườn hoa rực rỡ sắc màu. Bạn cầm bình tưới nước cho những bông hoa tươi thắm đó.</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46" y="1157021"/>
            <a:ext cx="4993640" cy="5427870"/>
          </a:xfrm>
          <a:prstGeom prst="rect">
            <a:avLst/>
          </a:prstGeom>
        </p:spPr>
      </p:pic>
    </p:spTree>
    <p:extLst>
      <p:ext uri="{BB962C8B-B14F-4D97-AF65-F5344CB8AC3E}">
        <p14:creationId xmlns:p14="http://schemas.microsoft.com/office/powerpoint/2010/main" val="3567505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0676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Trước</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đi học, bạn nhỏ không quên chào tạm biệt những khóm hoa rực rỡ.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6BD89A8-5BDF-48AE-98A5-2C9940F40D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658" y="1378858"/>
            <a:ext cx="4191616" cy="4886600"/>
          </a:xfrm>
          <a:prstGeom prst="rect">
            <a:avLst/>
          </a:prstGeom>
        </p:spPr>
      </p:pic>
    </p:spTree>
    <p:extLst>
      <p:ext uri="{BB962C8B-B14F-4D97-AF65-F5344CB8AC3E}">
        <p14:creationId xmlns:p14="http://schemas.microsoft.com/office/powerpoint/2010/main" val="2402747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847374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488</Words>
  <Application>Microsoft Office PowerPoint</Application>
  <PresentationFormat>Widescreen</PresentationFormat>
  <Paragraphs>79</Paragraphs>
  <Slides>15</Slides>
  <Notes>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15</vt:i4>
      </vt:variant>
    </vt:vector>
  </HeadingPairs>
  <TitlesOfParts>
    <vt:vector size="35" baseType="lpstr">
      <vt:lpstr>微软雅黑</vt:lpstr>
      <vt:lpstr>SimSun</vt:lpstr>
      <vt:lpstr>Aachen</vt:lpstr>
      <vt:lpstr>Arial</vt:lpstr>
      <vt:lpstr>Arial-Rounded</vt:lpstr>
      <vt:lpstr>Calibri</vt:lpstr>
      <vt:lpstr>Calibri Light</vt:lpstr>
      <vt:lpstr>等线</vt:lpstr>
      <vt:lpstr>等线 Light</vt:lpstr>
      <vt:lpstr>HP001</vt:lpstr>
      <vt:lpstr>HP001 4 hàng</vt:lpstr>
      <vt:lpstr>HP001 4H</vt:lpstr>
      <vt:lpstr>Montserrat Alternates Black</vt:lpstr>
      <vt:lpstr>Times New Roman</vt:lpstr>
      <vt:lpstr>UTM Cookies</vt:lpstr>
      <vt:lpstr>思源黑体 CN Bold</vt:lpstr>
      <vt:lpstr>Office 主题​​</vt:lpstr>
      <vt:lpstr>千图网拥有20W+精美PPT模板 更多PPT模板下载至：www.58pic.com/office/ppt​​</vt:lpstr>
      <vt:lpstr>4_Office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24</cp:revision>
  <dcterms:created xsi:type="dcterms:W3CDTF">2021-08-01T03:50:14Z</dcterms:created>
  <dcterms:modified xsi:type="dcterms:W3CDTF">2022-02-11T00:11:38Z</dcterms:modified>
</cp:coreProperties>
</file>