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sldIdLst>
    <p:sldId id="299" r:id="rId4"/>
    <p:sldId id="313" r:id="rId5"/>
    <p:sldId id="309" r:id="rId6"/>
    <p:sldId id="270" r:id="rId7"/>
    <p:sldId id="272" r:id="rId8"/>
    <p:sldId id="271" r:id="rId9"/>
    <p:sldId id="316" r:id="rId10"/>
    <p:sldId id="314" r:id="rId11"/>
    <p:sldId id="31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4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9209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2041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3294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59804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583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9499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477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979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74270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20545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559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2041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27460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rPr>
              <a:t>LUYỆN TẬP</a:t>
            </a:r>
          </a:p>
        </p:txBody>
      </p:sp>
    </p:spTree>
    <p:extLst>
      <p:ext uri="{BB962C8B-B14F-4D97-AF65-F5344CB8AC3E}">
        <p14:creationId xmlns:p14="http://schemas.microsoft.com/office/powerpoint/2010/main" val="4190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86159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9033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122506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10512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36316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65809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6306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6124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27530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161782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588652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3504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41823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37628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1500" b="0" i="0" u="none" strike="noStrike" kern="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33732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893809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1/20/2022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2881127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1/20/2022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42937438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0CCC1F2-EC4C-438A-A626-EF38FEB19E62}" type="datetimeFigureOut">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1/20/2022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9B525D6-B33C-4B02-B16B-D7EC1E9A098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sym typeface="Arial"/>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sym typeface="Arial"/>
            </a:endParaRPr>
          </a:p>
        </p:txBody>
      </p:sp>
    </p:spTree>
    <p:extLst>
      <p:ext uri="{BB962C8B-B14F-4D97-AF65-F5344CB8AC3E}">
        <p14:creationId xmlns:p14="http://schemas.microsoft.com/office/powerpoint/2010/main" val="5073229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2617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71520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822514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31243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3173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9248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840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748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0444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8653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56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5462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0467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8949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7341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0470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971267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6196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2408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1366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1272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2881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1261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1483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9916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27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2801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68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2206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0958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2098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8501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31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2068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1266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12823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8494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756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16584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724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6979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0015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648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2109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4439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7425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6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339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481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5787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5894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1806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43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8297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9717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9009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544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50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63" Type="http://schemas.openxmlformats.org/officeDocument/2006/relationships/theme" Target="../theme/theme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8" Type="http://schemas.openxmlformats.org/officeDocument/2006/relationships/slideLayout" Target="../slideLayouts/slideLayout99.xml"/><Relationship Id="rId5" Type="http://schemas.openxmlformats.org/officeDocument/2006/relationships/slideLayout" Target="../slideLayouts/slideLayout46.xml"/><Relationship Id="rId61" Type="http://schemas.openxmlformats.org/officeDocument/2006/relationships/slideLayout" Target="../slideLayouts/slideLayout102.xml"/><Relationship Id="rId19" Type="http://schemas.openxmlformats.org/officeDocument/2006/relationships/slideLayout" Target="../slideLayouts/slideLayout6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slideLayout" Target="../slideLayouts/slideLayout97.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slideLayout" Target="../slideLayouts/slideLayout100.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62" Type="http://schemas.openxmlformats.org/officeDocument/2006/relationships/slideLayout" Target="../slideLayouts/slideLayout10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slideLayout" Target="../slideLayouts/slideLayout98.xml"/><Relationship Id="rId10" Type="http://schemas.openxmlformats.org/officeDocument/2006/relationships/slideLayout" Target="../slideLayouts/slideLayout51.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slideLayout" Target="../slideLayouts/slideLayout10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421574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47299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 id="2147483752"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endParaRPr lang="en-US" sz="4000" b="1" smtClean="0">
              <a:solidFill>
                <a:srgbClr val="0000CC"/>
              </a:solidFill>
              <a:effectLst>
                <a:outerShdw blurRad="38100" dist="38100" dir="2700000" algn="tl">
                  <a:srgbClr val="000000"/>
                </a:outerShdw>
              </a:effectLst>
              <a:latin typeface=".VnAvant" pitchFamily="34" charset="0"/>
              <a:cs typeface="Arial" charset="0"/>
            </a:endParaRPr>
          </a:p>
          <a:p>
            <a:pPr algn="ctr">
              <a:defRPr/>
            </a:pPr>
            <a:r>
              <a:rPr lang="en-US" sz="4000" b="1" smtClean="0">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88466" y="633464"/>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21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1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2022</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baseline="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25411" y="1634951"/>
            <a:ext cx="52255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0"/>
                <a:ea typeface="HP001" panose="020B0603050302020204" pitchFamily="34" charset="0"/>
                <a:cs typeface="+mn-cs"/>
              </a:rPr>
              <a:t>Viết</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0"/>
                <a:ea typeface="HP001" panose="020B0603050302020204" pitchFamily="34" charset="0"/>
                <a:cs typeface="+mn-cs"/>
              </a:rPr>
              <a:t>đoạn</a:t>
            </a:r>
            <a:r>
              <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HP001" panose="020B0603050302020204" pitchFamily="34" charset="0"/>
                <a:cs typeface="+mn-cs"/>
              </a:rPr>
              <a:t>văn</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HP001" panose="020B0603050302020204" pitchFamily="34" charset="0"/>
                <a:cs typeface="+mn-cs"/>
              </a:rPr>
              <a:t>tả</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HP001" panose="020B0603050302020204" pitchFamily="34" charset="0"/>
                <a:cs typeface="+mn-cs"/>
              </a:rPr>
              <a:t>một</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HP001" panose="020B0603050302020204" pitchFamily="34" charset="0"/>
                <a:cs typeface="+mn-cs"/>
              </a:rPr>
              <a:t>đồ</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0"/>
                <a:ea typeface="HP001" panose="020B0603050302020204" pitchFamily="34" charset="0"/>
                <a:cs typeface="+mn-cs"/>
              </a:rPr>
              <a:t> </a:t>
            </a:r>
            <a:r>
              <a:rPr kumimoji="0" lang="en-US" sz="2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HP001" panose="020B0603050302020204" pitchFamily="34" charset="0"/>
                <a:cs typeface="+mn-cs"/>
              </a:rPr>
              <a:t>vật</a:t>
            </a:r>
            <a:r>
              <a:rPr kumimoji="0" lang="en-US" sz="2800" b="1" i="0" u="none" strike="noStrike" kern="1200" cap="none" spc="0" normalizeH="0" baseline="0" noProof="0" dirty="0" smtClean="0">
                <a:ln>
                  <a:noFill/>
                </a:ln>
                <a:solidFill>
                  <a:srgbClr val="7030A0"/>
                </a:solidFill>
                <a:effectLst/>
                <a:uLnTx/>
                <a:uFillTx/>
                <a:latin typeface="HP001 4 hàng" panose="020B0603050302020204" pitchFamily="34" charset="0"/>
                <a:ea typeface="HP001" panose="020B0603050302020204" pitchFamily="34" charset="0"/>
                <a:cs typeface="+mn-cs"/>
              </a:rPr>
              <a:t>.</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314297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79377" y="633330"/>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noProof="0" dirty="0" smtClean="0">
                <a:solidFill>
                  <a:srgbClr val="7030A0"/>
                </a:solidFill>
                <a:latin typeface="HP001 4 hàng" panose="020B0603050302020204" pitchFamily="34" charset="0"/>
                <a:cs typeface="Arial"/>
                <a:sym typeface="Arial"/>
              </a:rPr>
              <a:t>21</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1</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2022</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25411" y="1634951"/>
            <a:ext cx="5225599" cy="523220"/>
          </a:xfrm>
          <a:prstGeom prst="rect">
            <a:avLst/>
          </a:prstGeom>
          <a:noFill/>
        </p:spPr>
        <p:txBody>
          <a:bodyPr wrap="square" rtlCol="0">
            <a:spAutoFit/>
          </a:bodyPr>
          <a:lstStyle/>
          <a:p>
            <a:pPr lvl="0">
              <a:defRPr/>
            </a:pPr>
            <a:r>
              <a:rPr kumimoji="0" lang="en-US" sz="2800" b="1" i="0" u="none" strike="noStrike" kern="1200" cap="none" spc="0" normalizeH="0" baseline="0" noProof="0" dirty="0" err="1">
                <a:ln>
                  <a:noFill/>
                </a:ln>
                <a:solidFill>
                  <a:srgbClr val="7030A0"/>
                </a:solidFill>
                <a:effectLst/>
                <a:uLnTx/>
                <a:uFillTx/>
                <a:latin typeface="HP001 4 hàng" panose="020B0603050302020204" pitchFamily="34" charset="0"/>
                <a:ea typeface="HP001" panose="020B0603050302020204" pitchFamily="34" charset="0"/>
              </a:rPr>
              <a:t>Viết</a:t>
            </a:r>
            <a:r>
              <a:rPr kumimoji="0" lang="en-US" sz="2800" b="1" i="0" u="none" strike="noStrike" kern="1200" cap="none" spc="0" normalizeH="0" noProof="0" dirty="0">
                <a:ln>
                  <a:noFill/>
                </a:ln>
                <a:solidFill>
                  <a:srgbClr val="7030A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a:ln>
                  <a:noFill/>
                </a:ln>
                <a:solidFill>
                  <a:srgbClr val="7030A0"/>
                </a:solidFill>
                <a:effectLst/>
                <a:uLnTx/>
                <a:uFillTx/>
                <a:latin typeface="HP001 4 hàng" panose="020B0603050302020204" pitchFamily="34" charset="0"/>
                <a:ea typeface="HP001" panose="020B0603050302020204" pitchFamily="34" charset="0"/>
              </a:rPr>
              <a:t>đoạn</a:t>
            </a:r>
            <a:r>
              <a:rPr kumimoji="0" lang="en-US" sz="2800" b="1" i="0" u="none" strike="noStrike" kern="1200" cap="none" spc="0" normalizeH="0" noProof="0" dirty="0">
                <a:ln>
                  <a:noFill/>
                </a:ln>
                <a:solidFill>
                  <a:srgbClr val="7030A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7030A0"/>
                </a:solidFill>
                <a:effectLst/>
                <a:uLnTx/>
                <a:uFillTx/>
                <a:latin typeface="HP001 4 hàng" panose="020B0603050302020204" pitchFamily="34" charset="0"/>
                <a:ea typeface="HP001" panose="020B0603050302020204" pitchFamily="34" charset="0"/>
              </a:rPr>
              <a:t>văn</a:t>
            </a:r>
            <a:r>
              <a:rPr kumimoji="0" lang="en-US" sz="2800" b="1" i="0" u="none" strike="noStrike" kern="1200" cap="none" spc="0" normalizeH="0" noProof="0" dirty="0" smtClean="0">
                <a:ln>
                  <a:noFill/>
                </a:ln>
                <a:solidFill>
                  <a:srgbClr val="7030A0"/>
                </a:solidFill>
                <a:effectLst/>
                <a:uLnTx/>
                <a:uFillTx/>
                <a:latin typeface="HP001 4 hàng" panose="020B0603050302020204" pitchFamily="34" charset="0"/>
                <a:ea typeface="HP001" panose="020B0603050302020204" pitchFamily="34" charset="0"/>
              </a:rPr>
              <a:t> </a:t>
            </a:r>
            <a:r>
              <a:rPr lang="en-US" sz="2800" b="1" dirty="0" err="1" smtClean="0">
                <a:solidFill>
                  <a:srgbClr val="7030A0"/>
                </a:solidFill>
                <a:latin typeface="HP001 4 hàng" panose="020B0603050302020204" pitchFamily="34" charset="0"/>
                <a:ea typeface="HP001" panose="020B0603050302020204" pitchFamily="34" charset="0"/>
              </a:rPr>
              <a:t>tả</a:t>
            </a:r>
            <a:r>
              <a:rPr lang="en-US" sz="2800" b="1" dirty="0" smtClean="0">
                <a:solidFill>
                  <a:srgbClr val="7030A0"/>
                </a:solidFill>
                <a:latin typeface="HP001 4 hàng" panose="020B0603050302020204" pitchFamily="34" charset="0"/>
                <a:ea typeface="HP001" panose="020B0603050302020204" pitchFamily="34" charset="0"/>
              </a:rPr>
              <a:t> </a:t>
            </a:r>
            <a:r>
              <a:rPr lang="en-US" sz="2800" b="1" dirty="0" err="1" smtClean="0">
                <a:solidFill>
                  <a:srgbClr val="7030A0"/>
                </a:solidFill>
                <a:latin typeface="HP001 4 hàng" panose="020B0603050302020204" pitchFamily="34" charset="0"/>
                <a:ea typeface="HP001" panose="020B0603050302020204" pitchFamily="34" charset="0"/>
              </a:rPr>
              <a:t>một</a:t>
            </a:r>
            <a:r>
              <a:rPr lang="en-US" sz="2800" b="1" dirty="0" smtClean="0">
                <a:solidFill>
                  <a:srgbClr val="7030A0"/>
                </a:solidFill>
                <a:latin typeface="HP001 4 hàng" panose="020B0603050302020204" pitchFamily="34" charset="0"/>
                <a:ea typeface="HP001" panose="020B0603050302020204" pitchFamily="34" charset="0"/>
              </a:rPr>
              <a:t> </a:t>
            </a:r>
            <a:r>
              <a:rPr lang="en-US" sz="2800" b="1" dirty="0" err="1" smtClean="0">
                <a:solidFill>
                  <a:srgbClr val="7030A0"/>
                </a:solidFill>
                <a:latin typeface="HP001 4 hàng" panose="020B0603050302020204" pitchFamily="34" charset="0"/>
                <a:ea typeface="HP001" panose="020B0603050302020204" pitchFamily="34" charset="0"/>
              </a:rPr>
              <a:t>đồ</a:t>
            </a:r>
            <a:r>
              <a:rPr lang="en-US" sz="2800" b="1" dirty="0" smtClean="0">
                <a:solidFill>
                  <a:srgbClr val="7030A0"/>
                </a:solidFill>
                <a:latin typeface="HP001 4 hàng" panose="020B0603050302020204" pitchFamily="34" charset="0"/>
                <a:ea typeface="HP001" panose="020B0603050302020204" pitchFamily="34" charset="0"/>
              </a:rPr>
              <a:t> </a:t>
            </a:r>
            <a:r>
              <a:rPr lang="en-US" sz="2800" b="1" dirty="0" err="1" smtClean="0">
                <a:solidFill>
                  <a:srgbClr val="7030A0"/>
                </a:solidFill>
                <a:latin typeface="HP001 4 hàng" panose="020B0603050302020204" pitchFamily="34" charset="0"/>
                <a:ea typeface="HP001" panose="020B0603050302020204" pitchFamily="34" charset="0"/>
              </a:rPr>
              <a:t>vật</a:t>
            </a:r>
            <a:r>
              <a:rPr lang="en-US" sz="2800" b="1" dirty="0" smtClean="0">
                <a:solidFill>
                  <a:srgbClr val="7030A0"/>
                </a:solidFill>
                <a:latin typeface="HP001 4 hàng" panose="020B0603050302020204" pitchFamily="34" charset="0"/>
                <a:ea typeface="HP001" panose="020B0603050302020204" pitchFamily="34" charset="0"/>
              </a:rPr>
              <a:t>.</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endParaRPr>
          </a:p>
        </p:txBody>
      </p:sp>
      <p:sp>
        <p:nvSpPr>
          <p:cNvPr id="10" name="TextBox 9"/>
          <p:cNvSpPr txBox="1"/>
          <p:nvPr/>
        </p:nvSpPr>
        <p:spPr>
          <a:xfrm>
            <a:off x="2064317" y="2131276"/>
            <a:ext cx="3760875" cy="523220"/>
          </a:xfrm>
          <a:prstGeom prst="rect">
            <a:avLst/>
          </a:prstGeom>
          <a:noFill/>
        </p:spPr>
        <p:txBody>
          <a:bodyPr wrap="square" rtlCol="0">
            <a:spAutoFit/>
          </a:bodyPr>
          <a:lstStyle/>
          <a:p>
            <a:pPr lvl="0">
              <a:defRPr/>
            </a:pPr>
            <a:r>
              <a:rPr lang="en-US" sz="2800" b="1" dirty="0" err="1" smtClean="0">
                <a:solidFill>
                  <a:srgbClr val="7030A0"/>
                </a:solidFill>
                <a:latin typeface="HP001 4 hàng" panose="020B0603050302020204" pitchFamily="34" charset="0"/>
                <a:ea typeface="HP001" panose="020B0603050302020204" pitchFamily="34" charset="0"/>
              </a:rPr>
              <a:t>Bài</a:t>
            </a:r>
            <a:r>
              <a:rPr lang="en-US" sz="2800" b="1" dirty="0" smtClean="0">
                <a:solidFill>
                  <a:srgbClr val="7030A0"/>
                </a:solidFill>
                <a:latin typeface="HP001 4 hàng" panose="020B0603050302020204" pitchFamily="34" charset="0"/>
                <a:ea typeface="HP001" panose="020B0603050302020204" pitchFamily="34" charset="0"/>
              </a:rPr>
              <a:t> 2: </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endParaRPr>
          </a:p>
        </p:txBody>
      </p:sp>
      <p:sp>
        <p:nvSpPr>
          <p:cNvPr id="11" name="TextBox 10"/>
          <p:cNvSpPr txBox="1"/>
          <p:nvPr/>
        </p:nvSpPr>
        <p:spPr>
          <a:xfrm>
            <a:off x="5018715" y="2649891"/>
            <a:ext cx="3760875" cy="523220"/>
          </a:xfrm>
          <a:prstGeom prst="rect">
            <a:avLst/>
          </a:prstGeom>
          <a:noFill/>
        </p:spPr>
        <p:txBody>
          <a:bodyPr wrap="square" rtlCol="0">
            <a:spAutoFit/>
          </a:bodyPr>
          <a:lstStyle/>
          <a:p>
            <a:pPr lvl="0">
              <a:defRPr/>
            </a:pPr>
            <a:r>
              <a:rPr lang="en-US" sz="2800" b="1" dirty="0" err="1" smtClean="0">
                <a:solidFill>
                  <a:srgbClr val="7030A0"/>
                </a:solidFill>
                <a:latin typeface="HP001 4 hàng" panose="020B0603050302020204" pitchFamily="34" charset="0"/>
                <a:ea typeface="HP001" panose="020B0603050302020204" pitchFamily="34" charset="0"/>
              </a:rPr>
              <a:t>Bài</a:t>
            </a:r>
            <a:r>
              <a:rPr lang="en-US" sz="2800" b="1" dirty="0" smtClean="0">
                <a:solidFill>
                  <a:srgbClr val="7030A0"/>
                </a:solidFill>
                <a:latin typeface="HP001 4 hàng" panose="020B0603050302020204" pitchFamily="34" charset="0"/>
                <a:ea typeface="HP001" panose="020B0603050302020204" pitchFamily="34" charset="0"/>
              </a:rPr>
              <a:t> </a:t>
            </a:r>
            <a:r>
              <a:rPr lang="en-US" sz="2800" b="1" dirty="0" err="1" smtClean="0">
                <a:solidFill>
                  <a:srgbClr val="7030A0"/>
                </a:solidFill>
                <a:latin typeface="HP001 4 hàng" panose="020B0603050302020204" pitchFamily="34" charset="0"/>
                <a:ea typeface="HP001" panose="020B0603050302020204" pitchFamily="34" charset="0"/>
              </a:rPr>
              <a:t>làm</a:t>
            </a:r>
            <a:r>
              <a:rPr lang="en-US" sz="2800" b="1" dirty="0" smtClean="0">
                <a:solidFill>
                  <a:srgbClr val="7030A0"/>
                </a:solidFill>
                <a:latin typeface="HP001 4 hàng" panose="020B0603050302020204" pitchFamily="34" charset="0"/>
                <a:ea typeface="HP001" panose="020B0603050302020204" pitchFamily="34" charset="0"/>
              </a:rPr>
              <a:t> </a:t>
            </a:r>
            <a:endParaRPr kumimoji="0" lang="en-US" sz="2800" b="1" i="0" u="none" strike="noStrike" kern="1200" cap="none" spc="0" normalizeH="0" baseline="0" noProof="0" dirty="0">
              <a:ln>
                <a:noFill/>
              </a:ln>
              <a:solidFill>
                <a:srgbClr val="7030A0"/>
              </a:solidFill>
              <a:effectLst/>
              <a:uLnTx/>
              <a:uFillTx/>
              <a:latin typeface="HP001 4 hàng" panose="020B0603050302020204" pitchFamily="34" charset="0"/>
              <a:ea typeface="HP001" panose="020B0603050302020204" pitchFamily="34" charset="0"/>
            </a:endParaRPr>
          </a:p>
        </p:txBody>
      </p:sp>
    </p:spTree>
    <p:extLst>
      <p:ext uri="{BB962C8B-B14F-4D97-AF65-F5344CB8AC3E}">
        <p14:creationId xmlns:p14="http://schemas.microsoft.com/office/powerpoint/2010/main" val="3856716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flipV="1">
            <a:off x="1372162" y="370490"/>
            <a:ext cx="1205500" cy="103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818824" y="389420"/>
            <a:ext cx="7619059" cy="9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119619" y="-74088"/>
            <a:ext cx="12072382" cy="648058"/>
            <a:chOff x="238537" y="151328"/>
            <a:chExt cx="11354844" cy="648058"/>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151328"/>
              <a:ext cx="109654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-5 </a:t>
              </a:r>
              <a:r>
                <a:rPr kumimoji="0" lang="en-US" sz="28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đồ</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vật</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cần</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dùng</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để</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tránh</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nắng</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hoặc</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tránh</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mưa</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50746"/>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2</a:t>
              </a:r>
            </a:p>
          </p:txBody>
        </p:sp>
      </p:grpSp>
      <p:sp>
        <p:nvSpPr>
          <p:cNvPr id="3" name="TextBox 2"/>
          <p:cNvSpPr txBox="1"/>
          <p:nvPr/>
        </p:nvSpPr>
        <p:spPr>
          <a:xfrm>
            <a:off x="4294600" y="576174"/>
            <a:ext cx="38922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BÀI THAM KHẢO</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41988E3-3097-4213-9FF9-5791A0A88502}"/>
              </a:ext>
            </a:extLst>
          </p:cNvPr>
          <p:cNvSpPr txBox="1"/>
          <p:nvPr/>
        </p:nvSpPr>
        <p:spPr>
          <a:xfrm>
            <a:off x="689088" y="1064089"/>
            <a:ext cx="2932387" cy="810478"/>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Bài</a:t>
            </a:r>
            <a:r>
              <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làm</a:t>
            </a:r>
            <a:endPar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2" name="Rectangle: Rounded Corners 4">
            <a:extLst>
              <a:ext uri="{FF2B5EF4-FFF2-40B4-BE49-F238E27FC236}">
                <a16:creationId xmlns:a16="http://schemas.microsoft.com/office/drawing/2014/main" id="{5A6B727E-17AD-4D45-857C-F422ED0CF9A3}"/>
              </a:ext>
            </a:extLst>
          </p:cNvPr>
          <p:cNvSpPr/>
          <p:nvPr/>
        </p:nvSpPr>
        <p:spPr>
          <a:xfrm>
            <a:off x="6693135" y="1327375"/>
            <a:ext cx="5062685" cy="2532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endParaRPr kumimoji="0" lang="en-US" sz="14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23" name="Rectangle: Rounded Corners 4">
            <a:extLst>
              <a:ext uri="{FF2B5EF4-FFF2-40B4-BE49-F238E27FC236}">
                <a16:creationId xmlns:a16="http://schemas.microsoft.com/office/drawing/2014/main" id="{5A6B727E-17AD-4D45-857C-F422ED0CF9A3}"/>
              </a:ext>
            </a:extLst>
          </p:cNvPr>
          <p:cNvSpPr/>
          <p:nvPr/>
        </p:nvSpPr>
        <p:spPr>
          <a:xfrm>
            <a:off x="447850" y="1338000"/>
            <a:ext cx="5062685" cy="24096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vi-VN"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Chiếc ô là đồ vật luôn có trong ba lô đi học của em. Chiếc ô của em có mặt ngoài màu vàng, mặt trong màu đen. Mặt ngoài chiếc ô được trang trí hình những chú gấu rất đáng yêu. Mỗi khi trời mưa hay nắng, em đều dùng ô để che. Chiếc ô đi cùng em trên con đường đến trường. Nó như một người </a:t>
            </a:r>
            <a:r>
              <a:rPr kumimoji="0" lang="vi-VN"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bạn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thân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thiết</a:t>
            </a:r>
            <a:r>
              <a:rPr kumimoji="0" lang="vi-VN"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vi-VN"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của em.</a:t>
            </a:r>
            <a:endParaRPr kumimoji="0" lang="en-US" sz="20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9" name="Rectangle 8"/>
          <p:cNvSpPr/>
          <p:nvPr/>
        </p:nvSpPr>
        <p:spPr>
          <a:xfrm>
            <a:off x="6826464" y="1392324"/>
            <a:ext cx="4973348" cy="25853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vi-VN"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Mẹ mới mua cho em một chiếc mũ rất đẹp. Chiếc mũ màu xám, có vành rộng. Em thường đội mũ để tránh nắng mỗi khi đi ra ngoài đường. Chiếc mũ giúp em tránh được ánh nắng chói chang của mùa hè. Em rất thích chiếc mũ mẹ </a:t>
            </a:r>
            <a:r>
              <a:rPr kumimoji="0" lang="vi-VN"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mua</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và</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sẽ</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giữ</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gìn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nó</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thật</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cẩn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thận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a:t>
            </a:r>
          </a:p>
        </p:txBody>
      </p:sp>
      <p:sp>
        <p:nvSpPr>
          <p:cNvPr id="24" name="10-Point Star 23"/>
          <p:cNvSpPr/>
          <p:nvPr/>
        </p:nvSpPr>
        <p:spPr>
          <a:xfrm>
            <a:off x="6737129" y="1225514"/>
            <a:ext cx="457849" cy="451932"/>
          </a:xfrm>
          <a:prstGeom prst="star1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25" name="10-Point Star 24"/>
          <p:cNvSpPr/>
          <p:nvPr/>
        </p:nvSpPr>
        <p:spPr>
          <a:xfrm>
            <a:off x="341261" y="1338000"/>
            <a:ext cx="457849" cy="451932"/>
          </a:xfrm>
          <a:prstGeom prst="star1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241988E3-3097-4213-9FF9-5791A0A88502}"/>
              </a:ext>
            </a:extLst>
          </p:cNvPr>
          <p:cNvSpPr txBox="1"/>
          <p:nvPr/>
        </p:nvSpPr>
        <p:spPr>
          <a:xfrm>
            <a:off x="7078024" y="1035251"/>
            <a:ext cx="2932387" cy="810478"/>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Bài</a:t>
            </a:r>
            <a:r>
              <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làm</a:t>
            </a:r>
            <a:endPar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7" name="Rectangle: Rounded Corners 4">
            <a:extLst>
              <a:ext uri="{FF2B5EF4-FFF2-40B4-BE49-F238E27FC236}">
                <a16:creationId xmlns:a16="http://schemas.microsoft.com/office/drawing/2014/main" id="{5A6B727E-17AD-4D45-857C-F422ED0CF9A3}"/>
              </a:ext>
            </a:extLst>
          </p:cNvPr>
          <p:cNvSpPr/>
          <p:nvPr/>
        </p:nvSpPr>
        <p:spPr>
          <a:xfrm>
            <a:off x="341262" y="4208902"/>
            <a:ext cx="5216084" cy="26068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vi-VN"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Ở lớp em bạn nào cũng có một chiếc ô. Chiếc ô của em có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bảy</a:t>
            </a:r>
            <a:r>
              <a:rPr kumimoji="0" lang="vi-VN"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sắc màu </a:t>
            </a:r>
            <a:r>
              <a:rPr kumimoji="0" lang="vi-VN" sz="1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cầu vồng rực rỡ. Khi trời mưa hoặc trời nắng, chiếc ô giúp em che chắn mưa, nắng. Em rất yêu thích chiếc ô của </a:t>
            </a:r>
            <a:r>
              <a:rPr kumimoji="0" lang="vi-VN"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mình</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và</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sẽ</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giữ</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gìn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nó</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thật</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cẩn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thận</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a:t>
            </a:r>
            <a:endParaRPr kumimoji="0" lang="en-US" sz="20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28" name="10-Point Star 27"/>
          <p:cNvSpPr/>
          <p:nvPr/>
        </p:nvSpPr>
        <p:spPr>
          <a:xfrm>
            <a:off x="306104" y="4106167"/>
            <a:ext cx="457849" cy="451932"/>
          </a:xfrm>
          <a:prstGeom prst="star1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9" name="TextBox 28">
            <a:extLst>
              <a:ext uri="{FF2B5EF4-FFF2-40B4-BE49-F238E27FC236}">
                <a16:creationId xmlns:a16="http://schemas.microsoft.com/office/drawing/2014/main" id="{241988E3-3097-4213-9FF9-5791A0A88502}"/>
              </a:ext>
            </a:extLst>
          </p:cNvPr>
          <p:cNvSpPr txBox="1"/>
          <p:nvPr/>
        </p:nvSpPr>
        <p:spPr>
          <a:xfrm>
            <a:off x="667931" y="3952074"/>
            <a:ext cx="2932387" cy="810478"/>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Bài</a:t>
            </a:r>
            <a:r>
              <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làm</a:t>
            </a:r>
            <a:endPar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30" name="Rectangle: Rounded Corners 4">
            <a:extLst>
              <a:ext uri="{FF2B5EF4-FFF2-40B4-BE49-F238E27FC236}">
                <a16:creationId xmlns:a16="http://schemas.microsoft.com/office/drawing/2014/main" id="{5A6B727E-17AD-4D45-857C-F422ED0CF9A3}"/>
              </a:ext>
            </a:extLst>
          </p:cNvPr>
          <p:cNvSpPr/>
          <p:nvPr/>
        </p:nvSpPr>
        <p:spPr>
          <a:xfrm>
            <a:off x="6684617" y="4343400"/>
            <a:ext cx="5507384" cy="2490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vi-VN"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Em </a:t>
            </a:r>
            <a:r>
              <a:rPr kumimoji="0" lang="vi-VN" sz="1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được mẹ mua cho một chiếc mũ. Nó được làm bằng vải. Chiếc mũ có vành rộng, màu xanh da trời, có in hình siêu nhân rất ngộ nghĩnh. Em thường đội mũ mỗi khi đi học. Chiếc mũ giúp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tránh</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khỏi</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những</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ánh</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nắng</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chói</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chang</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của</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mùa</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hè</a:t>
            </a:r>
            <a:r>
              <a:rPr kumimoji="0" lang="vi-VN"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vi-VN" sz="1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Em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rất</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thích</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chiếc</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mũ</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này</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và</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vi-VN"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sẽ </a:t>
            </a:r>
            <a:r>
              <a:rPr kumimoji="0" lang="vi-VN" sz="1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giữ gìn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nó</a:t>
            </a:r>
            <a:r>
              <a:rPr kumimoji="0" lang="en-US"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en-US" sz="16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mn-cs"/>
              </a:rPr>
              <a:t>thật</a:t>
            </a:r>
            <a:r>
              <a:rPr kumimoji="0" lang="vi-VN" sz="16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mn-cs"/>
              </a:rPr>
              <a:t> </a:t>
            </a:r>
            <a:r>
              <a:rPr kumimoji="0" lang="vi-VN" sz="1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cẩn thận.</a:t>
            </a:r>
            <a:endParaRPr kumimoji="0" lang="en-US" sz="16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31" name="10-Point Star 30"/>
          <p:cNvSpPr/>
          <p:nvPr/>
        </p:nvSpPr>
        <p:spPr>
          <a:xfrm>
            <a:off x="6623200" y="4172589"/>
            <a:ext cx="457849" cy="451932"/>
          </a:xfrm>
          <a:prstGeom prst="star1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2" name="TextBox 31">
            <a:extLst>
              <a:ext uri="{FF2B5EF4-FFF2-40B4-BE49-F238E27FC236}">
                <a16:creationId xmlns:a16="http://schemas.microsoft.com/office/drawing/2014/main" id="{241988E3-3097-4213-9FF9-5791A0A88502}"/>
              </a:ext>
            </a:extLst>
          </p:cNvPr>
          <p:cNvSpPr txBox="1"/>
          <p:nvPr/>
        </p:nvSpPr>
        <p:spPr>
          <a:xfrm>
            <a:off x="6973695" y="3977647"/>
            <a:ext cx="3213065" cy="810478"/>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Bài</a:t>
            </a:r>
            <a:r>
              <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0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làm</a:t>
            </a:r>
            <a:endParaRPr kumimoji="0" lang="fr-FR" sz="2000"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0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Tree>
    <p:extLst>
      <p:ext uri="{BB962C8B-B14F-4D97-AF65-F5344CB8AC3E}">
        <p14:creationId xmlns:p14="http://schemas.microsoft.com/office/powerpoint/2010/main" val="3924742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flipV="1">
            <a:off x="1545583" y="362607"/>
            <a:ext cx="1544458" cy="42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flipV="1">
            <a:off x="3994225" y="362607"/>
            <a:ext cx="7601313" cy="42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4">
            <a:extLst>
              <a:ext uri="{FF2B5EF4-FFF2-40B4-BE49-F238E27FC236}">
                <a16:creationId xmlns:a16="http://schemas.microsoft.com/office/drawing/2014/main" id="{5A6B727E-17AD-4D45-857C-F422ED0CF9A3}"/>
              </a:ext>
            </a:extLst>
          </p:cNvPr>
          <p:cNvSpPr/>
          <p:nvPr/>
        </p:nvSpPr>
        <p:spPr>
          <a:xfrm>
            <a:off x="7458911" y="3604518"/>
            <a:ext cx="4596853" cy="31510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FF0000"/>
                </a:solidFill>
                <a:effectLst/>
                <a:uLnTx/>
                <a:uFillTx/>
                <a:latin typeface="HP001 4 hàng" panose="020B0603050302020204" pitchFamily="34" charset="0"/>
                <a:ea typeface="Arial-Rounded" panose="020B0500000000000000" pitchFamily="34" charset="0"/>
                <a:cs typeface="Times New Roman" panose="02020603050405020304" pitchFamily="18" charset="0"/>
              </a:rPr>
              <a:t>Lưu</a:t>
            </a:r>
            <a:r>
              <a:rPr kumimoji="0" lang="en-US" sz="2400" b="1" i="0" u="none" strike="noStrike" kern="1200" cap="none" spc="0" normalizeH="0" baseline="0" noProof="0" dirty="0" smtClean="0">
                <a:ln>
                  <a:noFill/>
                </a:ln>
                <a:solidFill>
                  <a:srgbClr val="FF000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Câu</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văn</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viết</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đủ</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ý,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đủ</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số</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lượng</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câu</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Diễn</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đạt</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ý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rõ</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ràng</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mạch</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lạc</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Đầu</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đoạn</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lùi</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vào</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1 ô,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viết</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hoa</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viết</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liền</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mạch</a:t>
            </a:r>
            <a:r>
              <a:rPr kumimoji="0" lang="en-US" sz="2400" b="1" i="0" u="none" strike="noStrike" kern="1200" cap="none" spc="0" normalizeH="0" baseline="0" noProof="0" dirty="0" smtClean="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rPr>
              <a:t>.</a:t>
            </a:r>
            <a:endParaRPr kumimoji="0" lang="en-US" sz="24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56195" y="1087822"/>
            <a:ext cx="7214184" cy="5225987"/>
          </a:xfrm>
          <a:prstGeom prst="rect">
            <a:avLst/>
          </a:prstGeom>
        </p:spPr>
      </p:pic>
      <p:grpSp>
        <p:nvGrpSpPr>
          <p:cNvPr id="11" name="Group 10">
            <a:extLst>
              <a:ext uri="{FF2B5EF4-FFF2-40B4-BE49-F238E27FC236}">
                <a16:creationId xmlns:a16="http://schemas.microsoft.com/office/drawing/2014/main" id="{F047D518-AB28-4C08-A8CB-AE9CD16EE595}"/>
              </a:ext>
            </a:extLst>
          </p:cNvPr>
          <p:cNvGrpSpPr/>
          <p:nvPr/>
        </p:nvGrpSpPr>
        <p:grpSpPr>
          <a:xfrm>
            <a:off x="277277" y="-74088"/>
            <a:ext cx="12072382" cy="648058"/>
            <a:chOff x="238537" y="151328"/>
            <a:chExt cx="11354844" cy="648058"/>
          </a:xfrm>
        </p:grpSpPr>
        <p:sp>
          <p:nvSpPr>
            <p:cNvPr id="12" name="TextBox 11">
              <a:extLst>
                <a:ext uri="{FF2B5EF4-FFF2-40B4-BE49-F238E27FC236}">
                  <a16:creationId xmlns:a16="http://schemas.microsoft.com/office/drawing/2014/main" id="{06205D27-617A-4373-9B23-1763FDE1FEE7}"/>
                </a:ext>
              </a:extLst>
            </p:cNvPr>
            <p:cNvSpPr txBox="1"/>
            <p:nvPr/>
          </p:nvSpPr>
          <p:spPr>
            <a:xfrm>
              <a:off x="627922" y="151328"/>
              <a:ext cx="109654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-5 </a:t>
              </a:r>
              <a:r>
                <a:rPr kumimoji="0" lang="en-US" sz="28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đồ</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vật</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cần</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dùng</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để</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tránh</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nắng</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hoặc</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tránh</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mưa</a:t>
              </a:r>
              <a:r>
                <a:rPr kumimoji="0" lang="en-US" sz="28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28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3" name="Oval 12">
              <a:extLst>
                <a:ext uri="{FF2B5EF4-FFF2-40B4-BE49-F238E27FC236}">
                  <a16:creationId xmlns:a16="http://schemas.microsoft.com/office/drawing/2014/main" id="{9607701C-AB34-48A5-9314-2E4AE01BAADE}"/>
                </a:ext>
              </a:extLst>
            </p:cNvPr>
            <p:cNvSpPr/>
            <p:nvPr/>
          </p:nvSpPr>
          <p:spPr>
            <a:xfrm>
              <a:off x="238537" y="250746"/>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2</a:t>
              </a:r>
            </a:p>
          </p:txBody>
        </p:sp>
      </p:grpSp>
      <p:pic>
        <p:nvPicPr>
          <p:cNvPr id="5" name="Picture 4"/>
          <p:cNvPicPr>
            <a:picLocks noChangeAspect="1"/>
          </p:cNvPicPr>
          <p:nvPr/>
        </p:nvPicPr>
        <p:blipFill>
          <a:blip r:embed="rId3"/>
          <a:stretch>
            <a:fillRect/>
          </a:stretch>
        </p:blipFill>
        <p:spPr>
          <a:xfrm>
            <a:off x="7458911" y="733317"/>
            <a:ext cx="4421408" cy="2689492"/>
          </a:xfrm>
          <a:prstGeom prst="rect">
            <a:avLst/>
          </a:prstGeom>
        </p:spPr>
      </p:pic>
    </p:spTree>
    <p:extLst>
      <p:ext uri="{BB962C8B-B14F-4D97-AF65-F5344CB8AC3E}">
        <p14:creationId xmlns:p14="http://schemas.microsoft.com/office/powerpoint/2010/main" val="1019151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510</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.VnAvant</vt:lpstr>
      <vt:lpstr>Arial</vt:lpstr>
      <vt:lpstr>Arial-Rounded</vt:lpstr>
      <vt:lpstr>Calibri</vt:lpstr>
      <vt:lpstr>Calibri Light</vt:lpstr>
      <vt:lpstr>等线</vt:lpstr>
      <vt:lpstr>HP001</vt:lpstr>
      <vt:lpstr>HP001 4 hàng</vt:lpstr>
      <vt:lpstr>HP001 4H</vt:lpstr>
      <vt:lpstr>Times New Roman</vt:lpstr>
      <vt:lpstr>UTM Cookies</vt:lpstr>
      <vt:lpstr>Office Theme</vt:lpstr>
      <vt:lpstr>10_Office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79</cp:revision>
  <dcterms:created xsi:type="dcterms:W3CDTF">2021-04-06T13:29:12Z</dcterms:created>
  <dcterms:modified xsi:type="dcterms:W3CDTF">2022-01-20T08:52:36Z</dcterms:modified>
</cp:coreProperties>
</file>