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</p:sldMasterIdLst>
  <p:sldIdLst>
    <p:sldId id="276" r:id="rId3"/>
    <p:sldId id="294" r:id="rId4"/>
    <p:sldId id="291" r:id="rId5"/>
    <p:sldId id="292" r:id="rId6"/>
    <p:sldId id="279" r:id="rId7"/>
    <p:sldId id="287" r:id="rId8"/>
    <p:sldId id="296" r:id="rId9"/>
    <p:sldId id="282" r:id="rId10"/>
    <p:sldId id="293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53E1"/>
    <a:srgbClr val="FBD163"/>
    <a:srgbClr val="E1EB82"/>
    <a:srgbClr val="FBDCE4"/>
    <a:srgbClr val="D4E55A"/>
    <a:srgbClr val="FDEAA0"/>
    <a:srgbClr val="D8F3FC"/>
    <a:srgbClr val="FFC000"/>
    <a:srgbClr val="E75B42"/>
    <a:srgbClr val="E5EB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530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327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26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385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193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2666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698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79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482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247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57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1223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3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2" y="3676182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6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3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7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1" y="5654757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2" y="5654756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1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1" y="5377068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1" y="4648053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3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2022/1/7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99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320DEC-1D88-40F3-92D5-65C55F9374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828B2-7890-4A48-8F6E-A918B08F33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36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573437" y="36273"/>
            <a:ext cx="2611225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4">
                      <a:lumMod val="75000"/>
                    </a:schemeClr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accent4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32506" y="500373"/>
            <a:ext cx="703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ÔN TẬP HỌC KÌ 1</a:t>
            </a:r>
            <a:endParaRPr lang="vi-VN" sz="36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258335" y="2721059"/>
            <a:ext cx="7034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+mj-lt"/>
              </a:rPr>
              <a:t>ÔN TẬP CHUNG</a:t>
            </a:r>
            <a:endParaRPr lang="vi-VN" sz="54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118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1458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9438" y="1670764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(tr136, 137)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6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15CB6255-FD19-7E43-A881-8685672F2AE4}"/>
              </a:ext>
            </a:extLst>
          </p:cNvPr>
          <p:cNvSpPr txBox="1"/>
          <p:nvPr/>
        </p:nvSpPr>
        <p:spPr>
          <a:xfrm>
            <a:off x="1662773" y="4314898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Hai đồng hồ chỉ cùng giờ vào buổi chiều là:</a:t>
            </a:r>
          </a:p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M và E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M và G		</a:t>
            </a: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N và G 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8D5945C-91C4-254B-BCF9-7C1B1F8940FE}"/>
              </a:ext>
            </a:extLst>
          </p:cNvPr>
          <p:cNvSpPr/>
          <p:nvPr/>
        </p:nvSpPr>
        <p:spPr>
          <a:xfrm>
            <a:off x="1544221" y="5034187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A54657A-89F5-8C46-8035-B0BBCF0B0176}"/>
              </a:ext>
            </a:extLst>
          </p:cNvPr>
          <p:cNvGrpSpPr/>
          <p:nvPr/>
        </p:nvGrpSpPr>
        <p:grpSpPr>
          <a:xfrm>
            <a:off x="884474" y="1790187"/>
            <a:ext cx="8979373" cy="2322339"/>
            <a:chOff x="884474" y="1790187"/>
            <a:chExt cx="8979373" cy="232233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FFB26DB-F6A8-FF49-8720-D39AA47A68AF}"/>
                </a:ext>
              </a:extLst>
            </p:cNvPr>
            <p:cNvSpPr txBox="1"/>
            <p:nvPr/>
          </p:nvSpPr>
          <p:spPr>
            <a:xfrm>
              <a:off x="884474" y="1790187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E41117-5DD1-D243-99ED-054F4360BFDA}"/>
                </a:ext>
              </a:extLst>
            </p:cNvPr>
            <p:cNvGrpSpPr/>
            <p:nvPr/>
          </p:nvGrpSpPr>
          <p:grpSpPr>
            <a:xfrm>
              <a:off x="1435665" y="1885956"/>
              <a:ext cx="8428182" cy="2226570"/>
              <a:chOff x="1435665" y="1652187"/>
              <a:chExt cx="8428182" cy="222657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73916B5-D349-214A-BC55-59C4933D0A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6000"/>
                        </a14:imgEffect>
                        <a14:imgEffect>
                          <a14:brightnessContrast bright="8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35665" y="1652187"/>
                <a:ext cx="8428182" cy="153038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C713DA-2EFF-EF4F-B116-19D1A8539B34}"/>
                  </a:ext>
                </a:extLst>
              </p:cNvPr>
              <p:cNvSpPr txBox="1"/>
              <p:nvPr/>
            </p:nvSpPr>
            <p:spPr>
              <a:xfrm>
                <a:off x="19534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M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8CEA2C5-9DEA-6345-8E0C-FBA771AC1A0A}"/>
                  </a:ext>
                </a:extLst>
              </p:cNvPr>
              <p:cNvSpPr txBox="1"/>
              <p:nvPr/>
            </p:nvSpPr>
            <p:spPr>
              <a:xfrm>
                <a:off x="4087091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N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56A391E-1EF5-7447-97BA-B1713CD5DF15}"/>
                  </a:ext>
                </a:extLst>
              </p:cNvPr>
              <p:cNvSpPr txBox="1"/>
              <p:nvPr/>
            </p:nvSpPr>
            <p:spPr>
              <a:xfrm>
                <a:off x="63176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E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4A68C5FD-2F59-3646-AFC7-5794C1B960D7}"/>
                  </a:ext>
                </a:extLst>
              </p:cNvPr>
              <p:cNvSpPr txBox="1"/>
              <p:nvPr/>
            </p:nvSpPr>
            <p:spPr>
              <a:xfrm>
                <a:off x="8451273" y="3355537"/>
                <a:ext cx="85898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838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635" y="134257"/>
            <a:ext cx="2237784" cy="863493"/>
          </a:xfrm>
          <a:prstGeom prst="rec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884474" y="997750"/>
            <a:ext cx="3781958" cy="551191"/>
            <a:chOff x="974415" y="1351128"/>
            <a:chExt cx="3781958" cy="55119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7604" y="1440654"/>
              <a:ext cx="32287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Chọn</a:t>
              </a:r>
              <a:r>
                <a:rPr lang="en-US" sz="2400" dirty="0"/>
                <a:t> </a:t>
              </a:r>
              <a:r>
                <a:rPr lang="en-US" sz="2400" dirty="0" err="1"/>
                <a:t>câu</a:t>
              </a:r>
              <a:r>
                <a:rPr lang="en-US" sz="2400" dirty="0"/>
                <a:t> </a:t>
              </a:r>
              <a:r>
                <a:rPr lang="en-US" sz="2400" dirty="0" err="1"/>
                <a:t>trả</a:t>
              </a:r>
              <a:r>
                <a:rPr lang="en-US" sz="2400" dirty="0"/>
                <a:t> </a:t>
              </a:r>
              <a:r>
                <a:rPr lang="en-US" sz="2400" dirty="0" err="1"/>
                <a:t>lời</a:t>
              </a:r>
              <a:r>
                <a:rPr lang="en-US" sz="2400" dirty="0"/>
                <a:t> </a:t>
              </a:r>
              <a:r>
                <a:rPr lang="en-US" sz="2400" dirty="0" err="1"/>
                <a:t>đúng</a:t>
              </a:r>
              <a:r>
                <a:rPr lang="en-US" sz="2400" dirty="0"/>
                <a:t>.</a:t>
              </a:r>
              <a:endParaRPr lang="vi-VN" sz="24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C5D0A08-DA98-2F46-B5FD-02EEDCAEE6DE}"/>
              </a:ext>
            </a:extLst>
          </p:cNvPr>
          <p:cNvSpPr txBox="1"/>
          <p:nvPr/>
        </p:nvSpPr>
        <p:spPr>
          <a:xfrm>
            <a:off x="884474" y="1790187"/>
            <a:ext cx="11833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b)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D12F616-4B31-D747-A7EA-0B01B6457BA9}"/>
              </a:ext>
            </a:extLst>
          </p:cNvPr>
          <p:cNvGrpSpPr/>
          <p:nvPr/>
        </p:nvGrpSpPr>
        <p:grpSpPr>
          <a:xfrm>
            <a:off x="2362709" y="1485976"/>
            <a:ext cx="6536452" cy="2834109"/>
            <a:chOff x="2362709" y="1485976"/>
            <a:chExt cx="6536452" cy="283410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9B820CE-CEAF-3A4E-965D-936C5CE6647E}"/>
                </a:ext>
              </a:extLst>
            </p:cNvPr>
            <p:cNvGrpSpPr/>
            <p:nvPr/>
          </p:nvGrpSpPr>
          <p:grpSpPr>
            <a:xfrm>
              <a:off x="3123689" y="1899043"/>
              <a:ext cx="5273852" cy="2388126"/>
              <a:chOff x="3123689" y="1899043"/>
              <a:chExt cx="5273852" cy="238812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C5B45FA2-D0C1-5940-A2F9-06F3D4BEC73B}"/>
                  </a:ext>
                </a:extLst>
              </p:cNvPr>
              <p:cNvGrpSpPr/>
              <p:nvPr/>
            </p:nvGrpSpPr>
            <p:grpSpPr>
              <a:xfrm>
                <a:off x="3172691" y="1939636"/>
                <a:ext cx="5181600" cy="2313710"/>
                <a:chOff x="1856509" y="2576945"/>
                <a:chExt cx="5181600" cy="2313710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75474FE9-AEBC-7D44-8E45-9D64F765E0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856509" y="2673928"/>
                  <a:ext cx="1385455" cy="2216727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1F083D7C-CDA9-8B45-8784-8EBD8F95CA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241965" y="2673929"/>
                  <a:ext cx="1011380" cy="163483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B59976E1-A71E-DB4A-97C6-AD32150A77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253346" y="2576945"/>
                  <a:ext cx="2784763" cy="17318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070B9BB-4D48-BA49-8218-16D8E721DE64}"/>
                  </a:ext>
                </a:extLst>
              </p:cNvPr>
              <p:cNvSpPr/>
              <p:nvPr/>
            </p:nvSpPr>
            <p:spPr>
              <a:xfrm>
                <a:off x="5543385" y="3592545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A18C0EA-6B4F-2D4C-9E41-4BCD1F32E411}"/>
                  </a:ext>
                </a:extLst>
              </p:cNvPr>
              <p:cNvSpPr/>
              <p:nvPr/>
            </p:nvSpPr>
            <p:spPr>
              <a:xfrm>
                <a:off x="4509146" y="2002796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724ED66-2B29-0640-95A0-B5EC376AD806}"/>
                  </a:ext>
                </a:extLst>
              </p:cNvPr>
              <p:cNvSpPr/>
              <p:nvPr/>
            </p:nvSpPr>
            <p:spPr>
              <a:xfrm>
                <a:off x="3123689" y="4189167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30BF0E6-1A45-4441-971D-6EE5D504C709}"/>
                  </a:ext>
                </a:extLst>
              </p:cNvPr>
              <p:cNvSpPr/>
              <p:nvPr/>
            </p:nvSpPr>
            <p:spPr>
              <a:xfrm>
                <a:off x="8299539" y="1899043"/>
                <a:ext cx="98002" cy="98002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FBC4602-89EE-B74A-BF9C-2229CF0A8B17}"/>
                </a:ext>
              </a:extLst>
            </p:cNvPr>
            <p:cNvSpPr txBox="1"/>
            <p:nvPr/>
          </p:nvSpPr>
          <p:spPr>
            <a:xfrm>
              <a:off x="2362709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DB6A401-10AC-DB4E-BA3B-3A49E9DE18D1}"/>
                </a:ext>
              </a:extLst>
            </p:cNvPr>
            <p:cNvSpPr txBox="1"/>
            <p:nvPr/>
          </p:nvSpPr>
          <p:spPr>
            <a:xfrm>
              <a:off x="4165676" y="148597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DE64C40-708E-9840-BCFF-2050A3206519}"/>
                </a:ext>
              </a:extLst>
            </p:cNvPr>
            <p:cNvSpPr txBox="1"/>
            <p:nvPr/>
          </p:nvSpPr>
          <p:spPr>
            <a:xfrm>
              <a:off x="5162895" y="3796865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C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5364E8-F864-3943-B7FF-3B1AD9FBB631}"/>
                </a:ext>
              </a:extLst>
            </p:cNvPr>
            <p:cNvSpPr txBox="1"/>
            <p:nvPr/>
          </p:nvSpPr>
          <p:spPr>
            <a:xfrm>
              <a:off x="8040179" y="2034346"/>
              <a:ext cx="8589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5718FC6-4B2A-D24C-BAD0-3CD39C969AB1}"/>
                </a:ext>
              </a:extLst>
            </p:cNvPr>
            <p:cNvSpPr txBox="1"/>
            <p:nvPr/>
          </p:nvSpPr>
          <p:spPr>
            <a:xfrm rot="18105934">
              <a:off x="2692078" y="2834384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4 cm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69B07A-B8CD-BA4F-9B15-F5BBEA59B87D}"/>
                </a:ext>
              </a:extLst>
            </p:cNvPr>
            <p:cNvSpPr txBox="1"/>
            <p:nvPr/>
          </p:nvSpPr>
          <p:spPr>
            <a:xfrm rot="3437681">
              <a:off x="4500877" y="2464602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3 cm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3C84B0A-FD6E-E243-B632-2EA1F3B465E7}"/>
                </a:ext>
              </a:extLst>
            </p:cNvPr>
            <p:cNvSpPr txBox="1"/>
            <p:nvPr/>
          </p:nvSpPr>
          <p:spPr>
            <a:xfrm rot="19761424">
              <a:off x="5984197" y="2309649"/>
              <a:ext cx="16701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800" dirty="0"/>
                <a:t>6 cm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ED82051-33F7-A84A-8BEE-88BB496BA7A1}"/>
              </a:ext>
            </a:extLst>
          </p:cNvPr>
          <p:cNvSpPr txBox="1"/>
          <p:nvPr/>
        </p:nvSpPr>
        <p:spPr>
          <a:xfrm>
            <a:off x="1012517" y="4757203"/>
            <a:ext cx="9114020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dirty="0"/>
              <a:t>Độ dài đường gấp khúc ABCD là:</a:t>
            </a:r>
          </a:p>
          <a:p>
            <a:pPr>
              <a:lnSpc>
                <a:spcPct val="15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7 cm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12 cm		</a:t>
            </a: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13 cm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77BA40A-9F28-7743-8756-811496471C16}"/>
              </a:ext>
            </a:extLst>
          </p:cNvPr>
          <p:cNvSpPr/>
          <p:nvPr/>
        </p:nvSpPr>
        <p:spPr>
          <a:xfrm>
            <a:off x="6429352" y="5476492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1FE5E3D-47A8-9D45-A4A5-558D16A50F40}"/>
              </a:ext>
            </a:extLst>
          </p:cNvPr>
          <p:cNvSpPr txBox="1"/>
          <p:nvPr/>
        </p:nvSpPr>
        <p:spPr>
          <a:xfrm>
            <a:off x="6327820" y="4881110"/>
            <a:ext cx="51667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( 4 cm + 6 cm + 3 cm = 13 cm )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2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96D024A-CECF-7047-A023-F286D9768C65}"/>
              </a:ext>
            </a:extLst>
          </p:cNvPr>
          <p:cNvGrpSpPr/>
          <p:nvPr/>
        </p:nvGrpSpPr>
        <p:grpSpPr>
          <a:xfrm>
            <a:off x="861097" y="1421165"/>
            <a:ext cx="9737271" cy="4546046"/>
            <a:chOff x="861097" y="1421165"/>
            <a:chExt cx="9737271" cy="4546046"/>
          </a:xfrm>
        </p:grpSpPr>
        <p:grpSp>
          <p:nvGrpSpPr>
            <p:cNvPr id="23" name="Group 22"/>
            <p:cNvGrpSpPr/>
            <p:nvPr/>
          </p:nvGrpSpPr>
          <p:grpSpPr>
            <a:xfrm>
              <a:off x="1263658" y="4750257"/>
              <a:ext cx="4127208" cy="1216954"/>
              <a:chOff x="1263658" y="4750257"/>
              <a:chExt cx="4127208" cy="121695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kg +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kg </a:t>
                </a:r>
              </a:p>
              <a:p>
                <a:r>
                  <a:rPr lang="en-US" sz="2800" dirty="0" err="1"/>
                  <a:t>Quả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mít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nặng</a:t>
                </a:r>
                <a:r>
                  <a:rPr lang="en-US" sz="2800" dirty="0"/>
                  <a:t>       kg    </a:t>
                </a:r>
                <a:endParaRPr lang="vi-VN" sz="2800" dirty="0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26917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404797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427858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6313331" y="4750257"/>
              <a:ext cx="4127208" cy="1216954"/>
              <a:chOff x="1263658" y="4750257"/>
              <a:chExt cx="4127208" cy="1216954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263658" y="4750257"/>
                <a:ext cx="4127208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  l  -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l =   </a:t>
                </a:r>
                <a:r>
                  <a:rPr lang="en-US" sz="2800" b="1" dirty="0">
                    <a:solidFill>
                      <a:srgbClr val="E75B42"/>
                    </a:solidFill>
                  </a:rPr>
                  <a:t> </a:t>
                </a:r>
                <a:r>
                  <a:rPr lang="en-US" sz="2800" dirty="0"/>
                  <a:t>    l </a:t>
                </a:r>
              </a:p>
              <a:p>
                <a:r>
                  <a:rPr lang="en-US" sz="2800" dirty="0" err="1"/>
                  <a:t>Trong</a:t>
                </a:r>
                <a:r>
                  <a:rPr lang="en-US" sz="2800" dirty="0"/>
                  <a:t> can </a:t>
                </a:r>
                <a:r>
                  <a:rPr lang="en-US" sz="2800" dirty="0" err="1"/>
                  <a:t>còn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lại</a:t>
                </a:r>
                <a:r>
                  <a:rPr lang="en-US" sz="2800" dirty="0"/>
                  <a:t>       l    </a:t>
                </a:r>
                <a:endParaRPr lang="vi-VN" sz="2800" dirty="0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1357491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2501219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3647922" y="4817092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4143508" y="5416721"/>
                <a:ext cx="550490" cy="550490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480DE92-D7E5-F34C-A5D0-92B6DEE0F2D0}"/>
                </a:ext>
              </a:extLst>
            </p:cNvPr>
            <p:cNvGrpSpPr/>
            <p:nvPr/>
          </p:nvGrpSpPr>
          <p:grpSpPr>
            <a:xfrm>
              <a:off x="861097" y="1421165"/>
              <a:ext cx="9737271" cy="3257066"/>
              <a:chOff x="861097" y="1421165"/>
              <a:chExt cx="9737271" cy="3257066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877230" y="1421165"/>
                <a:ext cx="72568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a)                                                b)</a:t>
                </a:r>
                <a:endParaRPr lang="vi-VN" sz="2800" dirty="0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4F5053C-B6BE-6A46-9602-5AC0E0AA1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1097" y="1882692"/>
                <a:ext cx="9737271" cy="2795539"/>
              </a:xfrm>
              <a:prstGeom prst="rect">
                <a:avLst/>
              </a:prstGeom>
            </p:spPr>
          </p:pic>
        </p:grpSp>
      </p:grpSp>
      <p:grpSp>
        <p:nvGrpSpPr>
          <p:cNvPr id="2" name="Group 1"/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" name="Rounded Rectangle 2"/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13EA1F3E-5853-47D1-BC70-F3C5656E2117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2</a:t>
                </a:r>
                <a:endParaRPr lang="vi-VN" sz="3200" b="1" dirty="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9392C6-494A-4B59-A6A2-4DDD7D22A582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5639382" y="1131584"/>
            <a:ext cx="832513" cy="4712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539254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2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2872362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5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223850" y="4877761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4434016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7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6507567" y="4889993"/>
            <a:ext cx="40456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10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7735339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4    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8873450" y="4889993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9349700" y="5476522"/>
            <a:ext cx="328892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E75B42"/>
                </a:solidFill>
              </a:rPr>
              <a:t>6</a:t>
            </a:r>
            <a:endParaRPr lang="vi-VN" sz="2800" b="1" dirty="0">
              <a:solidFill>
                <a:srgbClr val="E75B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93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80557" y="575544"/>
            <a:ext cx="10259057" cy="1829867"/>
            <a:chOff x="974415" y="1351128"/>
            <a:chExt cx="10259057" cy="18298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3EA1F3E-5853-47D1-BC70-F3C5656E2117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9392C6-494A-4B59-A6A2-4DDD7D22A582}"/>
                </a:ext>
              </a:extLst>
            </p:cNvPr>
            <p:cNvSpPr txBox="1"/>
            <p:nvPr/>
          </p:nvSpPr>
          <p:spPr>
            <a:xfrm>
              <a:off x="1525606" y="1365113"/>
              <a:ext cx="970786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/>
                <a:t>Để</a:t>
              </a:r>
              <a:r>
                <a:rPr lang="en-US" sz="2800" dirty="0"/>
                <a:t> </a:t>
              </a:r>
              <a:r>
                <a:rPr lang="en-US" sz="2800" dirty="0" err="1"/>
                <a:t>ủng</a:t>
              </a:r>
              <a:r>
                <a:rPr lang="en-US" sz="2800" dirty="0"/>
                <a:t> </a:t>
              </a:r>
              <a:r>
                <a:rPr lang="en-US" sz="2800" dirty="0" err="1"/>
                <a:t>hộ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vùng</a:t>
              </a:r>
              <a:r>
                <a:rPr lang="en-US" sz="2800" dirty="0"/>
                <a:t> </a:t>
              </a:r>
              <a:r>
                <a:rPr lang="en-US" sz="2800" dirty="0" err="1"/>
                <a:t>lũ</a:t>
              </a:r>
              <a:r>
                <a:rPr lang="en-US" sz="2800" dirty="0"/>
                <a:t> </a:t>
              </a:r>
              <a:r>
                <a:rPr lang="en-US" sz="2800" dirty="0" err="1"/>
                <a:t>lụt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83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,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</a:t>
              </a:r>
              <a:r>
                <a:rPr lang="en-US" sz="2800" dirty="0" err="1"/>
                <a:t>ít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2A </a:t>
              </a:r>
              <a:r>
                <a:rPr lang="en-US" sz="2800" dirty="0" err="1"/>
                <a:t>là</a:t>
              </a:r>
              <a:r>
                <a:rPr lang="en-US" sz="2800" dirty="0"/>
                <a:t> 18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lớp</a:t>
              </a:r>
              <a:r>
                <a:rPr lang="en-US" sz="2800" dirty="0"/>
                <a:t> 2B </a:t>
              </a:r>
              <a:r>
                <a:rPr lang="en-US" sz="2800" dirty="0" err="1"/>
                <a:t>quyên</a:t>
              </a:r>
              <a:r>
                <a:rPr lang="en-US" sz="2800" dirty="0"/>
                <a:t> </a:t>
              </a:r>
              <a:r>
                <a:rPr lang="en-US" sz="2800" dirty="0" err="1"/>
                <a:t>góp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quyển</a:t>
              </a:r>
              <a:r>
                <a:rPr lang="en-US" sz="2800" dirty="0"/>
                <a:t> </a:t>
              </a:r>
              <a:r>
                <a:rPr lang="en-US" sz="2800" dirty="0" err="1"/>
                <a:t>sách</a:t>
              </a:r>
              <a:r>
                <a:rPr lang="en-US" sz="2800" dirty="0"/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5715467" y="2529867"/>
            <a:ext cx="601790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 smtClean="0">
                <a:solidFill>
                  <a:schemeClr val="tx2"/>
                </a:solidFill>
              </a:rPr>
              <a:t>Tóm</a:t>
            </a:r>
            <a:r>
              <a:rPr lang="en-US" sz="2800" i="1" dirty="0" smtClean="0">
                <a:solidFill>
                  <a:schemeClr val="tx2"/>
                </a:solidFill>
              </a:rPr>
              <a:t> </a:t>
            </a:r>
            <a:r>
              <a:rPr lang="en-US" sz="2800" i="1" dirty="0" err="1" smtClean="0">
                <a:solidFill>
                  <a:schemeClr val="tx2"/>
                </a:solidFill>
              </a:rPr>
              <a:t>tắt</a:t>
            </a:r>
            <a:endParaRPr lang="en-US" sz="2800" i="1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2"/>
                </a:solidFill>
              </a:rPr>
              <a:t>Lớp</a:t>
            </a:r>
            <a:r>
              <a:rPr lang="en-US" sz="2400" dirty="0" smtClean="0">
                <a:solidFill>
                  <a:schemeClr val="tx2"/>
                </a:solidFill>
              </a:rPr>
              <a:t> 2A: 83 </a:t>
            </a:r>
            <a:r>
              <a:rPr lang="en-US" sz="2400" dirty="0" err="1" smtClean="0">
                <a:solidFill>
                  <a:schemeClr val="tx2"/>
                </a:solidFill>
              </a:rPr>
              <a:t>quyển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sách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2"/>
                </a:solidFill>
              </a:rPr>
              <a:t>Lớp</a:t>
            </a:r>
            <a:r>
              <a:rPr lang="en-US" sz="2400" dirty="0" smtClean="0">
                <a:solidFill>
                  <a:schemeClr val="tx2"/>
                </a:solidFill>
              </a:rPr>
              <a:t> 2B </a:t>
            </a:r>
            <a:r>
              <a:rPr lang="en-US" sz="2400" dirty="0" err="1" smtClean="0">
                <a:solidFill>
                  <a:schemeClr val="tx2"/>
                </a:solidFill>
              </a:rPr>
              <a:t>ít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hơn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lớp</a:t>
            </a:r>
            <a:r>
              <a:rPr lang="en-US" sz="2400" dirty="0" smtClean="0">
                <a:solidFill>
                  <a:schemeClr val="tx2"/>
                </a:solidFill>
              </a:rPr>
              <a:t> 2A: 18 </a:t>
            </a:r>
            <a:r>
              <a:rPr lang="en-US" sz="2400" dirty="0" err="1" smtClean="0">
                <a:solidFill>
                  <a:schemeClr val="tx2"/>
                </a:solidFill>
              </a:rPr>
              <a:t>quyển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sách</a:t>
            </a: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2"/>
                </a:solidFill>
              </a:rPr>
              <a:t>Lớp</a:t>
            </a:r>
            <a:r>
              <a:rPr lang="en-US" sz="2400" dirty="0" smtClean="0">
                <a:solidFill>
                  <a:schemeClr val="tx2"/>
                </a:solidFill>
              </a:rPr>
              <a:t> 2B: …..</a:t>
            </a:r>
            <a:r>
              <a:rPr lang="en-US" sz="2400" dirty="0" err="1" smtClean="0">
                <a:solidFill>
                  <a:schemeClr val="tx2"/>
                </a:solidFill>
              </a:rPr>
              <a:t>quyển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sách</a:t>
            </a:r>
            <a:r>
              <a:rPr lang="en-US" sz="2400" dirty="0" smtClean="0">
                <a:solidFill>
                  <a:schemeClr val="tx2"/>
                </a:solidFill>
              </a:rPr>
              <a:t>?</a:t>
            </a:r>
            <a:endParaRPr lang="en-US" sz="2400" dirty="0">
              <a:solidFill>
                <a:schemeClr val="tx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272C7A-6734-3042-A6D3-1C0648F3B7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4" y="2419396"/>
            <a:ext cx="4754318" cy="357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849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41458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sáu</a:t>
            </a:r>
            <a:r>
              <a:rPr lang="en-US" sz="2800" b="1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79438" y="1670764"/>
            <a:ext cx="843743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(tr136, 137)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79498" y="2283861"/>
            <a:ext cx="268771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3: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9040" y="2897656"/>
            <a:ext cx="255917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903766-6D36-4E27-8351-31557A91E973}"/>
              </a:ext>
            </a:extLst>
          </p:cNvPr>
          <p:cNvSpPr txBox="1"/>
          <p:nvPr/>
        </p:nvSpPr>
        <p:spPr>
          <a:xfrm>
            <a:off x="2936697" y="3588813"/>
            <a:ext cx="7919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Lớp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2B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quyên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góp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được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số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quyển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sách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BA2EC7-6994-48CD-AFAD-7F9FF9245D1A}"/>
              </a:ext>
            </a:extLst>
          </p:cNvPr>
          <p:cNvSpPr txBox="1"/>
          <p:nvPr/>
        </p:nvSpPr>
        <p:spPr>
          <a:xfrm>
            <a:off x="4005282" y="4211890"/>
            <a:ext cx="5065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83 - 18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=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65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(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quyển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)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5E6C5F-3BBA-4DFB-86E6-2C7217A618E8}"/>
              </a:ext>
            </a:extLst>
          </p:cNvPr>
          <p:cNvSpPr txBox="1"/>
          <p:nvPr/>
        </p:nvSpPr>
        <p:spPr>
          <a:xfrm>
            <a:off x="5752283" y="4819240"/>
            <a:ext cx="4794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Đáp số: 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65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quyển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sách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10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994EE564-6EA9-F448-BE85-38F6A292B015}"/>
              </a:ext>
            </a:extLst>
          </p:cNvPr>
          <p:cNvGrpSpPr/>
          <p:nvPr/>
        </p:nvGrpSpPr>
        <p:grpSpPr>
          <a:xfrm>
            <a:off x="988063" y="627796"/>
            <a:ext cx="1635416" cy="560681"/>
            <a:chOff x="974415" y="1351128"/>
            <a:chExt cx="1635416" cy="560681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908D36FA-70B2-F448-9C93-2708CCE42549}"/>
                </a:ext>
              </a:extLst>
            </p:cNvPr>
            <p:cNvSpPr/>
            <p:nvPr/>
          </p:nvSpPr>
          <p:spPr>
            <a:xfrm>
              <a:off x="1586794" y="1445483"/>
              <a:ext cx="610495" cy="409433"/>
            </a:xfrm>
            <a:prstGeom prst="roundRect">
              <a:avLst/>
            </a:prstGeom>
            <a:solidFill>
              <a:srgbClr val="FFEC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CF6E9C7-DA63-C34D-97AA-34099E825FB5}"/>
                </a:ext>
              </a:extLst>
            </p:cNvPr>
            <p:cNvGrpSpPr/>
            <p:nvPr/>
          </p:nvGrpSpPr>
          <p:grpSpPr>
            <a:xfrm>
              <a:off x="974415" y="1351128"/>
              <a:ext cx="1635416" cy="560681"/>
              <a:chOff x="974415" y="1351128"/>
              <a:chExt cx="1635416" cy="560681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051D1BA-9634-5E4D-B129-2DE3159CD9B4}"/>
                  </a:ext>
                </a:extLst>
              </p:cNvPr>
              <p:cNvSpPr/>
              <p:nvPr/>
            </p:nvSpPr>
            <p:spPr>
              <a:xfrm>
                <a:off x="974415" y="1351128"/>
                <a:ext cx="551191" cy="551191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/>
                  <a:t>4</a:t>
                </a:r>
                <a:endParaRPr lang="vi-VN" sz="3200" b="1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47E3C33-C3C9-3D4A-A775-DD0A44F9AFA5}"/>
                  </a:ext>
                </a:extLst>
              </p:cNvPr>
              <p:cNvSpPr txBox="1"/>
              <p:nvPr/>
            </p:nvSpPr>
            <p:spPr>
              <a:xfrm>
                <a:off x="1586794" y="1388589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  <a:endParaRPr lang="vi-VN" sz="2800" dirty="0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ABF4ECC-0353-CC4D-9D5D-C70CF23B8755}"/>
              </a:ext>
            </a:extLst>
          </p:cNvPr>
          <p:cNvGrpSpPr/>
          <p:nvPr/>
        </p:nvGrpSpPr>
        <p:grpSpPr>
          <a:xfrm>
            <a:off x="959458" y="1102794"/>
            <a:ext cx="9805090" cy="2409668"/>
            <a:chOff x="959458" y="1102794"/>
            <a:chExt cx="9805090" cy="2409668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67D385D1-91BA-894F-92FB-516883E4A462}"/>
                </a:ext>
              </a:extLst>
            </p:cNvPr>
            <p:cNvGrpSpPr/>
            <p:nvPr/>
          </p:nvGrpSpPr>
          <p:grpSpPr>
            <a:xfrm>
              <a:off x="2272125" y="1102794"/>
              <a:ext cx="8492423" cy="2409668"/>
              <a:chOff x="1809295" y="1019331"/>
              <a:chExt cx="8492423" cy="2409668"/>
            </a:xfrm>
          </p:grpSpPr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2AC47679-BD8F-F44F-B5F4-A8905AC2DEA4}"/>
                  </a:ext>
                </a:extLst>
              </p:cNvPr>
              <p:cNvSpPr/>
              <p:nvPr/>
            </p:nvSpPr>
            <p:spPr>
              <a:xfrm>
                <a:off x="1809295" y="1474021"/>
                <a:ext cx="1125341" cy="1125341"/>
              </a:xfrm>
              <a:prstGeom prst="ellipse">
                <a:avLst/>
              </a:prstGeom>
              <a:solidFill>
                <a:srgbClr val="D8F3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600" dirty="0">
                    <a:solidFill>
                      <a:schemeClr val="tx1"/>
                    </a:solidFill>
                  </a:rPr>
                  <a:t>62</a:t>
                </a:r>
              </a:p>
            </p:txBody>
          </p:sp>
          <p:sp>
            <p:nvSpPr>
              <p:cNvPr id="4" name="Triangle 3">
                <a:extLst>
                  <a:ext uri="{FF2B5EF4-FFF2-40B4-BE49-F238E27FC236}">
                    <a16:creationId xmlns:a16="http://schemas.microsoft.com/office/drawing/2014/main" id="{495D5279-9170-F44C-96B4-083155080BD7}"/>
                  </a:ext>
                </a:extLst>
              </p:cNvPr>
              <p:cNvSpPr/>
              <p:nvPr/>
            </p:nvSpPr>
            <p:spPr>
              <a:xfrm>
                <a:off x="4085187" y="2267155"/>
                <a:ext cx="1447698" cy="1125341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28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1" name="Regular Pentagon 40">
                <a:extLst>
                  <a:ext uri="{FF2B5EF4-FFF2-40B4-BE49-F238E27FC236}">
                    <a16:creationId xmlns:a16="http://schemas.microsoft.com/office/drawing/2014/main" id="{F2E11D54-017B-4248-9061-EF3FD9829721}"/>
                  </a:ext>
                </a:extLst>
              </p:cNvPr>
              <p:cNvSpPr/>
              <p:nvPr/>
            </p:nvSpPr>
            <p:spPr>
              <a:xfrm>
                <a:off x="6272632" y="1019331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45" name="Triangle 44">
                <a:extLst>
                  <a:ext uri="{FF2B5EF4-FFF2-40B4-BE49-F238E27FC236}">
                    <a16:creationId xmlns:a16="http://schemas.microsoft.com/office/drawing/2014/main" id="{B99269BC-3CAC-B74C-B091-A3472CC1AE2C}"/>
                  </a:ext>
                </a:extLst>
              </p:cNvPr>
              <p:cNvSpPr/>
              <p:nvPr/>
            </p:nvSpPr>
            <p:spPr>
              <a:xfrm>
                <a:off x="9010741" y="2248834"/>
                <a:ext cx="1290977" cy="1180165"/>
              </a:xfrm>
              <a:prstGeom prst="triangle">
                <a:avLst/>
              </a:prstGeom>
              <a:solidFill>
                <a:srgbClr val="D4E5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32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0C197E3E-BA5D-D849-8748-8F5442E6015C}"/>
                  </a:ext>
                </a:extLst>
              </p:cNvPr>
              <p:cNvCxnSpPr>
                <a:cxnSpLocks/>
                <a:stCxn id="2" idx="6"/>
                <a:endCxn id="4" idx="1"/>
              </p:cNvCxnSpPr>
              <p:nvPr/>
            </p:nvCxnSpPr>
            <p:spPr>
              <a:xfrm>
                <a:off x="2934636" y="2036692"/>
                <a:ext cx="1512476" cy="79313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16F00707-AA12-E242-B667-9A0DFBFD8D4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125639" y="1783707"/>
                <a:ext cx="1272256" cy="105069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9EC53998-FDC9-2F44-BC7D-EDFC3C05D110}"/>
                  </a:ext>
                </a:extLst>
              </p:cNvPr>
              <p:cNvCxnSpPr>
                <a:cxnSpLocks/>
                <a:endCxn id="45" idx="1"/>
              </p:cNvCxnSpPr>
              <p:nvPr/>
            </p:nvCxnSpPr>
            <p:spPr>
              <a:xfrm>
                <a:off x="7438347" y="1861473"/>
                <a:ext cx="1895138" cy="977444"/>
              </a:xfrm>
              <a:prstGeom prst="straightConnector1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9F8762-A07F-E047-B9B3-F4A75697C6C3}"/>
                  </a:ext>
                </a:extLst>
              </p:cNvPr>
              <p:cNvSpPr txBox="1"/>
              <p:nvPr/>
            </p:nvSpPr>
            <p:spPr>
              <a:xfrm rot="19120754">
                <a:off x="4711381" y="1913384"/>
                <a:ext cx="14676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+ 27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4B240D1-61CC-1342-B269-3BE7FDC78AD6}"/>
                  </a:ext>
                </a:extLst>
              </p:cNvPr>
              <p:cNvSpPr txBox="1"/>
              <p:nvPr/>
            </p:nvSpPr>
            <p:spPr>
              <a:xfrm rot="1716051">
                <a:off x="2883769" y="1885540"/>
                <a:ext cx="167018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3200" dirty="0"/>
                  <a:t>- 6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8903789-8535-BA41-B2A6-6287EE7A7A19}"/>
                  </a:ext>
                </a:extLst>
              </p:cNvPr>
              <p:cNvSpPr txBox="1"/>
              <p:nvPr/>
            </p:nvSpPr>
            <p:spPr>
              <a:xfrm rot="1831912">
                <a:off x="7391349" y="1760090"/>
                <a:ext cx="16701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- 40</a:t>
                </a:r>
              </a:p>
            </p:txBody>
          </p:sp>
        </p:grp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959F278-28B1-D247-8ABC-96D384BFF07A}"/>
                </a:ext>
              </a:extLst>
            </p:cNvPr>
            <p:cNvSpPr txBox="1"/>
            <p:nvPr/>
          </p:nvSpPr>
          <p:spPr>
            <a:xfrm>
              <a:off x="959458" y="1368506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a)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96ECBD5-09ED-434D-A26C-37ECF6D75605}"/>
              </a:ext>
            </a:extLst>
          </p:cNvPr>
          <p:cNvGrpSpPr/>
          <p:nvPr/>
        </p:nvGrpSpPr>
        <p:grpSpPr>
          <a:xfrm>
            <a:off x="947583" y="3615322"/>
            <a:ext cx="9728426" cy="2577421"/>
            <a:chOff x="947583" y="3615322"/>
            <a:chExt cx="9728426" cy="2577421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42E0BCEA-AACE-D54A-819E-E81EFD36C4E1}"/>
                </a:ext>
              </a:extLst>
            </p:cNvPr>
            <p:cNvGrpSpPr/>
            <p:nvPr/>
          </p:nvGrpSpPr>
          <p:grpSpPr>
            <a:xfrm>
              <a:off x="2368519" y="3876932"/>
              <a:ext cx="8307490" cy="2315811"/>
              <a:chOff x="1905689" y="3793469"/>
              <a:chExt cx="8307490" cy="2315811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1C809DCD-016F-FA42-89A2-2D0C9E59D89B}"/>
                  </a:ext>
                </a:extLst>
              </p:cNvPr>
              <p:cNvGrpSpPr/>
              <p:nvPr/>
            </p:nvGrpSpPr>
            <p:grpSpPr>
              <a:xfrm>
                <a:off x="1905689" y="4428916"/>
                <a:ext cx="7172962" cy="1680364"/>
                <a:chOff x="1890669" y="1849471"/>
                <a:chExt cx="7172962" cy="1680364"/>
              </a:xfrm>
            </p:grpSpPr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260AADD4-3538-6145-8F65-537E019DB928}"/>
                    </a:ext>
                  </a:extLst>
                </p:cNvPr>
                <p:cNvSpPr/>
                <p:nvPr/>
              </p:nvSpPr>
              <p:spPr>
                <a:xfrm>
                  <a:off x="1890669" y="2404494"/>
                  <a:ext cx="1125341" cy="1125341"/>
                </a:xfrm>
                <a:prstGeom prst="ellipse">
                  <a:avLst/>
                </a:prstGeom>
                <a:solidFill>
                  <a:srgbClr val="D8F3F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3600" dirty="0">
                      <a:solidFill>
                        <a:schemeClr val="tx1"/>
                      </a:solidFill>
                    </a:rPr>
                    <a:t>27</a:t>
                  </a:r>
                </a:p>
              </p:txBody>
            </p:sp>
            <p:sp>
              <p:nvSpPr>
                <p:cNvPr id="64" name="Regular Pentagon 63">
                  <a:extLst>
                    <a:ext uri="{FF2B5EF4-FFF2-40B4-BE49-F238E27FC236}">
                      <a16:creationId xmlns:a16="http://schemas.microsoft.com/office/drawing/2014/main" id="{0494017A-CEC4-4048-8894-A15D03634DA5}"/>
                    </a:ext>
                  </a:extLst>
                </p:cNvPr>
                <p:cNvSpPr/>
                <p:nvPr/>
              </p:nvSpPr>
              <p:spPr>
                <a:xfrm>
                  <a:off x="6256192" y="1964343"/>
                  <a:ext cx="1290978" cy="1229503"/>
                </a:xfrm>
                <a:prstGeom prst="pentagon">
                  <a:avLst/>
                </a:prstGeom>
                <a:solidFill>
                  <a:srgbClr val="D4E55A">
                    <a:alpha val="72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VN" sz="4000" dirty="0">
                      <a:solidFill>
                        <a:schemeClr val="tx1"/>
                      </a:solidFill>
                    </a:rPr>
                    <a:t>?</a:t>
                  </a:r>
                </a:p>
              </p:txBody>
            </p:sp>
            <p:cxnSp>
              <p:nvCxnSpPr>
                <p:cNvPr id="66" name="Straight Arrow Connector 65">
                  <a:extLst>
                    <a:ext uri="{FF2B5EF4-FFF2-40B4-BE49-F238E27FC236}">
                      <a16:creationId xmlns:a16="http://schemas.microsoft.com/office/drawing/2014/main" id="{30CE420C-47F2-DB49-ACDF-807241730070}"/>
                    </a:ext>
                  </a:extLst>
                </p:cNvPr>
                <p:cNvCxnSpPr>
                  <a:cxnSpLocks/>
                  <a:stCxn id="62" idx="6"/>
                </p:cNvCxnSpPr>
                <p:nvPr/>
              </p:nvCxnSpPr>
              <p:spPr>
                <a:xfrm flipV="1">
                  <a:off x="3016010" y="2189346"/>
                  <a:ext cx="1135722" cy="777819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>
                  <a:extLst>
                    <a:ext uri="{FF2B5EF4-FFF2-40B4-BE49-F238E27FC236}">
                      <a16:creationId xmlns:a16="http://schemas.microsoft.com/office/drawing/2014/main" id="{653FADF6-19B6-F44D-9F0C-A8B34E6AB3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47791" y="2236922"/>
                  <a:ext cx="1220021" cy="516558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>
                  <a:extLst>
                    <a:ext uri="{FF2B5EF4-FFF2-40B4-BE49-F238E27FC236}">
                      <a16:creationId xmlns:a16="http://schemas.microsoft.com/office/drawing/2014/main" id="{B5C2F867-87AB-034E-BF7D-307E79DBBB7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419205" y="2136647"/>
                  <a:ext cx="1644426" cy="616833"/>
                </a:xfrm>
                <a:prstGeom prst="straightConnector1">
                  <a:avLst/>
                </a:prstGeom>
                <a:ln w="38100">
                  <a:solidFill>
                    <a:schemeClr val="bg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91C84E1A-5CA9-6441-B1ED-0D9C35AF37A6}"/>
                    </a:ext>
                  </a:extLst>
                </p:cNvPr>
                <p:cNvSpPr txBox="1"/>
                <p:nvPr/>
              </p:nvSpPr>
              <p:spPr>
                <a:xfrm rot="19120754">
                  <a:off x="2606157" y="2072222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2800" dirty="0"/>
                    <a:t>+ 5</a:t>
                  </a:r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A47626F9-F4D2-014A-84EF-342F369CD6BC}"/>
                    </a:ext>
                  </a:extLst>
                </p:cNvPr>
                <p:cNvSpPr txBox="1"/>
                <p:nvPr/>
              </p:nvSpPr>
              <p:spPr>
                <a:xfrm rot="1488153">
                  <a:off x="4865276" y="1849471"/>
                  <a:ext cx="167018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3200" dirty="0"/>
                    <a:t>- 19</a:t>
                  </a:r>
                </a:p>
              </p:txBody>
            </p:sp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823E097-3F3D-DB48-8CC7-99FBA68423DF}"/>
                    </a:ext>
                  </a:extLst>
                </p:cNvPr>
                <p:cNvSpPr txBox="1"/>
                <p:nvPr/>
              </p:nvSpPr>
              <p:spPr>
                <a:xfrm rot="20858451">
                  <a:off x="7251370" y="1954478"/>
                  <a:ext cx="167018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VN" sz="2800" dirty="0"/>
                    <a:t>+ 30</a:t>
                  </a:r>
                </a:p>
              </p:txBody>
            </p:sp>
          </p:grpSp>
          <p:sp>
            <p:nvSpPr>
              <p:cNvPr id="72" name="Regular Pentagon 71">
                <a:extLst>
                  <a:ext uri="{FF2B5EF4-FFF2-40B4-BE49-F238E27FC236}">
                    <a16:creationId xmlns:a16="http://schemas.microsoft.com/office/drawing/2014/main" id="{202B4D62-7834-5845-B26B-EE13BBF83430}"/>
                  </a:ext>
                </a:extLst>
              </p:cNvPr>
              <p:cNvSpPr/>
              <p:nvPr/>
            </p:nvSpPr>
            <p:spPr>
              <a:xfrm>
                <a:off x="4030956" y="3897959"/>
                <a:ext cx="1290978" cy="1229503"/>
              </a:xfrm>
              <a:prstGeom prst="pentagon">
                <a:avLst/>
              </a:prstGeom>
              <a:solidFill>
                <a:srgbClr val="FBDC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81" name="Regular Pentagon 80">
                <a:extLst>
                  <a:ext uri="{FF2B5EF4-FFF2-40B4-BE49-F238E27FC236}">
                    <a16:creationId xmlns:a16="http://schemas.microsoft.com/office/drawing/2014/main" id="{E6EA2B34-0B35-E54D-B373-0A7E70D7FABD}"/>
                  </a:ext>
                </a:extLst>
              </p:cNvPr>
              <p:cNvSpPr/>
              <p:nvPr/>
            </p:nvSpPr>
            <p:spPr>
              <a:xfrm>
                <a:off x="8922201" y="3793469"/>
                <a:ext cx="1290978" cy="1229503"/>
              </a:xfrm>
              <a:prstGeom prst="pentagon">
                <a:avLst/>
              </a:prstGeom>
              <a:solidFill>
                <a:srgbClr val="FFC000">
                  <a:alpha val="72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VN" sz="40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3083966-DBA2-6B4F-B883-0970A1FD0654}"/>
                </a:ext>
              </a:extLst>
            </p:cNvPr>
            <p:cNvSpPr txBox="1"/>
            <p:nvPr/>
          </p:nvSpPr>
          <p:spPr>
            <a:xfrm>
              <a:off x="947583" y="3615322"/>
              <a:ext cx="1183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/>
                <a:t>b)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6B921774-D479-8441-BC45-F6CE61A791E3}"/>
              </a:ext>
            </a:extLst>
          </p:cNvPr>
          <p:cNvSpPr txBox="1"/>
          <p:nvPr/>
        </p:nvSpPr>
        <p:spPr>
          <a:xfrm>
            <a:off x="4786355" y="2861507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47E29CBF-B911-F94C-80AC-19D38ADE3F94}"/>
              </a:ext>
            </a:extLst>
          </p:cNvPr>
          <p:cNvSpPr txBox="1"/>
          <p:nvPr/>
        </p:nvSpPr>
        <p:spPr>
          <a:xfrm>
            <a:off x="6931891" y="1576318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92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D2E8424C-A81E-A946-9527-7F94D865C7A9}"/>
              </a:ext>
            </a:extLst>
          </p:cNvPr>
          <p:cNvSpPr txBox="1"/>
          <p:nvPr/>
        </p:nvSpPr>
        <p:spPr>
          <a:xfrm>
            <a:off x="9667923" y="2965376"/>
            <a:ext cx="902272" cy="584775"/>
          </a:xfrm>
          <a:prstGeom prst="rect">
            <a:avLst/>
          </a:prstGeom>
          <a:solidFill>
            <a:srgbClr val="D4E55A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52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9C1FD51-D49F-4846-B529-FF4ECA69DD24}"/>
              </a:ext>
            </a:extLst>
          </p:cNvPr>
          <p:cNvSpPr txBox="1"/>
          <p:nvPr/>
        </p:nvSpPr>
        <p:spPr>
          <a:xfrm>
            <a:off x="4686197" y="4439933"/>
            <a:ext cx="902272" cy="584775"/>
          </a:xfrm>
          <a:prstGeom prst="rect">
            <a:avLst/>
          </a:prstGeom>
          <a:solidFill>
            <a:srgbClr val="FBDCE4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32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7F1C437-4A75-094A-9A4D-EE09785F4C4F}"/>
              </a:ext>
            </a:extLst>
          </p:cNvPr>
          <p:cNvSpPr txBox="1"/>
          <p:nvPr/>
        </p:nvSpPr>
        <p:spPr>
          <a:xfrm>
            <a:off x="6898415" y="5053801"/>
            <a:ext cx="902272" cy="584775"/>
          </a:xfrm>
          <a:prstGeom prst="rect">
            <a:avLst/>
          </a:prstGeom>
          <a:solidFill>
            <a:srgbClr val="E1EB82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13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0FBE3E7-6EF0-4B46-8F1F-72A1D4D1FF48}"/>
              </a:ext>
            </a:extLst>
          </p:cNvPr>
          <p:cNvSpPr txBox="1"/>
          <p:nvPr/>
        </p:nvSpPr>
        <p:spPr>
          <a:xfrm>
            <a:off x="9588914" y="4303785"/>
            <a:ext cx="902272" cy="584775"/>
          </a:xfrm>
          <a:prstGeom prst="rect">
            <a:avLst/>
          </a:prstGeom>
          <a:solidFill>
            <a:srgbClr val="FBD163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VN" sz="3200" dirty="0"/>
              <a:t>43</a:t>
            </a:r>
          </a:p>
        </p:txBody>
      </p:sp>
    </p:spTree>
    <p:extLst>
      <p:ext uri="{BB962C8B-B14F-4D97-AF65-F5344CB8AC3E}">
        <p14:creationId xmlns:p14="http://schemas.microsoft.com/office/powerpoint/2010/main" val="421731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2" grpId="0" animBg="1"/>
      <p:bldP spid="94" grpId="0" animBg="1"/>
      <p:bldP spid="95" grpId="0" animBg="1"/>
      <p:bldP spid="97" grpId="0" animBg="1"/>
      <p:bldP spid="10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E2C9DF0-708E-124A-B8B0-5C84B1F7D3F9}"/>
              </a:ext>
            </a:extLst>
          </p:cNvPr>
          <p:cNvGrpSpPr/>
          <p:nvPr/>
        </p:nvGrpSpPr>
        <p:grpSpPr>
          <a:xfrm>
            <a:off x="869484" y="742917"/>
            <a:ext cx="4395522" cy="551191"/>
            <a:chOff x="974415" y="1351128"/>
            <a:chExt cx="4395522" cy="551191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E9D5C0E-DFF2-1448-A49D-73E93002DBED}"/>
                </a:ext>
              </a:extLst>
            </p:cNvPr>
            <p:cNvSpPr/>
            <p:nvPr/>
          </p:nvSpPr>
          <p:spPr>
            <a:xfrm>
              <a:off x="974415" y="1351128"/>
              <a:ext cx="551191" cy="551191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5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AC7D263-4581-B64E-B95E-513262409499}"/>
                </a:ext>
              </a:extLst>
            </p:cNvPr>
            <p:cNvSpPr txBox="1"/>
            <p:nvPr/>
          </p:nvSpPr>
          <p:spPr>
            <a:xfrm>
              <a:off x="1629811" y="1379099"/>
              <a:ext cx="37401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Chọn</a:t>
              </a:r>
              <a:r>
                <a:rPr lang="en-US" sz="2800" dirty="0"/>
                <a:t> </a:t>
              </a:r>
              <a:r>
                <a:rPr lang="en-US" sz="2800" dirty="0" err="1"/>
                <a:t>câu</a:t>
              </a:r>
              <a:r>
                <a:rPr lang="en-US" sz="2800" dirty="0"/>
                <a:t> </a:t>
              </a:r>
              <a:r>
                <a:rPr lang="en-US" sz="2800" dirty="0" err="1"/>
                <a:t>trả</a:t>
              </a:r>
              <a:r>
                <a:rPr lang="en-US" sz="2800" dirty="0"/>
                <a:t> </a:t>
              </a:r>
              <a:r>
                <a:rPr lang="en-US" sz="2800" dirty="0" err="1"/>
                <a:t>lời</a:t>
              </a:r>
              <a:r>
                <a:rPr lang="en-US" sz="2800" dirty="0"/>
                <a:t> </a:t>
              </a:r>
              <a:r>
                <a:rPr lang="en-US" sz="2800" dirty="0" err="1"/>
                <a:t>đúng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09B3117-6150-1445-BB81-7777EF3FF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brightnessContrast bright="33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66" y="2671808"/>
            <a:ext cx="6586350" cy="25479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BC5051-6333-3A46-A290-03AAFADDFA5B}"/>
              </a:ext>
            </a:extLst>
          </p:cNvPr>
          <p:cNvSpPr txBox="1"/>
          <p:nvPr/>
        </p:nvSpPr>
        <p:spPr>
          <a:xfrm>
            <a:off x="869484" y="1638281"/>
            <a:ext cx="9114020" cy="2543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VN" sz="2800" dirty="0"/>
              <a:t>Số hình tứ giác có trong hình sau là:</a:t>
            </a:r>
          </a:p>
          <a:p>
            <a:pPr>
              <a:lnSpc>
                <a:spcPct val="200000"/>
              </a:lnSpc>
            </a:pPr>
            <a:r>
              <a:rPr lang="en-VN" sz="2800" dirty="0">
                <a:solidFill>
                  <a:srgbClr val="EC53E1"/>
                </a:solidFill>
              </a:rPr>
              <a:t>A</a:t>
            </a:r>
            <a:r>
              <a:rPr lang="en-VN" sz="2800" dirty="0"/>
              <a:t>.   2		</a:t>
            </a:r>
            <a:r>
              <a:rPr lang="en-VN" sz="2800" dirty="0">
                <a:solidFill>
                  <a:srgbClr val="EC53E1"/>
                </a:solidFill>
              </a:rPr>
              <a:t>B</a:t>
            </a:r>
            <a:r>
              <a:rPr lang="en-VN" sz="2800" dirty="0"/>
              <a:t>.   3		</a:t>
            </a:r>
          </a:p>
          <a:p>
            <a:pPr>
              <a:lnSpc>
                <a:spcPct val="200000"/>
              </a:lnSpc>
            </a:pPr>
            <a:r>
              <a:rPr lang="en-VN" sz="2800" dirty="0">
                <a:solidFill>
                  <a:srgbClr val="EC53E1"/>
                </a:solidFill>
              </a:rPr>
              <a:t>C</a:t>
            </a:r>
            <a:r>
              <a:rPr lang="en-VN" sz="2800" dirty="0"/>
              <a:t>.   4		</a:t>
            </a:r>
            <a:r>
              <a:rPr lang="en-VN" sz="2800" dirty="0">
                <a:solidFill>
                  <a:srgbClr val="EC53E1"/>
                </a:solidFill>
              </a:rPr>
              <a:t>D.   </a:t>
            </a:r>
            <a:r>
              <a:rPr lang="en-VN" sz="2800" dirty="0"/>
              <a:t>5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838C8EF-959E-AB4F-8D68-6DBCB60C388A}"/>
              </a:ext>
            </a:extLst>
          </p:cNvPr>
          <p:cNvGrpSpPr/>
          <p:nvPr/>
        </p:nvGrpSpPr>
        <p:grpSpPr>
          <a:xfrm>
            <a:off x="563317" y="4582350"/>
            <a:ext cx="1923125" cy="1930730"/>
            <a:chOff x="604444" y="3268487"/>
            <a:chExt cx="1826440" cy="18264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40C009F-9AE1-BE4B-95B3-06C01355354F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69556F0-F8EF-334C-BCBE-E2A58263DD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755685F-6FCA-CA45-BA6E-529EC614DDEC}"/>
              </a:ext>
            </a:extLst>
          </p:cNvPr>
          <p:cNvSpPr/>
          <p:nvPr/>
        </p:nvSpPr>
        <p:spPr>
          <a:xfrm>
            <a:off x="792200" y="3553708"/>
            <a:ext cx="628475" cy="6284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9357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325</Words>
  <Application>Microsoft Office PowerPoint</Application>
  <PresentationFormat>Widescreen</PresentationFormat>
  <Paragraphs>100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等线</vt:lpstr>
      <vt:lpstr>HP001 4 hàng</vt:lpstr>
      <vt:lpstr>HP001 4H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96</cp:revision>
  <dcterms:created xsi:type="dcterms:W3CDTF">2021-06-02T01:34:28Z</dcterms:created>
  <dcterms:modified xsi:type="dcterms:W3CDTF">2022-01-07T00:39:48Z</dcterms:modified>
</cp:coreProperties>
</file>