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6" r:id="rId2"/>
    <p:sldMasterId id="2147483700" r:id="rId3"/>
    <p:sldMasterId id="2147483713" r:id="rId4"/>
  </p:sldMasterIdLst>
  <p:sldIdLst>
    <p:sldId id="276" r:id="rId5"/>
    <p:sldId id="290" r:id="rId6"/>
    <p:sldId id="278" r:id="rId7"/>
    <p:sldId id="280" r:id="rId8"/>
    <p:sldId id="294" r:id="rId9"/>
    <p:sldId id="292" r:id="rId10"/>
    <p:sldId id="281" r:id="rId11"/>
    <p:sldId id="293" r:id="rId12"/>
    <p:sldId id="289" r:id="rId13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53E1"/>
    <a:srgbClr val="FBD163"/>
    <a:srgbClr val="E1EB82"/>
    <a:srgbClr val="FBDCE4"/>
    <a:srgbClr val="D4E55A"/>
    <a:srgbClr val="FDEAA0"/>
    <a:srgbClr val="D8F3FC"/>
    <a:srgbClr val="FFC000"/>
    <a:srgbClr val="E75B42"/>
    <a:srgbClr val="E5EB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65" autoAdjust="0"/>
    <p:restoredTop sz="94660"/>
  </p:normalViewPr>
  <p:slideViewPr>
    <p:cSldViewPr snapToGrid="0">
      <p:cViewPr>
        <p:scale>
          <a:sx n="80" d="100"/>
          <a:sy n="80" d="100"/>
        </p:scale>
        <p:origin x="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320DEC-1D88-40F3-92D5-65C55F9374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D828B2-7890-4A48-8F6E-A918B08F33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67804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320DEC-1D88-40F3-92D5-65C55F9374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D828B2-7890-4A48-8F6E-A918B08F33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1913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320DEC-1D88-40F3-92D5-65C55F9374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D828B2-7890-4A48-8F6E-A918B08F33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35982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320DEC-1D88-40F3-92D5-65C55F9374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D828B2-7890-4A48-8F6E-A918B08F33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26834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320DEC-1D88-40F3-92D5-65C55F9374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D828B2-7890-4A48-8F6E-A918B08F33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04614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320DEC-1D88-40F3-92D5-65C55F9374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D828B2-7890-4A48-8F6E-A918B08F33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55465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320DEC-1D88-40F3-92D5-65C55F9374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D828B2-7890-4A48-8F6E-A918B08F33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41489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320DEC-1D88-40F3-92D5-65C55F9374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D828B2-7890-4A48-8F6E-A918B08F33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68848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320DEC-1D88-40F3-92D5-65C55F9374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D828B2-7890-4A48-8F6E-A918B08F33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872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320DEC-1D88-40F3-92D5-65C55F9374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D828B2-7890-4A48-8F6E-A918B08F33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48587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320DEC-1D88-40F3-92D5-65C55F9374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D828B2-7890-4A48-8F6E-A918B08F33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60203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3"/>
            <a:ext cx="12192000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2000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642" y="3676182"/>
            <a:ext cx="1367967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8827" y="2907956"/>
            <a:ext cx="2435276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2000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0" y="5372103"/>
            <a:ext cx="12192000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2627" y="220338"/>
            <a:ext cx="7725907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01" y="5654757"/>
            <a:ext cx="3727652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362" y="5654756"/>
            <a:ext cx="3727652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45" y="448795"/>
            <a:ext cx="2665931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401" y="5377068"/>
            <a:ext cx="1977089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4051" y="4648053"/>
            <a:ext cx="932800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633" y="4523516"/>
            <a:ext cx="1533823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2BF15E-3D69-4198-ACBA-4CF21DCC890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4F8E3B-1BA1-4539-B149-7B70547C67F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59644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9780B6-D6E4-4D4C-8DE4-267CF02E96CC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03E5E9-3381-48B5-A0F3-64B76823723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41318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9780B6-D6E4-4D4C-8DE4-267CF02E96CC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03E5E9-3381-48B5-A0F3-64B76823723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1273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9780B6-D6E4-4D4C-8DE4-267CF02E96CC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03E5E9-3381-48B5-A0F3-64B76823723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6622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9780B6-D6E4-4D4C-8DE4-267CF02E96CC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03E5E9-3381-48B5-A0F3-64B76823723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812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9780B6-D6E4-4D4C-8DE4-267CF02E96CC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03E5E9-3381-48B5-A0F3-64B76823723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33505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9780B6-D6E4-4D4C-8DE4-267CF02E96CC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03E5E9-3381-48B5-A0F3-64B76823723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81087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9780B6-D6E4-4D4C-8DE4-267CF02E96CC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03E5E9-3381-48B5-A0F3-64B76823723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1640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9780B6-D6E4-4D4C-8DE4-267CF02E96CC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03E5E9-3381-48B5-A0F3-64B76823723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4705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9780B6-D6E4-4D4C-8DE4-267CF02E96CC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03E5E9-3381-48B5-A0F3-64B76823723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6337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9780B6-D6E4-4D4C-8DE4-267CF02E96CC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03E5E9-3381-48B5-A0F3-64B76823723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73667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9780B6-D6E4-4D4C-8DE4-267CF02E96CC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03E5E9-3381-48B5-A0F3-64B76823723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71819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9780B6-D6E4-4D4C-8DE4-267CF02E96CC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03E5E9-3381-48B5-A0F3-64B76823723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07490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60114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4007376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6207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10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LUYỆN TẬP</a:t>
            </a:r>
            <a:endParaRPr kumimoji="0" lang="vi-VN" sz="115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7689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18128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64716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38994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561468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1708045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329520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16190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52764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2493018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LUYỆN TẬP</a:t>
            </a:r>
            <a:endParaRPr kumimoji="0" lang="vi-VN" sz="115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0897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65703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13765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821655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62783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LUYỆN TẬP</a:t>
            </a:r>
            <a:endParaRPr kumimoji="0" lang="vi-VN" sz="115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5572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334401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52343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056566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642563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LUYỆN TẬP</a:t>
            </a:r>
            <a:endParaRPr kumimoji="0" lang="vi-VN" sz="115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166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847854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C0CCC1F2-EC4C-438A-A626-EF38FEB19E62}" type="datetimeFigureOut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1/6/2022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9B525D6-B33C-4B02-B16B-D7EC1E9A098D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  <a:sym typeface="Arial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  <a:sym typeface="Arial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71571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8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slideLayout" Target="../slideLayouts/slideLayout52.xml"/><Relationship Id="rId26" Type="http://schemas.openxmlformats.org/officeDocument/2006/relationships/slideLayout" Target="../slideLayouts/slideLayout60.xml"/><Relationship Id="rId3" Type="http://schemas.openxmlformats.org/officeDocument/2006/relationships/slideLayout" Target="../slideLayouts/slideLayout37.xml"/><Relationship Id="rId21" Type="http://schemas.openxmlformats.org/officeDocument/2006/relationships/slideLayout" Target="../slideLayouts/slideLayout55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5" Type="http://schemas.openxmlformats.org/officeDocument/2006/relationships/slideLayout" Target="../slideLayouts/slideLayout59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slideLayout" Target="../slideLayouts/slideLayout54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24" Type="http://schemas.openxmlformats.org/officeDocument/2006/relationships/slideLayout" Target="../slideLayouts/slideLayout58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23" Type="http://schemas.openxmlformats.org/officeDocument/2006/relationships/slideLayout" Target="../slideLayouts/slideLayout57.xml"/><Relationship Id="rId28" Type="http://schemas.openxmlformats.org/officeDocument/2006/relationships/theme" Target="../theme/theme4.xml"/><Relationship Id="rId10" Type="http://schemas.openxmlformats.org/officeDocument/2006/relationships/slideLayout" Target="../slideLayouts/slideLayout44.xml"/><Relationship Id="rId19" Type="http://schemas.openxmlformats.org/officeDocument/2006/relationships/slideLayout" Target="../slideLayouts/slideLayout53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Relationship Id="rId22" Type="http://schemas.openxmlformats.org/officeDocument/2006/relationships/slideLayout" Target="../slideLayouts/slideLayout56.xml"/><Relationship Id="rId27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81" r:id="rId6"/>
    <p:sldLayoutId id="2147483682" r:id="rId7"/>
    <p:sldLayoutId id="2147483683" r:id="rId8"/>
    <p:sldLayoutId id="2147483684" r:id="rId9"/>
    <p:sldLayoutId id="2147483685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320DEC-1D88-40F3-92D5-65C55F9374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D828B2-7890-4A48-8F6E-A918B08F33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2284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9780B6-D6E4-4D4C-8DE4-267CF02E96CC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03E5E9-3381-48B5-A0F3-64B76823723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890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076610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  <p:sldLayoutId id="2147483731" r:id="rId18"/>
    <p:sldLayoutId id="2147483732" r:id="rId19"/>
    <p:sldLayoutId id="2147483733" r:id="rId20"/>
    <p:sldLayoutId id="2147483734" r:id="rId21"/>
    <p:sldLayoutId id="2147483735" r:id="rId22"/>
    <p:sldLayoutId id="2147483736" r:id="rId23"/>
    <p:sldLayoutId id="2147483737" r:id="rId24"/>
    <p:sldLayoutId id="2147483738" r:id="rId25"/>
    <p:sldLayoutId id="2147483739" r:id="rId26"/>
    <p:sldLayoutId id="2147483740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8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20.png"/><Relationship Id="rId4" Type="http://schemas.openxmlformats.org/officeDocument/2006/relationships/image" Target="../media/image17.png"/><Relationship Id="rId9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550190" y="333207"/>
            <a:ext cx="2750709" cy="980661"/>
            <a:chOff x="1523998" y="0"/>
            <a:chExt cx="2190751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4"/>
              </a:solidFill>
              <a:ln>
                <a:solidFill>
                  <a:schemeClr val="accent4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4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4">
                      <a:lumMod val="75000"/>
                    </a:schemeClr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chemeClr val="accent4">
                      <a:lumMod val="75000"/>
                    </a:schemeClr>
                  </a:solidFill>
                  <a:latin typeface="+mj-lt"/>
                </a:rPr>
                <a:t>7</a:t>
              </a:r>
              <a:endParaRPr lang="vi-VN" sz="3200" dirty="0">
                <a:solidFill>
                  <a:schemeClr val="accent4">
                    <a:lumMod val="75000"/>
                  </a:schemeClr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432506" y="500373"/>
            <a:ext cx="7034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ÔN TẬP HỌC KÌ 1</a:t>
            </a:r>
            <a:endParaRPr lang="vi-VN" sz="36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258335" y="2721059"/>
            <a:ext cx="7034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C000"/>
                </a:solidFill>
                <a:latin typeface="+mj-lt"/>
              </a:rPr>
              <a:t>ÔN TẬP CHUNG</a:t>
            </a:r>
            <a:endParaRPr lang="vi-VN" sz="54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FFC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81187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54593"/>
            <a:ext cx="12192000" cy="73587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75042" y="1306560"/>
            <a:ext cx="1199150" cy="141354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5895" y="1645225"/>
            <a:ext cx="12935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Vở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Toán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1" name="图片 40964" descr="1-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78" y="-158172"/>
            <a:ext cx="13271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FEA66F5-FD50-4DD8-AB4A-C54262D6B7D9}"/>
              </a:ext>
            </a:extLst>
          </p:cNvPr>
          <p:cNvSpPr txBox="1"/>
          <p:nvPr/>
        </p:nvSpPr>
        <p:spPr>
          <a:xfrm>
            <a:off x="2781625" y="2247414"/>
            <a:ext cx="2667636" cy="592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279" y="70055"/>
            <a:ext cx="9362505" cy="710944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741458" y="423678"/>
            <a:ext cx="8254157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  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Thứ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năm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ngày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6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tháng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1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năm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2022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36875" y="1054339"/>
            <a:ext cx="2667636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Toán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79438" y="1670764"/>
            <a:ext cx="8437435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         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Luyện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tập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(tr135, 136)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94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635" y="134257"/>
            <a:ext cx="2237784" cy="863493"/>
          </a:xfrm>
          <a:prstGeom prst="rect">
            <a:avLst/>
          </a:prstGeom>
          <a:noFill/>
        </p:spPr>
      </p:pic>
      <p:grpSp>
        <p:nvGrpSpPr>
          <p:cNvPr id="26" name="Group 25"/>
          <p:cNvGrpSpPr/>
          <p:nvPr/>
        </p:nvGrpSpPr>
        <p:grpSpPr>
          <a:xfrm>
            <a:off x="884474" y="997750"/>
            <a:ext cx="3781958" cy="551191"/>
            <a:chOff x="974415" y="1351128"/>
            <a:chExt cx="3781958" cy="551191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13EA1F3E-5853-47D1-BC70-F3C5656E2117}"/>
                </a:ext>
              </a:extLst>
            </p:cNvPr>
            <p:cNvSpPr/>
            <p:nvPr/>
          </p:nvSpPr>
          <p:spPr>
            <a:xfrm>
              <a:off x="974415" y="1351128"/>
              <a:ext cx="551191" cy="551191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1</a:t>
              </a:r>
              <a:endParaRPr lang="vi-VN" sz="3200" b="1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99392C6-494A-4B59-A6A2-4DDD7D22A582}"/>
                </a:ext>
              </a:extLst>
            </p:cNvPr>
            <p:cNvSpPr txBox="1"/>
            <p:nvPr/>
          </p:nvSpPr>
          <p:spPr>
            <a:xfrm>
              <a:off x="1527604" y="1440654"/>
              <a:ext cx="322876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/>
                <a:t>Chọn</a:t>
              </a:r>
              <a:r>
                <a:rPr lang="en-US" sz="2400" dirty="0"/>
                <a:t> </a:t>
              </a:r>
              <a:r>
                <a:rPr lang="en-US" sz="2400" dirty="0" err="1"/>
                <a:t>câu</a:t>
              </a:r>
              <a:r>
                <a:rPr lang="en-US" sz="2400" dirty="0"/>
                <a:t> </a:t>
              </a:r>
              <a:r>
                <a:rPr lang="en-US" sz="2400" dirty="0" err="1"/>
                <a:t>trả</a:t>
              </a:r>
              <a:r>
                <a:rPr lang="en-US" sz="2400" dirty="0"/>
                <a:t> </a:t>
              </a:r>
              <a:r>
                <a:rPr lang="en-US" sz="2400" dirty="0" err="1"/>
                <a:t>lời</a:t>
              </a:r>
              <a:r>
                <a:rPr lang="en-US" sz="2400" dirty="0"/>
                <a:t> </a:t>
              </a:r>
              <a:r>
                <a:rPr lang="en-US" sz="2400" dirty="0" err="1"/>
                <a:t>đúng</a:t>
              </a:r>
              <a:r>
                <a:rPr lang="en-US" sz="2400" dirty="0"/>
                <a:t>.</a:t>
              </a:r>
              <a:endParaRPr lang="vi-VN" sz="2400" dirty="0"/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8E0D6A96-EB75-704F-971F-04882F9AF939}"/>
              </a:ext>
            </a:extLst>
          </p:cNvPr>
          <p:cNvGrpSpPr/>
          <p:nvPr/>
        </p:nvGrpSpPr>
        <p:grpSpPr>
          <a:xfrm>
            <a:off x="884474" y="1707764"/>
            <a:ext cx="10072888" cy="1581451"/>
            <a:chOff x="884474" y="1707764"/>
            <a:chExt cx="10072888" cy="1581451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0A52AC4-DFFC-584E-9F04-7DA71B21BDDC}"/>
                </a:ext>
              </a:extLst>
            </p:cNvPr>
            <p:cNvSpPr txBox="1"/>
            <p:nvPr/>
          </p:nvSpPr>
          <p:spPr>
            <a:xfrm>
              <a:off x="884474" y="1790187"/>
              <a:ext cx="11833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800" dirty="0"/>
                <a:t>a)</a:t>
              </a:r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581A3FAF-A63D-FB45-A19F-34033D7888D1}"/>
                </a:ext>
              </a:extLst>
            </p:cNvPr>
            <p:cNvGrpSpPr/>
            <p:nvPr/>
          </p:nvGrpSpPr>
          <p:grpSpPr>
            <a:xfrm>
              <a:off x="1435665" y="1707764"/>
              <a:ext cx="9521697" cy="1581451"/>
              <a:chOff x="974415" y="2551810"/>
              <a:chExt cx="9521697" cy="1581451"/>
            </a:xfrm>
          </p:grpSpPr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ED8C525A-19B8-9F42-A07B-58BC8C08959B}"/>
                  </a:ext>
                </a:extLst>
              </p:cNvPr>
              <p:cNvGrpSpPr/>
              <p:nvPr/>
            </p:nvGrpSpPr>
            <p:grpSpPr>
              <a:xfrm>
                <a:off x="974415" y="2551810"/>
                <a:ext cx="9521697" cy="1581451"/>
                <a:chOff x="974415" y="2551810"/>
                <a:chExt cx="9521697" cy="1581451"/>
              </a:xfrm>
            </p:grpSpPr>
            <p:sp>
              <p:nvSpPr>
                <p:cNvPr id="13" name="Rounded Rectangle 12">
                  <a:extLst>
                    <a:ext uri="{FF2B5EF4-FFF2-40B4-BE49-F238E27FC236}">
                      <a16:creationId xmlns:a16="http://schemas.microsoft.com/office/drawing/2014/main" id="{B6AB9230-6E26-2D49-8349-08835CE5BE27}"/>
                    </a:ext>
                  </a:extLst>
                </p:cNvPr>
                <p:cNvSpPr/>
                <p:nvPr/>
              </p:nvSpPr>
              <p:spPr>
                <a:xfrm>
                  <a:off x="974415" y="2551810"/>
                  <a:ext cx="9521697" cy="1581451"/>
                </a:xfrm>
                <a:prstGeom prst="roundRect">
                  <a:avLst/>
                </a:prstGeom>
                <a:solidFill>
                  <a:schemeClr val="accent5">
                    <a:lumMod val="40000"/>
                    <a:lumOff val="60000"/>
                    <a:alpha val="64000"/>
                  </a:schemeClr>
                </a:solidFill>
                <a:ln w="28575">
                  <a:solidFill>
                    <a:schemeClr val="bg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VN" sz="1600"/>
                </a:p>
              </p:txBody>
            </p:sp>
            <p:grpSp>
              <p:nvGrpSpPr>
                <p:cNvPr id="3" name="Group 2">
                  <a:extLst>
                    <a:ext uri="{FF2B5EF4-FFF2-40B4-BE49-F238E27FC236}">
                      <a16:creationId xmlns:a16="http://schemas.microsoft.com/office/drawing/2014/main" id="{B89AB090-5FC0-BF41-AE31-861E4D05AEDA}"/>
                    </a:ext>
                  </a:extLst>
                </p:cNvPr>
                <p:cNvGrpSpPr/>
                <p:nvPr/>
              </p:nvGrpSpPr>
              <p:grpSpPr>
                <a:xfrm>
                  <a:off x="1202618" y="3075028"/>
                  <a:ext cx="8938909" cy="863374"/>
                  <a:chOff x="1906373" y="3049281"/>
                  <a:chExt cx="10329817" cy="997717"/>
                </a:xfrm>
              </p:grpSpPr>
              <p:grpSp>
                <p:nvGrpSpPr>
                  <p:cNvPr id="14" name="Group 13">
                    <a:extLst>
                      <a:ext uri="{FF2B5EF4-FFF2-40B4-BE49-F238E27FC236}">
                        <a16:creationId xmlns:a16="http://schemas.microsoft.com/office/drawing/2014/main" id="{72D29699-243B-3643-B01F-34C1BA6E8731}"/>
                      </a:ext>
                    </a:extLst>
                  </p:cNvPr>
                  <p:cNvGrpSpPr/>
                  <p:nvPr/>
                </p:nvGrpSpPr>
                <p:grpSpPr>
                  <a:xfrm>
                    <a:off x="1906373" y="3049281"/>
                    <a:ext cx="10329817" cy="298595"/>
                    <a:chOff x="365068" y="2944906"/>
                    <a:chExt cx="11215274" cy="363070"/>
                  </a:xfrm>
                </p:grpSpPr>
                <p:cxnSp>
                  <p:nvCxnSpPr>
                    <p:cNvPr id="28" name="Straight Arrow Connector 27">
                      <a:extLst>
                        <a:ext uri="{FF2B5EF4-FFF2-40B4-BE49-F238E27FC236}">
                          <a16:creationId xmlns:a16="http://schemas.microsoft.com/office/drawing/2014/main" id="{06898F0F-9707-4044-9D60-D7182C0C344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365068" y="3101880"/>
                      <a:ext cx="11215274" cy="52942"/>
                    </a:xfrm>
                    <a:prstGeom prst="straightConnector1">
                      <a:avLst/>
                    </a:prstGeom>
                    <a:ln w="38100">
                      <a:tailEnd type="triangle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" name="Straight Connector 28">
                      <a:extLst>
                        <a:ext uri="{FF2B5EF4-FFF2-40B4-BE49-F238E27FC236}">
                          <a16:creationId xmlns:a16="http://schemas.microsoft.com/office/drawing/2014/main" id="{6787B1F6-43AD-7740-9CA5-D64AB84186C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932331" y="2944906"/>
                      <a:ext cx="0" cy="363070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" name="Straight Connector 29">
                      <a:extLst>
                        <a:ext uri="{FF2B5EF4-FFF2-40B4-BE49-F238E27FC236}">
                          <a16:creationId xmlns:a16="http://schemas.microsoft.com/office/drawing/2014/main" id="{3DD059C3-1957-0C4C-A25B-DA12F44F41BD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717162" y="2944906"/>
                      <a:ext cx="0" cy="363070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" name="Straight Connector 30">
                      <a:extLst>
                        <a:ext uri="{FF2B5EF4-FFF2-40B4-BE49-F238E27FC236}">
                          <a16:creationId xmlns:a16="http://schemas.microsoft.com/office/drawing/2014/main" id="{29047D8F-B0CB-6348-AC92-88C566681DE5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545768" y="2944906"/>
                      <a:ext cx="0" cy="363070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" name="Straight Connector 31">
                      <a:extLst>
                        <a:ext uri="{FF2B5EF4-FFF2-40B4-BE49-F238E27FC236}">
                          <a16:creationId xmlns:a16="http://schemas.microsoft.com/office/drawing/2014/main" id="{55417AB5-A909-9541-B1E6-49B840B8E749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3330390" y="2944906"/>
                      <a:ext cx="0" cy="363070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3" name="Straight Connector 32">
                      <a:extLst>
                        <a:ext uri="{FF2B5EF4-FFF2-40B4-BE49-F238E27FC236}">
                          <a16:creationId xmlns:a16="http://schemas.microsoft.com/office/drawing/2014/main" id="{ACFF7F86-30D7-B141-98B9-C81A9E601B0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4173073" y="2944906"/>
                      <a:ext cx="0" cy="363070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4" name="Straight Connector 33">
                      <a:extLst>
                        <a:ext uri="{FF2B5EF4-FFF2-40B4-BE49-F238E27FC236}">
                          <a16:creationId xmlns:a16="http://schemas.microsoft.com/office/drawing/2014/main" id="{1B858F9B-252F-0449-A5FE-7C8525CB7602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4984379" y="2944906"/>
                      <a:ext cx="0" cy="363070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" name="Straight Connector 34">
                      <a:extLst>
                        <a:ext uri="{FF2B5EF4-FFF2-40B4-BE49-F238E27FC236}">
                          <a16:creationId xmlns:a16="http://schemas.microsoft.com/office/drawing/2014/main" id="{02AE4C53-FAC5-4747-9C6F-9B10D67432B2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5786720" y="2944906"/>
                      <a:ext cx="0" cy="363070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6" name="Straight Connector 35">
                      <a:extLst>
                        <a:ext uri="{FF2B5EF4-FFF2-40B4-BE49-F238E27FC236}">
                          <a16:creationId xmlns:a16="http://schemas.microsoft.com/office/drawing/2014/main" id="{0B120423-9BBB-BF43-AFE5-47841BA19682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6598026" y="2944906"/>
                      <a:ext cx="0" cy="363070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7" name="Straight Connector 36">
                      <a:extLst>
                        <a:ext uri="{FF2B5EF4-FFF2-40B4-BE49-F238E27FC236}">
                          <a16:creationId xmlns:a16="http://schemas.microsoft.com/office/drawing/2014/main" id="{DE0D10BC-2007-9342-973A-0586F5580930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7431744" y="2944906"/>
                      <a:ext cx="0" cy="363070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8" name="Straight Connector 37">
                      <a:extLst>
                        <a:ext uri="{FF2B5EF4-FFF2-40B4-BE49-F238E27FC236}">
                          <a16:creationId xmlns:a16="http://schemas.microsoft.com/office/drawing/2014/main" id="{1EB1492D-CFB8-9E43-8951-E17DBEE0886B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8234085" y="2944906"/>
                      <a:ext cx="0" cy="363070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9403B548-0E65-5E45-8D8D-635BF2BEA16F}"/>
                      </a:ext>
                    </a:extLst>
                  </p:cNvPr>
                  <p:cNvSpPr txBox="1"/>
                  <p:nvPr/>
                </p:nvSpPr>
                <p:spPr>
                  <a:xfrm>
                    <a:off x="2094469" y="3455266"/>
                    <a:ext cx="676999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VN" sz="2400" dirty="0"/>
                      <a:t>34</a:t>
                    </a:r>
                  </a:p>
                </p:txBody>
              </p:sp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9913C1AA-D3F9-4844-BB69-86C6284F293D}"/>
                      </a:ext>
                    </a:extLst>
                  </p:cNvPr>
                  <p:cNvSpPr txBox="1"/>
                  <p:nvPr/>
                </p:nvSpPr>
                <p:spPr>
                  <a:xfrm>
                    <a:off x="2838119" y="3452606"/>
                    <a:ext cx="676895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VN" sz="2400" dirty="0"/>
                      <a:t>35</a:t>
                    </a:r>
                  </a:p>
                </p:txBody>
              </p:sp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2AE26C2B-7832-C64C-9F6F-3FA5CCCC03A0}"/>
                      </a:ext>
                    </a:extLst>
                  </p:cNvPr>
                  <p:cNvSpPr txBox="1"/>
                  <p:nvPr/>
                </p:nvSpPr>
                <p:spPr>
                  <a:xfrm>
                    <a:off x="3578068" y="3455266"/>
                    <a:ext cx="637392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VN" sz="2400" dirty="0"/>
                      <a:t>36</a:t>
                    </a:r>
                  </a:p>
                </p:txBody>
              </p:sp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93401D0D-CFDA-054E-B4D5-30524B20269D}"/>
                      </a:ext>
                    </a:extLst>
                  </p:cNvPr>
                  <p:cNvSpPr txBox="1"/>
                  <p:nvPr/>
                </p:nvSpPr>
                <p:spPr>
                  <a:xfrm>
                    <a:off x="9618220" y="3513497"/>
                    <a:ext cx="637392" cy="53350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VN" sz="2400" dirty="0"/>
                      <a:t>44</a:t>
                    </a:r>
                  </a:p>
                </p:txBody>
              </p:sp>
            </p:grpSp>
            <p:sp>
              <p:nvSpPr>
                <p:cNvPr id="12" name="Rounded Rectangle 11">
                  <a:extLst>
                    <a:ext uri="{FF2B5EF4-FFF2-40B4-BE49-F238E27FC236}">
                      <a16:creationId xmlns:a16="http://schemas.microsoft.com/office/drawing/2014/main" id="{96069E88-10D5-BB4F-8163-9AD5E0F65131}"/>
                    </a:ext>
                  </a:extLst>
                </p:cNvPr>
                <p:cNvSpPr/>
                <p:nvPr/>
              </p:nvSpPr>
              <p:spPr>
                <a:xfrm>
                  <a:off x="5880807" y="3394317"/>
                  <a:ext cx="579329" cy="573405"/>
                </a:xfrm>
                <a:prstGeom prst="roundRect">
                  <a:avLst/>
                </a:prstGeom>
                <a:solidFill>
                  <a:schemeClr val="bg1"/>
                </a:solidFill>
                <a:ln w="190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VN" sz="3200" dirty="0">
                      <a:solidFill>
                        <a:schemeClr val="tx1"/>
                      </a:solidFill>
                    </a:rPr>
                    <a:t>?</a:t>
                  </a:r>
                </a:p>
              </p:txBody>
            </p:sp>
          </p:grp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67062BFD-B4C2-3E4F-8800-43822B87C450}"/>
                  </a:ext>
                </a:extLst>
              </p:cNvPr>
              <p:cNvCxnSpPr/>
              <p:nvPr/>
            </p:nvCxnSpPr>
            <p:spPr>
              <a:xfrm>
                <a:off x="8127921" y="3075027"/>
                <a:ext cx="0" cy="258389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2E48A171-1D92-0244-B26A-44996A184FD3}"/>
                  </a:ext>
                </a:extLst>
              </p:cNvPr>
              <p:cNvCxnSpPr/>
              <p:nvPr/>
            </p:nvCxnSpPr>
            <p:spPr>
              <a:xfrm>
                <a:off x="8792419" y="3075027"/>
                <a:ext cx="0" cy="258389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D52A26AF-F712-BF48-9735-A1F1495BDDA4}"/>
                  </a:ext>
                </a:extLst>
              </p:cNvPr>
              <p:cNvCxnSpPr/>
              <p:nvPr/>
            </p:nvCxnSpPr>
            <p:spPr>
              <a:xfrm>
                <a:off x="9431909" y="3075027"/>
                <a:ext cx="0" cy="258389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B8CAB24B-B482-C748-9E18-50EB25A0470C}"/>
              </a:ext>
            </a:extLst>
          </p:cNvPr>
          <p:cNvSpPr/>
          <p:nvPr/>
        </p:nvSpPr>
        <p:spPr>
          <a:xfrm>
            <a:off x="6342057" y="2548092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41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0D426A0-9A6E-4346-877D-E8204C8497CB}"/>
              </a:ext>
            </a:extLst>
          </p:cNvPr>
          <p:cNvSpPr txBox="1"/>
          <p:nvPr/>
        </p:nvSpPr>
        <p:spPr>
          <a:xfrm>
            <a:off x="3751534" y="2579914"/>
            <a:ext cx="551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37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2BAB799-762C-0940-9D44-9A849499B673}"/>
              </a:ext>
            </a:extLst>
          </p:cNvPr>
          <p:cNvSpPr txBox="1"/>
          <p:nvPr/>
        </p:nvSpPr>
        <p:spPr>
          <a:xfrm>
            <a:off x="4423178" y="2577325"/>
            <a:ext cx="551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38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9BB8F1B-ECF8-F440-94A8-BE17851DD1C9}"/>
              </a:ext>
            </a:extLst>
          </p:cNvPr>
          <p:cNvSpPr txBox="1"/>
          <p:nvPr/>
        </p:nvSpPr>
        <p:spPr>
          <a:xfrm>
            <a:off x="5074020" y="2586698"/>
            <a:ext cx="551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39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AF98EA5-A12A-054A-B83E-85577238FF43}"/>
              </a:ext>
            </a:extLst>
          </p:cNvPr>
          <p:cNvSpPr txBox="1"/>
          <p:nvPr/>
        </p:nvSpPr>
        <p:spPr>
          <a:xfrm>
            <a:off x="5724576" y="2589525"/>
            <a:ext cx="551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40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85E12A0-0B89-744B-B22A-160BAFAF7010}"/>
              </a:ext>
            </a:extLst>
          </p:cNvPr>
          <p:cNvSpPr txBox="1"/>
          <p:nvPr/>
        </p:nvSpPr>
        <p:spPr>
          <a:xfrm>
            <a:off x="7737131" y="2632691"/>
            <a:ext cx="551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43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B17C5EF-8021-3149-A46B-CD6B47CDE020}"/>
              </a:ext>
            </a:extLst>
          </p:cNvPr>
          <p:cNvSpPr txBox="1"/>
          <p:nvPr/>
        </p:nvSpPr>
        <p:spPr>
          <a:xfrm>
            <a:off x="7077783" y="2632940"/>
            <a:ext cx="551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42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C0193DCF-D0B4-FE4C-814C-FF499FFD1C39}"/>
              </a:ext>
            </a:extLst>
          </p:cNvPr>
          <p:cNvGrpSpPr/>
          <p:nvPr/>
        </p:nvGrpSpPr>
        <p:grpSpPr>
          <a:xfrm>
            <a:off x="1648918" y="3372789"/>
            <a:ext cx="9114020" cy="1305101"/>
            <a:chOff x="1648918" y="3372789"/>
            <a:chExt cx="9114020" cy="1305101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15CB6255-FD19-7E43-A881-8685672F2AE4}"/>
                </a:ext>
              </a:extLst>
            </p:cNvPr>
            <p:cNvSpPr txBox="1"/>
            <p:nvPr/>
          </p:nvSpPr>
          <p:spPr>
            <a:xfrm>
              <a:off x="1648918" y="3372789"/>
              <a:ext cx="9114020" cy="13051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VN" sz="2800" dirty="0"/>
                <a:t>Số thích hợp để điền vào        là:</a:t>
              </a:r>
            </a:p>
            <a:p>
              <a:pPr>
                <a:lnSpc>
                  <a:spcPct val="150000"/>
                </a:lnSpc>
              </a:pPr>
              <a:r>
                <a:rPr lang="en-VN" sz="2800" dirty="0"/>
                <a:t>A.   39		B.   40		C.   41 </a:t>
              </a:r>
            </a:p>
          </p:txBody>
        </p:sp>
        <p:sp>
          <p:nvSpPr>
            <p:cNvPr id="53" name="Rounded Rectangle 52">
              <a:extLst>
                <a:ext uri="{FF2B5EF4-FFF2-40B4-BE49-F238E27FC236}">
                  <a16:creationId xmlns:a16="http://schemas.microsoft.com/office/drawing/2014/main" id="{3D8313F5-EF91-7642-9B7A-95F89DCDD1EF}"/>
                </a:ext>
              </a:extLst>
            </p:cNvPr>
            <p:cNvSpPr/>
            <p:nvPr/>
          </p:nvSpPr>
          <p:spPr>
            <a:xfrm>
              <a:off x="5843657" y="3498365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400" dirty="0">
                  <a:solidFill>
                    <a:srgbClr val="FF0000"/>
                  </a:solidFill>
                </a:rPr>
                <a:t>?</a:t>
              </a:r>
            </a:p>
          </p:txBody>
        </p:sp>
      </p:grpSp>
      <p:sp>
        <p:nvSpPr>
          <p:cNvPr id="56" name="Oval 55">
            <a:extLst>
              <a:ext uri="{FF2B5EF4-FFF2-40B4-BE49-F238E27FC236}">
                <a16:creationId xmlns:a16="http://schemas.microsoft.com/office/drawing/2014/main" id="{D8D5945C-91C4-254B-BCF9-7C1B1F8940FE}"/>
              </a:ext>
            </a:extLst>
          </p:cNvPr>
          <p:cNvSpPr/>
          <p:nvPr/>
        </p:nvSpPr>
        <p:spPr>
          <a:xfrm>
            <a:off x="7044456" y="4064368"/>
            <a:ext cx="628475" cy="6284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7D5BDD0-D96B-344B-A42D-AB50216FBB05}"/>
              </a:ext>
            </a:extLst>
          </p:cNvPr>
          <p:cNvSpPr txBox="1"/>
          <p:nvPr/>
        </p:nvSpPr>
        <p:spPr>
          <a:xfrm>
            <a:off x="973015" y="5003647"/>
            <a:ext cx="10024144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2800" dirty="0"/>
              <a:t>b) Nếu ngày 19 tháng 12 là thứ Hai thì ngày 22 tháng 12 là:</a:t>
            </a:r>
          </a:p>
          <a:p>
            <a:pPr>
              <a:lnSpc>
                <a:spcPct val="150000"/>
              </a:lnSpc>
            </a:pPr>
            <a:r>
              <a:rPr lang="en-VN" sz="2800" dirty="0"/>
              <a:t>       A.  Thứ tư	        B.  Thứ năm       C.  Thứ sáu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71DF3DA2-D604-024F-9EE8-A1713678932C}"/>
              </a:ext>
            </a:extLst>
          </p:cNvPr>
          <p:cNvSpPr/>
          <p:nvPr/>
        </p:nvSpPr>
        <p:spPr>
          <a:xfrm>
            <a:off x="4423178" y="5729230"/>
            <a:ext cx="628475" cy="6284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078204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4" grpId="1" animBg="1"/>
      <p:bldP spid="44" grpId="2" animBg="1"/>
      <p:bldP spid="45" grpId="0"/>
      <p:bldP spid="45" grpId="1"/>
      <p:bldP spid="46" grpId="0"/>
      <p:bldP spid="46" grpId="1"/>
      <p:bldP spid="47" grpId="0"/>
      <p:bldP spid="47" grpId="1"/>
      <p:bldP spid="48" grpId="0"/>
      <p:bldP spid="48" grpId="1"/>
      <p:bldP spid="49" grpId="0"/>
      <p:bldP spid="50" grpId="0"/>
      <p:bldP spid="56" grpId="0" animBg="1"/>
      <p:bldP spid="58" grpId="0"/>
      <p:bldP spid="6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98319" y="372851"/>
            <a:ext cx="8247803" cy="551191"/>
            <a:chOff x="974415" y="1351128"/>
            <a:chExt cx="8247803" cy="551191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13EA1F3E-5853-47D1-BC70-F3C5656E2117}"/>
                </a:ext>
              </a:extLst>
            </p:cNvPr>
            <p:cNvSpPr/>
            <p:nvPr/>
          </p:nvSpPr>
          <p:spPr>
            <a:xfrm>
              <a:off x="974415" y="1351128"/>
              <a:ext cx="551191" cy="551191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2</a:t>
              </a:r>
              <a:endParaRPr lang="vi-VN" sz="3200" b="1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99392C6-494A-4B59-A6A2-4DDD7D22A582}"/>
                </a:ext>
              </a:extLst>
            </p:cNvPr>
            <p:cNvSpPr txBox="1"/>
            <p:nvPr/>
          </p:nvSpPr>
          <p:spPr>
            <a:xfrm>
              <a:off x="1586794" y="1388589"/>
              <a:ext cx="76354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/>
                <a:t>Tìm</a:t>
              </a:r>
              <a:r>
                <a:rPr lang="en-US" sz="2400" dirty="0"/>
                <a:t> </a:t>
              </a:r>
              <a:r>
                <a:rPr lang="en-US" sz="2400" dirty="0" err="1"/>
                <a:t>đồng</a:t>
              </a:r>
              <a:r>
                <a:rPr lang="en-US" sz="2400" dirty="0"/>
                <a:t> </a:t>
              </a:r>
              <a:r>
                <a:rPr lang="en-US" sz="2400" dirty="0" err="1"/>
                <a:t>hồ</a:t>
              </a:r>
              <a:r>
                <a:rPr lang="en-US" sz="2400" dirty="0"/>
                <a:t> </a:t>
              </a:r>
              <a:r>
                <a:rPr lang="en-US" sz="2400" dirty="0" err="1"/>
                <a:t>chỉ</a:t>
              </a:r>
              <a:r>
                <a:rPr lang="en-US" sz="2400" dirty="0"/>
                <a:t> </a:t>
              </a:r>
              <a:r>
                <a:rPr lang="en-US" sz="2400" dirty="0" err="1"/>
                <a:t>thời</a:t>
              </a:r>
              <a:r>
                <a:rPr lang="en-US" sz="2400" dirty="0"/>
                <a:t> </a:t>
              </a:r>
              <a:r>
                <a:rPr lang="en-US" sz="2400" dirty="0" err="1"/>
                <a:t>gian</a:t>
              </a:r>
              <a:r>
                <a:rPr lang="en-US" sz="2400" dirty="0"/>
                <a:t> </a:t>
              </a:r>
              <a:r>
                <a:rPr lang="en-US" sz="2400" dirty="0" err="1"/>
                <a:t>thích</a:t>
              </a:r>
              <a:r>
                <a:rPr lang="en-US" sz="2400" dirty="0"/>
                <a:t> </a:t>
              </a:r>
              <a:r>
                <a:rPr lang="en-US" sz="2400" dirty="0" err="1"/>
                <a:t>hợp</a:t>
              </a:r>
              <a:r>
                <a:rPr lang="en-US" sz="2400" dirty="0"/>
                <a:t> </a:t>
              </a:r>
              <a:r>
                <a:rPr lang="en-US" sz="2400" dirty="0" err="1"/>
                <a:t>với</a:t>
              </a:r>
              <a:r>
                <a:rPr lang="en-US" sz="2400" dirty="0"/>
                <a:t> </a:t>
              </a:r>
              <a:r>
                <a:rPr lang="en-US" sz="2400" dirty="0" err="1"/>
                <a:t>mỗi</a:t>
              </a:r>
              <a:r>
                <a:rPr lang="en-US" sz="2400" dirty="0"/>
                <a:t> </a:t>
              </a:r>
              <a:r>
                <a:rPr lang="en-US" sz="2400" dirty="0" err="1"/>
                <a:t>bức</a:t>
              </a:r>
              <a:r>
                <a:rPr lang="en-US" sz="2400" dirty="0"/>
                <a:t> </a:t>
              </a:r>
              <a:r>
                <a:rPr lang="en-US" sz="2400" dirty="0" err="1"/>
                <a:t>tranh</a:t>
              </a:r>
              <a:r>
                <a:rPr lang="en-US" sz="2400" dirty="0"/>
                <a:t>.</a:t>
              </a:r>
              <a:endParaRPr lang="vi-VN" sz="2400" dirty="0"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FF6C0561-F3E9-1442-82FC-61CC771476E1}"/>
              </a:ext>
            </a:extLst>
          </p:cNvPr>
          <p:cNvSpPr txBox="1"/>
          <p:nvPr/>
        </p:nvSpPr>
        <p:spPr>
          <a:xfrm>
            <a:off x="8136184" y="2813095"/>
            <a:ext cx="3320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Nam </a:t>
            </a:r>
            <a:r>
              <a:rPr lang="en-US" sz="2400" dirty="0" err="1"/>
              <a:t>tập</a:t>
            </a:r>
            <a:r>
              <a:rPr lang="en-US" sz="2400" dirty="0"/>
              <a:t> </a:t>
            </a:r>
            <a:r>
              <a:rPr lang="en-US" sz="2400" dirty="0" err="1"/>
              <a:t>vẽ</a:t>
            </a:r>
            <a:r>
              <a:rPr lang="en-US" sz="2400" dirty="0"/>
              <a:t> </a:t>
            </a:r>
            <a:r>
              <a:rPr lang="en-US" sz="2400" dirty="0" err="1"/>
              <a:t>lúc</a:t>
            </a:r>
            <a:r>
              <a:rPr lang="en-US" sz="2400" dirty="0"/>
              <a:t> 2 </a:t>
            </a:r>
            <a:r>
              <a:rPr lang="en-US" sz="2400" dirty="0" err="1"/>
              <a:t>giờ</a:t>
            </a:r>
            <a:r>
              <a:rPr lang="en-US" sz="2400" dirty="0"/>
              <a:t> </a:t>
            </a:r>
            <a:r>
              <a:rPr lang="en-US" sz="2400" dirty="0" err="1"/>
              <a:t>chiều</a:t>
            </a:r>
            <a:r>
              <a:rPr lang="en-US" sz="2400" dirty="0"/>
              <a:t>.</a:t>
            </a:r>
            <a:endParaRPr lang="vi-VN" sz="2400" dirty="0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DE0E60A-4A9F-9345-8ED1-24DF1C026231}"/>
              </a:ext>
            </a:extLst>
          </p:cNvPr>
          <p:cNvGrpSpPr/>
          <p:nvPr/>
        </p:nvGrpSpPr>
        <p:grpSpPr>
          <a:xfrm>
            <a:off x="873914" y="935888"/>
            <a:ext cx="10582568" cy="5511800"/>
            <a:chOff x="873914" y="935888"/>
            <a:chExt cx="10582568" cy="55118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A9F0329-603E-C14D-ADAB-41A9A614C7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3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99" t="7683" r="2423" b="4746"/>
            <a:stretch/>
          </p:blipFill>
          <p:spPr>
            <a:xfrm>
              <a:off x="927787" y="1050596"/>
              <a:ext cx="2767912" cy="1726670"/>
            </a:xfrm>
            <a:prstGeom prst="roundRect">
              <a:avLst>
                <a:gd name="adj" fmla="val 10555"/>
              </a:avLst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A5B9AFE-E8D5-D44F-857D-E818D8E650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71" t="3598" r="1161"/>
            <a:stretch/>
          </p:blipFill>
          <p:spPr>
            <a:xfrm>
              <a:off x="927787" y="3689063"/>
              <a:ext cx="2852434" cy="1835341"/>
            </a:xfrm>
            <a:prstGeom prst="round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BF553DD-7FC8-1246-B09D-55CFCF0CE783}"/>
                </a:ext>
              </a:extLst>
            </p:cNvPr>
            <p:cNvSpPr txBox="1"/>
            <p:nvPr/>
          </p:nvSpPr>
          <p:spPr>
            <a:xfrm>
              <a:off x="873914" y="2813096"/>
              <a:ext cx="33202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Nam </a:t>
              </a:r>
              <a:r>
                <a:rPr lang="en-US" sz="2400" dirty="0" err="1"/>
                <a:t>đi</a:t>
              </a:r>
              <a:r>
                <a:rPr lang="en-US" sz="2400" dirty="0"/>
                <a:t> </a:t>
              </a:r>
              <a:r>
                <a:rPr lang="en-US" sz="2400" dirty="0" err="1"/>
                <a:t>học</a:t>
              </a:r>
              <a:r>
                <a:rPr lang="en-US" sz="2400" dirty="0"/>
                <a:t> </a:t>
              </a:r>
              <a:r>
                <a:rPr lang="en-US" sz="2400" dirty="0" err="1"/>
                <a:t>lúc</a:t>
              </a:r>
              <a:r>
                <a:rPr lang="en-US" sz="2400" dirty="0"/>
                <a:t> 7 </a:t>
              </a:r>
              <a:r>
                <a:rPr lang="en-US" sz="2400" dirty="0" err="1"/>
                <a:t>giờ</a:t>
              </a:r>
              <a:r>
                <a:rPr lang="en-US" sz="2400" dirty="0"/>
                <a:t> 15 </a:t>
              </a:r>
              <a:r>
                <a:rPr lang="en-US" sz="2400" dirty="0" err="1"/>
                <a:t>phút</a:t>
              </a:r>
              <a:r>
                <a:rPr lang="en-US" sz="2400" dirty="0"/>
                <a:t>.</a:t>
              </a:r>
              <a:endParaRPr lang="vi-VN" sz="2400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9DA246E-DA2A-AA4D-8412-6B5E8EC7B032}"/>
                </a:ext>
              </a:extLst>
            </p:cNvPr>
            <p:cNvSpPr txBox="1"/>
            <p:nvPr/>
          </p:nvSpPr>
          <p:spPr>
            <a:xfrm>
              <a:off x="890132" y="5577334"/>
              <a:ext cx="33202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Nam </a:t>
              </a:r>
              <a:r>
                <a:rPr lang="en-US" sz="2400" dirty="0" err="1"/>
                <a:t>chơi</a:t>
              </a:r>
              <a:r>
                <a:rPr lang="en-US" sz="2400" dirty="0"/>
                <a:t> </a:t>
              </a:r>
              <a:r>
                <a:rPr lang="en-US" sz="2400" dirty="0" err="1"/>
                <a:t>đá</a:t>
              </a:r>
              <a:r>
                <a:rPr lang="en-US" sz="2400" dirty="0"/>
                <a:t> </a:t>
              </a:r>
              <a:r>
                <a:rPr lang="en-US" sz="2400" dirty="0" err="1"/>
                <a:t>bóng</a:t>
              </a:r>
              <a:r>
                <a:rPr lang="en-US" sz="2400" dirty="0"/>
                <a:t> </a:t>
              </a:r>
              <a:r>
                <a:rPr lang="en-US" sz="2400" dirty="0" err="1"/>
                <a:t>lúc</a:t>
              </a:r>
              <a:r>
                <a:rPr lang="en-US" sz="2400" dirty="0"/>
                <a:t> 4 </a:t>
              </a:r>
              <a:r>
                <a:rPr lang="en-US" sz="2400" dirty="0" err="1"/>
                <a:t>giờ</a:t>
              </a:r>
              <a:r>
                <a:rPr lang="en-US" sz="2400" dirty="0"/>
                <a:t> 30 </a:t>
              </a:r>
              <a:r>
                <a:rPr lang="en-US" sz="2400" dirty="0" err="1"/>
                <a:t>phút</a:t>
              </a:r>
              <a:r>
                <a:rPr lang="en-US" sz="2400" dirty="0"/>
                <a:t> </a:t>
              </a:r>
              <a:r>
                <a:rPr lang="en-US" sz="2400" dirty="0" err="1"/>
                <a:t>chiều</a:t>
              </a:r>
              <a:r>
                <a:rPr lang="en-US" sz="2400" dirty="0"/>
                <a:t>.</a:t>
              </a:r>
              <a:endParaRPr lang="vi-VN" sz="2400" dirty="0"/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1E9ABA4B-753A-CE4E-A12B-683AEC8AE65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3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5518" y="1021643"/>
              <a:ext cx="2778577" cy="1791452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6FAC5C55-DC00-E44F-AB64-8961B957D02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2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6184" y="3636476"/>
              <a:ext cx="2844800" cy="1854200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6ED2853-3842-F64C-9CD8-A365651213E7}"/>
                </a:ext>
              </a:extLst>
            </p:cNvPr>
            <p:cNvSpPr txBox="1"/>
            <p:nvPr/>
          </p:nvSpPr>
          <p:spPr>
            <a:xfrm>
              <a:off x="8136184" y="5572043"/>
              <a:ext cx="332029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Nam </a:t>
              </a:r>
              <a:r>
                <a:rPr lang="en-US" sz="2400" dirty="0" err="1"/>
                <a:t>xem</a:t>
              </a:r>
              <a:r>
                <a:rPr lang="en-US" sz="2400" dirty="0"/>
                <a:t> </a:t>
              </a:r>
              <a:r>
                <a:rPr lang="en-US" sz="2400" dirty="0" err="1"/>
                <a:t>phim</a:t>
              </a:r>
              <a:r>
                <a:rPr lang="en-US" sz="2400" dirty="0"/>
                <a:t> </a:t>
              </a:r>
              <a:r>
                <a:rPr lang="en-US" sz="2400" dirty="0" err="1"/>
                <a:t>hoạt</a:t>
              </a:r>
              <a:r>
                <a:rPr lang="en-US" sz="2400" dirty="0"/>
                <a:t> </a:t>
              </a:r>
              <a:r>
                <a:rPr lang="en-US" sz="2400" dirty="0" err="1"/>
                <a:t>hình</a:t>
              </a:r>
              <a:r>
                <a:rPr lang="en-US" sz="2400" dirty="0"/>
                <a:t> </a:t>
              </a:r>
              <a:r>
                <a:rPr lang="en-US" sz="2400" dirty="0" err="1"/>
                <a:t>lúc</a:t>
              </a:r>
              <a:r>
                <a:rPr lang="en-US" sz="2400" dirty="0"/>
                <a:t> 8 </a:t>
              </a:r>
              <a:r>
                <a:rPr lang="en-US" sz="2400" dirty="0" err="1"/>
                <a:t>giờ</a:t>
              </a:r>
              <a:r>
                <a:rPr lang="en-US" sz="2400" dirty="0"/>
                <a:t> </a:t>
              </a:r>
              <a:r>
                <a:rPr lang="en-US" sz="2400" dirty="0" err="1"/>
                <a:t>tối</a:t>
              </a:r>
              <a:r>
                <a:rPr lang="en-US" sz="2400" dirty="0"/>
                <a:t>.</a:t>
              </a:r>
              <a:endParaRPr lang="vi-VN" sz="2400" dirty="0"/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12BD332C-3298-ED42-AA6C-2B50F267FC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3226" b="95161" l="9091" r="88312">
                          <a14:foregroundMark x1="18831" y1="18433" x2="35065" y2="9447"/>
                          <a14:foregroundMark x1="35065" y1="9447" x2="59740" y2="7143"/>
                          <a14:foregroundMark x1="59740" y1="7143" x2="79221" y2="14286"/>
                          <a14:foregroundMark x1="79221" y1="14055" x2="70779" y2="3687"/>
                          <a14:foregroundMark x1="70779" y1="3687" x2="50000" y2="3456"/>
                          <a14:foregroundMark x1="42857" y1="30184" x2="18831" y2="36866"/>
                          <a14:foregroundMark x1="18831" y1="36866" x2="77922" y2="42627"/>
                          <a14:foregroundMark x1="77922" y1="42627" x2="77922" y2="42627"/>
                          <a14:foregroundMark x1="45455" y1="79032" x2="32468" y2="87788"/>
                          <a14:foregroundMark x1="17532" y1="93088" x2="17532" y2="93088"/>
                          <a14:foregroundMark x1="14286" y1="79032" x2="14286" y2="79032"/>
                          <a14:foregroundMark x1="26623" y1="3456" x2="26623" y2="3456"/>
                          <a14:foregroundMark x1="20130" y1="95161" x2="20130" y2="95161"/>
                        </a14:backgroundRemoval>
                      </a14:imgEffect>
                      <a14:imgEffect>
                        <a14:sharpenSoften amount="4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8100" y="935888"/>
              <a:ext cx="1955800" cy="5511800"/>
            </a:xfrm>
            <a:prstGeom prst="rect">
              <a:avLst/>
            </a:prstGeom>
          </p:spPr>
        </p:pic>
      </p:grp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BA73356-AE72-F542-AB73-FF4567AAA995}"/>
              </a:ext>
            </a:extLst>
          </p:cNvPr>
          <p:cNvCxnSpPr>
            <a:stCxn id="3" idx="3"/>
          </p:cNvCxnSpPr>
          <p:nvPr/>
        </p:nvCxnSpPr>
        <p:spPr>
          <a:xfrm>
            <a:off x="3695699" y="1913931"/>
            <a:ext cx="1640799" cy="36581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8D2CCDE-A1A3-6E48-B38A-72149188872F}"/>
              </a:ext>
            </a:extLst>
          </p:cNvPr>
          <p:cNvCxnSpPr>
            <a:cxnSpLocks/>
          </p:cNvCxnSpPr>
          <p:nvPr/>
        </p:nvCxnSpPr>
        <p:spPr>
          <a:xfrm flipV="1">
            <a:off x="3744000" y="2953062"/>
            <a:ext cx="1640799" cy="16890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C3751CD-FB95-AA4A-BEE0-CC194653AE2D}"/>
              </a:ext>
            </a:extLst>
          </p:cNvPr>
          <p:cNvCxnSpPr>
            <a:cxnSpLocks/>
          </p:cNvCxnSpPr>
          <p:nvPr/>
        </p:nvCxnSpPr>
        <p:spPr>
          <a:xfrm flipV="1">
            <a:off x="6758899" y="1968550"/>
            <a:ext cx="1413970" cy="2393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6D82BA9-FC26-7146-996F-AFCC948211C3}"/>
              </a:ext>
            </a:extLst>
          </p:cNvPr>
          <p:cNvCxnSpPr>
            <a:cxnSpLocks/>
          </p:cNvCxnSpPr>
          <p:nvPr/>
        </p:nvCxnSpPr>
        <p:spPr>
          <a:xfrm>
            <a:off x="6758899" y="1484026"/>
            <a:ext cx="1424636" cy="315812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3997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500D6CF-B216-EF4A-B2D2-AC4D693AC45C}"/>
              </a:ext>
            </a:extLst>
          </p:cNvPr>
          <p:cNvGrpSpPr/>
          <p:nvPr/>
        </p:nvGrpSpPr>
        <p:grpSpPr>
          <a:xfrm>
            <a:off x="863968" y="348733"/>
            <a:ext cx="3350473" cy="560681"/>
            <a:chOff x="974415" y="1351128"/>
            <a:chExt cx="3350473" cy="560681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66D79B72-27EB-BE48-96E6-AA73E894C634}"/>
                </a:ext>
              </a:extLst>
            </p:cNvPr>
            <p:cNvSpPr/>
            <p:nvPr/>
          </p:nvSpPr>
          <p:spPr>
            <a:xfrm>
              <a:off x="1586794" y="1445483"/>
              <a:ext cx="2601907" cy="409433"/>
            </a:xfrm>
            <a:prstGeom prst="roundRect">
              <a:avLst/>
            </a:prstGeom>
            <a:solidFill>
              <a:srgbClr val="FFEC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EB0DBEF-7611-414C-9F80-BC71EFFFEE00}"/>
                </a:ext>
              </a:extLst>
            </p:cNvPr>
            <p:cNvGrpSpPr/>
            <p:nvPr/>
          </p:nvGrpSpPr>
          <p:grpSpPr>
            <a:xfrm>
              <a:off x="974415" y="1351128"/>
              <a:ext cx="3350473" cy="560681"/>
              <a:chOff x="974415" y="1351128"/>
              <a:chExt cx="3350473" cy="560681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AAEBC449-4234-6744-B841-532DA96F1887}"/>
                  </a:ext>
                </a:extLst>
              </p:cNvPr>
              <p:cNvSpPr/>
              <p:nvPr/>
            </p:nvSpPr>
            <p:spPr>
              <a:xfrm>
                <a:off x="974415" y="1351128"/>
                <a:ext cx="551191" cy="551191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3</a:t>
                </a:r>
                <a:endPara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F7FE2EE-7CA9-2541-A3C4-C02A7B91ECC8}"/>
                  </a:ext>
                </a:extLst>
              </p:cNvPr>
              <p:cNvSpPr txBox="1"/>
              <p:nvPr/>
            </p:nvSpPr>
            <p:spPr>
              <a:xfrm>
                <a:off x="1580311" y="1388589"/>
                <a:ext cx="27445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Đặt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tính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rồi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tính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 </a:t>
                </a:r>
                <a:endPara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0BFB107-2D8A-354E-89D2-72F1E29BA75C}"/>
              </a:ext>
            </a:extLst>
          </p:cNvPr>
          <p:cNvGrpSpPr/>
          <p:nvPr/>
        </p:nvGrpSpPr>
        <p:grpSpPr>
          <a:xfrm>
            <a:off x="5123832" y="899924"/>
            <a:ext cx="5548756" cy="658772"/>
            <a:chOff x="1824226" y="3918824"/>
            <a:chExt cx="5548756" cy="65877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209D7E8-0D6D-F94A-BAAA-D096CEA52F6C}"/>
                </a:ext>
              </a:extLst>
            </p:cNvPr>
            <p:cNvSpPr/>
            <p:nvPr/>
          </p:nvSpPr>
          <p:spPr>
            <a:xfrm>
              <a:off x="1824226" y="3918826"/>
              <a:ext cx="1194558" cy="658770"/>
            </a:xfrm>
            <a:prstGeom prst="rect">
              <a:avLst/>
            </a:prstGeom>
            <a:solidFill>
              <a:srgbClr val="FACAC8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36 + 7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71AC25B-5330-A747-888B-029FBAA8B465}"/>
                </a:ext>
              </a:extLst>
            </p:cNvPr>
            <p:cNvSpPr/>
            <p:nvPr/>
          </p:nvSpPr>
          <p:spPr>
            <a:xfrm>
              <a:off x="3901137" y="3918825"/>
              <a:ext cx="1194558" cy="658770"/>
            </a:xfrm>
            <a:prstGeom prst="rect">
              <a:avLst/>
            </a:prstGeom>
            <a:solidFill>
              <a:srgbClr val="FACAC8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5 + 48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FBA0088-3304-EA40-9B2A-99EF0E9E1EE0}"/>
                </a:ext>
              </a:extLst>
            </p:cNvPr>
            <p:cNvSpPr/>
            <p:nvPr/>
          </p:nvSpPr>
          <p:spPr>
            <a:xfrm>
              <a:off x="5978048" y="3918824"/>
              <a:ext cx="1394934" cy="658770"/>
            </a:xfrm>
            <a:prstGeom prst="rect">
              <a:avLst/>
            </a:prstGeom>
            <a:solidFill>
              <a:srgbClr val="FACAC8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29 + 64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80092FB-5ED3-5B44-8FC7-B22FC4C86971}"/>
              </a:ext>
            </a:extLst>
          </p:cNvPr>
          <p:cNvGrpSpPr/>
          <p:nvPr/>
        </p:nvGrpSpPr>
        <p:grpSpPr>
          <a:xfrm>
            <a:off x="5223379" y="1402566"/>
            <a:ext cx="837249" cy="1312215"/>
            <a:chOff x="1933616" y="4498692"/>
            <a:chExt cx="837249" cy="131221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06E258D-33FE-004F-BFED-A2048B301756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36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 7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BCE2465-20C5-504C-8001-026C96C747F4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+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27F4BF8-62F5-374A-9C58-0DB40EC90FB5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50EA2D8-0F67-3549-8FF3-AD861574766B}"/>
              </a:ext>
            </a:extLst>
          </p:cNvPr>
          <p:cNvGrpSpPr/>
          <p:nvPr/>
        </p:nvGrpSpPr>
        <p:grpSpPr>
          <a:xfrm>
            <a:off x="7306220" y="1395516"/>
            <a:ext cx="837249" cy="1312215"/>
            <a:chOff x="1933616" y="4498692"/>
            <a:chExt cx="837249" cy="1312215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04C1B84-A5AF-1F41-8F0C-BF6CE1FABAD5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 5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48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9B566BB-3DAE-4946-AFE6-8B18669BE2F2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+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FC12846-7641-2D45-9A4F-B4AA3BF6941D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059C106-34DC-4940-B28A-54E680D89E49}"/>
              </a:ext>
            </a:extLst>
          </p:cNvPr>
          <p:cNvGrpSpPr/>
          <p:nvPr/>
        </p:nvGrpSpPr>
        <p:grpSpPr>
          <a:xfrm>
            <a:off x="9389061" y="1402566"/>
            <a:ext cx="837249" cy="1312215"/>
            <a:chOff x="1933616" y="4498692"/>
            <a:chExt cx="837249" cy="131221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2B09455-1ADD-9943-9972-14FD908C68E8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29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64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16B6AE5-4AD8-4A46-AB73-B17979F85A35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+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F4D51E1-639C-6548-954A-ADFF9C99930E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E1250348-A5F2-FA47-9706-6F01E5BF25E3}"/>
              </a:ext>
            </a:extLst>
          </p:cNvPr>
          <p:cNvSpPr txBox="1"/>
          <p:nvPr/>
        </p:nvSpPr>
        <p:spPr>
          <a:xfrm>
            <a:off x="4214441" y="998508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3A2F640-340C-8B4F-AD0A-557266F84A46}"/>
              </a:ext>
            </a:extLst>
          </p:cNvPr>
          <p:cNvSpPr txBox="1"/>
          <p:nvPr/>
        </p:nvSpPr>
        <p:spPr>
          <a:xfrm>
            <a:off x="4214441" y="3691478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b)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418757B-A709-114F-A16F-DEA2C703A3E8}"/>
              </a:ext>
            </a:extLst>
          </p:cNvPr>
          <p:cNvGrpSpPr/>
          <p:nvPr/>
        </p:nvGrpSpPr>
        <p:grpSpPr>
          <a:xfrm>
            <a:off x="5123832" y="3691478"/>
            <a:ext cx="5539138" cy="658772"/>
            <a:chOff x="1824226" y="3918824"/>
            <a:chExt cx="5539138" cy="658773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62E2A65-D3CE-3041-88FC-F8CA97EBE106}"/>
                </a:ext>
              </a:extLst>
            </p:cNvPr>
            <p:cNvSpPr/>
            <p:nvPr/>
          </p:nvSpPr>
          <p:spPr>
            <a:xfrm>
              <a:off x="1824226" y="3918826"/>
              <a:ext cx="1184940" cy="65877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73 – 6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B31C48A-E6D5-F44E-80D1-A6C81ADC69B4}"/>
                </a:ext>
              </a:extLst>
            </p:cNvPr>
            <p:cNvSpPr/>
            <p:nvPr/>
          </p:nvSpPr>
          <p:spPr>
            <a:xfrm>
              <a:off x="3901137" y="3918825"/>
              <a:ext cx="1385316" cy="65877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82 – 57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7E0269C-8CF0-5341-948C-04BBFD5F3475}"/>
                </a:ext>
              </a:extLst>
            </p:cNvPr>
            <p:cNvSpPr/>
            <p:nvPr/>
          </p:nvSpPr>
          <p:spPr>
            <a:xfrm>
              <a:off x="5978048" y="3918824"/>
              <a:ext cx="1385316" cy="65877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91 – 85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F44BFF9-4903-E44E-8BB2-69E71A739CFB}"/>
              </a:ext>
            </a:extLst>
          </p:cNvPr>
          <p:cNvGrpSpPr/>
          <p:nvPr/>
        </p:nvGrpSpPr>
        <p:grpSpPr>
          <a:xfrm>
            <a:off x="5223379" y="4194120"/>
            <a:ext cx="837249" cy="1312215"/>
            <a:chOff x="1933616" y="4498692"/>
            <a:chExt cx="837249" cy="1312215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B293828-52E0-684A-A076-C8F568B594ED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73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 6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38981E0-DDD6-DA49-95DD-6EAE95473A64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–</a:t>
              </a: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7AAE944-D398-CA47-B4FF-FE60CB5688BB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4E9D201-B143-0E48-8771-E77BF1B97759}"/>
              </a:ext>
            </a:extLst>
          </p:cNvPr>
          <p:cNvGrpSpPr/>
          <p:nvPr/>
        </p:nvGrpSpPr>
        <p:grpSpPr>
          <a:xfrm>
            <a:off x="7306220" y="4187070"/>
            <a:ext cx="837249" cy="1312215"/>
            <a:chOff x="1933616" y="4498692"/>
            <a:chExt cx="837249" cy="1312215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ABA1052-2C6C-0943-9AE6-2C8EF5A20307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82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57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AAD2D81-40F2-CA48-926B-A515169C9376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–</a:t>
              </a: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FE509D2E-A561-D142-8423-F9D4D7FDD22D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407B5EA-556F-664E-B988-B6EFDE550AD0}"/>
              </a:ext>
            </a:extLst>
          </p:cNvPr>
          <p:cNvGrpSpPr/>
          <p:nvPr/>
        </p:nvGrpSpPr>
        <p:grpSpPr>
          <a:xfrm>
            <a:off x="9389061" y="4194120"/>
            <a:ext cx="837249" cy="1312215"/>
            <a:chOff x="1933616" y="4498692"/>
            <a:chExt cx="837249" cy="1312215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2313FA3-2AF8-0C49-AEBD-F28079BEE226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91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85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4C4E6A4-0A87-1E4B-B72B-AFC2243D9B16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–</a:t>
              </a: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373F783B-1D51-8B43-B829-553A35E3093B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Cloud 46">
            <a:extLst>
              <a:ext uri="{FF2B5EF4-FFF2-40B4-BE49-F238E27FC236}">
                <a16:creationId xmlns:a16="http://schemas.microsoft.com/office/drawing/2014/main" id="{8C68ACDC-0CA3-7642-8019-7B11054C5361}"/>
              </a:ext>
            </a:extLst>
          </p:cNvPr>
          <p:cNvSpPr/>
          <p:nvPr/>
        </p:nvSpPr>
        <p:spPr>
          <a:xfrm>
            <a:off x="395207" y="1559526"/>
            <a:ext cx="4136577" cy="4004450"/>
          </a:xfrm>
          <a:prstGeom prst="cloud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Nhớ đặt tính thẳng 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hàng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tính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từ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phải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qua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trái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tính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từ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hàng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đơn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vị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4411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4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54593"/>
            <a:ext cx="12192000" cy="73587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EA66F5-FD50-4DD8-AB4A-C54262D6B7D9}"/>
              </a:ext>
            </a:extLst>
          </p:cNvPr>
          <p:cNvSpPr txBox="1"/>
          <p:nvPr/>
        </p:nvSpPr>
        <p:spPr>
          <a:xfrm>
            <a:off x="2781625" y="2247414"/>
            <a:ext cx="2667636" cy="592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810"/>
          <a:stretch/>
        </p:blipFill>
        <p:spPr>
          <a:xfrm>
            <a:off x="1954185" y="75342"/>
            <a:ext cx="10505089" cy="4492420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265759" y="1306560"/>
            <a:ext cx="1199150" cy="141354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0409" y="1447663"/>
            <a:ext cx="11754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-93"/>
                <a:ea typeface="+mn-ea"/>
                <a:cs typeface="Times New Roman" panose="02020603050405020304" pitchFamily="18" charset="0"/>
              </a:rPr>
              <a:t>Vở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itchFamily="34" charset="-93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-93"/>
                <a:ea typeface="+mn-ea"/>
                <a:cs typeface="Times New Roman" panose="02020603050405020304" pitchFamily="18" charset="0"/>
              </a:rPr>
              <a:t>Toán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itchFamily="34" charset="-93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6" name="图片 40964" descr="1-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74" y="-52495"/>
            <a:ext cx="13271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500072" y="377925"/>
            <a:ext cx="830744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 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Thứ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lang="en-US" sz="3200" b="1" noProof="0" dirty="0" err="1" smtClean="0">
                <a:solidFill>
                  <a:srgbClr val="7030A0"/>
                </a:solidFill>
                <a:latin typeface="HP001 4 hàng" panose="020B0603050302020204" pitchFamily="34" charset="-93"/>
                <a:cs typeface="Times New Roman" pitchFamily="18" charset="0"/>
              </a:rPr>
              <a:t>năm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ngày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7030A0"/>
                </a:solidFill>
                <a:latin typeface="HP001 4 hàng" panose="020B0603050302020204" pitchFamily="34" charset="-93"/>
                <a:cs typeface="Times New Roman" pitchFamily="18" charset="0"/>
              </a:rPr>
              <a:t>6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tháng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1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năm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2022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83302" y="1000507"/>
            <a:ext cx="410199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Toán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81819" y="43590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894892" y="1621182"/>
            <a:ext cx="455205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-93"/>
                <a:ea typeface="+mn-ea"/>
                <a:cs typeface="Times New Roman" pitchFamily="18" charset="0"/>
              </a:rPr>
              <a:t>Luyện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-93"/>
                <a:ea typeface="+mn-ea"/>
                <a:cs typeface="Times New Roman" pitchFamily="18" charset="0"/>
              </a:rPr>
              <a:t>tập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-93"/>
                <a:ea typeface="+mn-ea"/>
                <a:cs typeface="Times New Roman" pitchFamily="18" charset="0"/>
              </a:rPr>
              <a:t> (tr135,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-93"/>
                <a:ea typeface="+mn-ea"/>
                <a:cs typeface="Times New Roman" pitchFamily="18" charset="0"/>
              </a:rPr>
              <a:t> 136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-93"/>
                <a:ea typeface="+mn-ea"/>
                <a:cs typeface="Times New Roman" pitchFamily="18" charset="0"/>
              </a:rPr>
              <a:t>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02803" y="2235488"/>
            <a:ext cx="535135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Bài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3: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25048" y="2831557"/>
            <a:ext cx="26676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a)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36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88165" y="3281961"/>
            <a:ext cx="129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83148" y="3463886"/>
            <a:ext cx="124895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7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217913" y="4082955"/>
            <a:ext cx="629942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294607" y="4338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152447" y="2844105"/>
            <a:ext cx="26676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7030A0"/>
                </a:solidFill>
                <a:latin typeface="HP001 4 hàng" panose="020B0603050302020204" pitchFamily="34" charset="-93"/>
                <a:cs typeface="Times New Roman" pitchFamily="18" charset="0"/>
              </a:rPr>
              <a:t>5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 flipH="1">
            <a:off x="5063487" y="3266343"/>
            <a:ext cx="279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7030A0"/>
                </a:solidFill>
                <a:latin typeface="Calibri"/>
              </a:rPr>
              <a:t>+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892309" y="3463530"/>
            <a:ext cx="26676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7030A0"/>
                </a:solidFill>
                <a:latin typeface="HP001 4 hàng" panose="020B0603050302020204" pitchFamily="34" charset="-93"/>
                <a:cs typeface="Times New Roman" pitchFamily="18" charset="0"/>
              </a:rPr>
              <a:t>4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8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5267418" y="4108352"/>
            <a:ext cx="629942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7323161" y="43170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625286" y="2851377"/>
            <a:ext cx="26676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-93"/>
                <a:cs typeface="Times New Roman" pitchFamily="18" charset="0"/>
              </a:rPr>
              <a:t>29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789820" y="3294630"/>
            <a:ext cx="129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7030A0"/>
                </a:solidFill>
                <a:latin typeface="Calibri"/>
              </a:rPr>
              <a:t>+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446919" y="3487384"/>
            <a:ext cx="26676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64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8024477" y="4112699"/>
            <a:ext cx="629942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9351715" y="434327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21" b="36809"/>
          <a:stretch/>
        </p:blipFill>
        <p:spPr>
          <a:xfrm>
            <a:off x="1954185" y="4583718"/>
            <a:ext cx="10505089" cy="2493273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2486771" y="4749231"/>
            <a:ext cx="26676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b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)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73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860634" y="5381560"/>
            <a:ext cx="124895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6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895977" y="4761779"/>
            <a:ext cx="26676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-93"/>
                <a:cs typeface="Times New Roman" pitchFamily="18" charset="0"/>
              </a:rPr>
              <a:t>82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887588" y="5364426"/>
            <a:ext cx="26676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-93"/>
                <a:cs typeface="Times New Roman" pitchFamily="18" charset="0"/>
              </a:rPr>
              <a:t>57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662510" y="4769051"/>
            <a:ext cx="26676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91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492532" y="5379891"/>
            <a:ext cx="26676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85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 flipH="1">
            <a:off x="5046146" y="5144523"/>
            <a:ext cx="279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</a:t>
            </a:r>
          </a:p>
        </p:txBody>
      </p:sp>
      <p:cxnSp>
        <p:nvCxnSpPr>
          <p:cNvPr id="62" name="Straight Connector 61"/>
          <p:cNvCxnSpPr/>
          <p:nvPr/>
        </p:nvCxnSpPr>
        <p:spPr>
          <a:xfrm>
            <a:off x="5250077" y="5956052"/>
            <a:ext cx="629942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 flipH="1">
            <a:off x="7772720" y="5163623"/>
            <a:ext cx="279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</a:t>
            </a:r>
          </a:p>
        </p:txBody>
      </p:sp>
      <p:cxnSp>
        <p:nvCxnSpPr>
          <p:cNvPr id="64" name="Straight Connector 63"/>
          <p:cNvCxnSpPr/>
          <p:nvPr/>
        </p:nvCxnSpPr>
        <p:spPr>
          <a:xfrm>
            <a:off x="7976651" y="5975152"/>
            <a:ext cx="629942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 flipH="1">
            <a:off x="3022566" y="5154939"/>
            <a:ext cx="279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7030A0"/>
                </a:solidFill>
                <a:latin typeface="Calibri"/>
              </a:rPr>
              <a:t>-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66" name="Straight Connector 65"/>
          <p:cNvCxnSpPr/>
          <p:nvPr/>
        </p:nvCxnSpPr>
        <p:spPr>
          <a:xfrm>
            <a:off x="3226497" y="5966468"/>
            <a:ext cx="629942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A744787C-8288-A94C-AED2-9ED34BBF9CF6}"/>
              </a:ext>
            </a:extLst>
          </p:cNvPr>
          <p:cNvSpPr txBox="1"/>
          <p:nvPr/>
        </p:nvSpPr>
        <p:spPr>
          <a:xfrm>
            <a:off x="3198420" y="4143002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42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32713B4-7E0C-C245-A399-E4EB9BE6D29E}"/>
              </a:ext>
            </a:extLst>
          </p:cNvPr>
          <p:cNvSpPr txBox="1"/>
          <p:nvPr/>
        </p:nvSpPr>
        <p:spPr>
          <a:xfrm>
            <a:off x="5281261" y="4112124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53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2A26436-CF05-CF48-A5D9-9F80E87FA2D5}"/>
              </a:ext>
            </a:extLst>
          </p:cNvPr>
          <p:cNvSpPr txBox="1"/>
          <p:nvPr/>
        </p:nvSpPr>
        <p:spPr>
          <a:xfrm>
            <a:off x="8013851" y="4127835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93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DDCE8EC-BA71-304D-8C40-64DFDE270576}"/>
              </a:ext>
            </a:extLst>
          </p:cNvPr>
          <p:cNvSpPr txBox="1"/>
          <p:nvPr/>
        </p:nvSpPr>
        <p:spPr>
          <a:xfrm>
            <a:off x="3198420" y="6004251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67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86B7660-A022-144A-8A3A-4E17ED801205}"/>
              </a:ext>
            </a:extLst>
          </p:cNvPr>
          <p:cNvSpPr txBox="1"/>
          <p:nvPr/>
        </p:nvSpPr>
        <p:spPr>
          <a:xfrm>
            <a:off x="5265359" y="6005177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6B86B67-745F-6C4C-B070-9E5BCED690B4}"/>
              </a:ext>
            </a:extLst>
          </p:cNvPr>
          <p:cNvSpPr txBox="1"/>
          <p:nvPr/>
        </p:nvSpPr>
        <p:spPr>
          <a:xfrm>
            <a:off x="7979001" y="6004249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  6</a:t>
            </a:r>
          </a:p>
        </p:txBody>
      </p:sp>
    </p:spTree>
    <p:extLst>
      <p:ext uri="{BB962C8B-B14F-4D97-AF65-F5344CB8AC3E}">
        <p14:creationId xmlns:p14="http://schemas.microsoft.com/office/powerpoint/2010/main" val="432942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4" grpId="0"/>
      <p:bldP spid="45" grpId="0"/>
      <p:bldP spid="46" grpId="0"/>
      <p:bldP spid="48" grpId="0"/>
      <p:bldP spid="4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A55DC98E-D735-C642-9B16-9F6BDD7DF4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103" y="1902616"/>
            <a:ext cx="5351825" cy="311852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988063" y="603681"/>
            <a:ext cx="9660887" cy="954107"/>
            <a:chOff x="974415" y="1327013"/>
            <a:chExt cx="9660887" cy="954107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13EA1F3E-5853-47D1-BC70-F3C5656E2117}"/>
                </a:ext>
              </a:extLst>
            </p:cNvPr>
            <p:cNvSpPr/>
            <p:nvPr/>
          </p:nvSpPr>
          <p:spPr>
            <a:xfrm>
              <a:off x="974415" y="1351128"/>
              <a:ext cx="551191" cy="551191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4</a:t>
              </a:r>
              <a:endParaRPr lang="vi-VN" sz="3200" b="1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99392C6-494A-4B59-A6A2-4DDD7D22A582}"/>
                </a:ext>
              </a:extLst>
            </p:cNvPr>
            <p:cNvSpPr txBox="1"/>
            <p:nvPr/>
          </p:nvSpPr>
          <p:spPr>
            <a:xfrm>
              <a:off x="1525606" y="1327013"/>
              <a:ext cx="910969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Rô</a:t>
              </a:r>
              <a:r>
                <a:rPr lang="en-US" sz="2800" dirty="0"/>
                <a:t>- </a:t>
              </a:r>
              <a:r>
                <a:rPr lang="en-US" sz="2800" dirty="0" err="1"/>
                <a:t>bốt</a:t>
              </a:r>
              <a:r>
                <a:rPr lang="en-US" sz="2800" dirty="0"/>
                <a:t> </a:t>
              </a:r>
              <a:r>
                <a:rPr lang="en-US" sz="2800" dirty="0" err="1"/>
                <a:t>cao</a:t>
              </a:r>
              <a:r>
                <a:rPr lang="en-US" sz="2800" dirty="0"/>
                <a:t> 89 cm, Mi </a:t>
              </a:r>
              <a:r>
                <a:rPr lang="en-US" sz="2800" dirty="0" err="1"/>
                <a:t>cao</a:t>
              </a:r>
              <a:r>
                <a:rPr lang="en-US" sz="2800" dirty="0"/>
                <a:t> </a:t>
              </a:r>
              <a:r>
                <a:rPr lang="en-US" sz="2800" dirty="0" err="1"/>
                <a:t>hơn</a:t>
              </a:r>
              <a:r>
                <a:rPr lang="en-US" sz="2800" dirty="0"/>
                <a:t> </a:t>
              </a:r>
              <a:r>
                <a:rPr lang="en-US" sz="2800" dirty="0" err="1"/>
                <a:t>rô</a:t>
              </a:r>
              <a:r>
                <a:rPr lang="en-US" sz="2800" dirty="0"/>
                <a:t>- </a:t>
              </a:r>
              <a:r>
                <a:rPr lang="en-US" sz="2800" dirty="0" err="1"/>
                <a:t>bốt</a:t>
              </a:r>
              <a:r>
                <a:rPr lang="en-US" sz="2800" dirty="0"/>
                <a:t> 9 cm. </a:t>
              </a:r>
              <a:r>
                <a:rPr lang="en-US" sz="2800" dirty="0" err="1"/>
                <a:t>Hỏi</a:t>
              </a:r>
              <a:r>
                <a:rPr lang="en-US" sz="2800" dirty="0"/>
                <a:t> Mi </a:t>
              </a:r>
              <a:r>
                <a:rPr lang="en-US" sz="2800" dirty="0" err="1"/>
                <a:t>cao</a:t>
              </a:r>
              <a:r>
                <a:rPr lang="en-US" sz="2800" dirty="0"/>
                <a:t> bao </a:t>
              </a:r>
              <a:r>
                <a:rPr lang="en-US" sz="2800" dirty="0" err="1"/>
                <a:t>nhiêu</a:t>
              </a:r>
              <a:r>
                <a:rPr lang="en-US" sz="2800" dirty="0"/>
                <a:t> </a:t>
              </a:r>
              <a:r>
                <a:rPr lang="en-US" sz="2800" dirty="0" err="1"/>
                <a:t>xăng</a:t>
              </a:r>
              <a:r>
                <a:rPr lang="en-US" sz="2800" dirty="0"/>
                <a:t>- </a:t>
              </a:r>
              <a:r>
                <a:rPr lang="en-US" sz="2800" dirty="0" err="1"/>
                <a:t>ti</a:t>
              </a:r>
              <a:r>
                <a:rPr lang="en-US" sz="2800" dirty="0"/>
                <a:t>- </a:t>
              </a:r>
              <a:r>
                <a:rPr lang="en-US" sz="2800" dirty="0" err="1"/>
                <a:t>mét</a:t>
              </a:r>
              <a:r>
                <a:rPr lang="en-US" sz="2800" dirty="0"/>
                <a:t> ?</a:t>
              </a:r>
              <a:endParaRPr lang="vi-VN" sz="2800" dirty="0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058300" y="1986750"/>
            <a:ext cx="432434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           </a:t>
            </a:r>
            <a:r>
              <a:rPr lang="en-US" sz="2800" dirty="0" err="1"/>
              <a:t>Tóm</a:t>
            </a:r>
            <a:r>
              <a:rPr lang="en-US" sz="2800" dirty="0"/>
              <a:t> </a:t>
            </a:r>
            <a:r>
              <a:rPr lang="en-US" sz="2800" dirty="0" err="1"/>
              <a:t>tắt</a:t>
            </a:r>
            <a:r>
              <a:rPr lang="en-US" sz="2800" dirty="0"/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 err="1"/>
              <a:t>Rô-bốt</a:t>
            </a:r>
            <a:r>
              <a:rPr lang="en-US" sz="2800" dirty="0"/>
              <a:t> </a:t>
            </a:r>
            <a:r>
              <a:rPr lang="en-US" sz="2800" dirty="0" err="1"/>
              <a:t>cao</a:t>
            </a:r>
            <a:r>
              <a:rPr lang="en-US" sz="2800" dirty="0"/>
              <a:t>: 89 cm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Mi </a:t>
            </a:r>
            <a:r>
              <a:rPr lang="en-US" sz="2800" dirty="0" err="1"/>
              <a:t>cao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</a:t>
            </a:r>
            <a:r>
              <a:rPr lang="en-US" sz="2800" dirty="0" err="1"/>
              <a:t>rô-bốt</a:t>
            </a:r>
            <a:r>
              <a:rPr lang="en-US" sz="2800" dirty="0"/>
              <a:t>: 9 cm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Mi </a:t>
            </a:r>
            <a:r>
              <a:rPr lang="en-US" sz="2800" dirty="0" err="1"/>
              <a:t>cao</a:t>
            </a:r>
            <a:r>
              <a:rPr lang="en-US" sz="2800" dirty="0"/>
              <a:t> …? cm</a:t>
            </a:r>
            <a:endParaRPr lang="vi-VN" sz="2800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5085590" y="1757239"/>
            <a:ext cx="0" cy="326390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313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1"/>
            <a:ext cx="12192000" cy="73587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27492" y="1306559"/>
            <a:ext cx="1199150" cy="1898639"/>
          </a:xfrm>
          <a:prstGeom prst="round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3125" y="1717269"/>
            <a:ext cx="12935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Vở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Toán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1" name="图片 40964" descr="1-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403" y="18551"/>
            <a:ext cx="13271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Google Shape;1075;p17"/>
          <p:cNvPicPr preferRelativeResize="0"/>
          <p:nvPr/>
        </p:nvPicPr>
        <p:blipFill rotWithShape="1">
          <a:blip r:embed="rId3">
            <a:alphaModFix/>
          </a:blip>
          <a:srcRect l="6858" r="7614"/>
          <a:stretch/>
        </p:blipFill>
        <p:spPr>
          <a:xfrm>
            <a:off x="3241964" y="194042"/>
            <a:ext cx="8123382" cy="3159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075;p17"/>
          <p:cNvPicPr preferRelativeResize="0"/>
          <p:nvPr/>
        </p:nvPicPr>
        <p:blipFill rotWithShape="1">
          <a:blip r:embed="rId3">
            <a:alphaModFix/>
          </a:blip>
          <a:srcRect l="6955" r="7615"/>
          <a:stretch/>
        </p:blipFill>
        <p:spPr>
          <a:xfrm>
            <a:off x="3251200" y="3289191"/>
            <a:ext cx="8114145" cy="315942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3169173" y="417675"/>
            <a:ext cx="2687717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Bài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4: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  <a:sym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38715" y="1054717"/>
            <a:ext cx="2559176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Bài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giải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  <a:sym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903766-6D36-4E27-8351-31557A91E973}"/>
              </a:ext>
            </a:extLst>
          </p:cNvPr>
          <p:cNvSpPr txBox="1"/>
          <p:nvPr/>
        </p:nvSpPr>
        <p:spPr>
          <a:xfrm>
            <a:off x="3448142" y="1722627"/>
            <a:ext cx="75268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Mi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cao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số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xăng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–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ti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-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mét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là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0BA2EC7-6994-48CD-AFAD-7F9FF9245D1A}"/>
              </a:ext>
            </a:extLst>
          </p:cNvPr>
          <p:cNvSpPr txBox="1"/>
          <p:nvPr/>
        </p:nvSpPr>
        <p:spPr>
          <a:xfrm>
            <a:off x="4694957" y="2345704"/>
            <a:ext cx="5065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</a:rPr>
              <a:t>89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+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lang="en-US" sz="3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9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= 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</a:rPr>
              <a:t>98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(</a:t>
            </a:r>
            <a:r>
              <a:rPr lang="en-US" sz="3200" b="1" noProof="0" dirty="0" smtClean="0">
                <a:solidFill>
                  <a:srgbClr val="7030A0"/>
                </a:solidFill>
                <a:latin typeface="HP001 4 hàng" panose="020B0603050302020204" pitchFamily="34" charset="0"/>
              </a:rPr>
              <a:t>cm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)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45E6C5F-3BBA-4DFB-86E6-2C7217A618E8}"/>
              </a:ext>
            </a:extLst>
          </p:cNvPr>
          <p:cNvSpPr txBox="1"/>
          <p:nvPr/>
        </p:nvSpPr>
        <p:spPr>
          <a:xfrm>
            <a:off x="5938264" y="2976301"/>
            <a:ext cx="39313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Đáp số: 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</a:rPr>
              <a:t>98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</a:rPr>
              <a:t>cm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4243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756A95E-1E83-DB4C-AB24-AA99A8630371}"/>
              </a:ext>
            </a:extLst>
          </p:cNvPr>
          <p:cNvGrpSpPr/>
          <p:nvPr/>
        </p:nvGrpSpPr>
        <p:grpSpPr>
          <a:xfrm>
            <a:off x="988063" y="506696"/>
            <a:ext cx="9660887" cy="954107"/>
            <a:chOff x="974415" y="1327013"/>
            <a:chExt cx="9660887" cy="95410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2FE860A3-3732-FD48-8045-711E3D3E28D0}"/>
                </a:ext>
              </a:extLst>
            </p:cNvPr>
            <p:cNvSpPr/>
            <p:nvPr/>
          </p:nvSpPr>
          <p:spPr>
            <a:xfrm>
              <a:off x="974415" y="1351128"/>
              <a:ext cx="551191" cy="551191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5</a:t>
              </a:r>
              <a:endParaRPr lang="vi-VN" sz="3200" b="1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8904FEB-321E-7046-9AA8-8BCE86C07FE9}"/>
                </a:ext>
              </a:extLst>
            </p:cNvPr>
            <p:cNvSpPr txBox="1"/>
            <p:nvPr/>
          </p:nvSpPr>
          <p:spPr>
            <a:xfrm>
              <a:off x="1525606" y="1327013"/>
              <a:ext cx="910969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Có</a:t>
              </a:r>
              <a:r>
                <a:rPr lang="en-US" sz="2800" dirty="0"/>
                <a:t> </a:t>
              </a:r>
              <a:r>
                <a:rPr lang="en-US" sz="2800" dirty="0" err="1"/>
                <a:t>hai</a:t>
              </a:r>
              <a:r>
                <a:rPr lang="en-US" sz="2800" dirty="0"/>
                <a:t> con </a:t>
              </a:r>
              <a:r>
                <a:rPr lang="en-US" sz="2800" dirty="0" err="1"/>
                <a:t>đường</a:t>
              </a:r>
              <a:r>
                <a:rPr lang="en-US" sz="2800" dirty="0"/>
                <a:t> </a:t>
              </a:r>
              <a:r>
                <a:rPr lang="en-US" sz="2800" dirty="0" err="1"/>
                <a:t>đi</a:t>
              </a:r>
              <a:r>
                <a:rPr lang="en-US" sz="2800" dirty="0"/>
                <a:t> </a:t>
              </a:r>
              <a:r>
                <a:rPr lang="en-US" sz="2800" dirty="0" err="1"/>
                <a:t>để</a:t>
              </a:r>
              <a:r>
                <a:rPr lang="en-US" sz="2800" dirty="0"/>
                <a:t> </a:t>
              </a:r>
              <a:r>
                <a:rPr lang="en-US" sz="2800" dirty="0" err="1"/>
                <a:t>kiến</a:t>
              </a:r>
              <a:r>
                <a:rPr lang="en-US" sz="2800" dirty="0"/>
                <a:t> </a:t>
              </a:r>
              <a:r>
                <a:rPr lang="en-US" sz="2800" dirty="0" err="1"/>
                <a:t>đi</a:t>
              </a:r>
              <a:r>
                <a:rPr lang="en-US" sz="2800" dirty="0"/>
                <a:t> </a:t>
              </a:r>
              <a:r>
                <a:rPr lang="en-US" sz="2800" dirty="0" err="1"/>
                <a:t>đến</a:t>
              </a:r>
              <a:r>
                <a:rPr lang="en-US" sz="2800" dirty="0"/>
                <a:t> </a:t>
              </a:r>
              <a:r>
                <a:rPr lang="en-US" sz="2800" dirty="0" err="1"/>
                <a:t>chỗ</a:t>
              </a:r>
              <a:r>
                <a:rPr lang="en-US" sz="2800" dirty="0"/>
                <a:t> </a:t>
              </a:r>
              <a:r>
                <a:rPr lang="en-US" sz="2800" dirty="0" err="1"/>
                <a:t>miếng</a:t>
              </a:r>
              <a:r>
                <a:rPr lang="en-US" sz="2800" dirty="0"/>
                <a:t> </a:t>
              </a:r>
              <a:r>
                <a:rPr lang="en-US" sz="2800" dirty="0" err="1"/>
                <a:t>bánh</a:t>
              </a:r>
              <a:r>
                <a:rPr lang="en-US" sz="2800" dirty="0"/>
                <a:t> </a:t>
              </a:r>
              <a:r>
                <a:rPr lang="en-US" sz="2800" dirty="0" err="1"/>
                <a:t>như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dưới</a:t>
              </a:r>
              <a:r>
                <a:rPr lang="en-US" sz="2800" dirty="0"/>
                <a:t> </a:t>
              </a:r>
              <a:r>
                <a:rPr lang="en-US" sz="2800" dirty="0" err="1"/>
                <a:t>đây</a:t>
              </a:r>
              <a:r>
                <a:rPr lang="en-US" sz="2800" dirty="0"/>
                <a:t>:</a:t>
              </a:r>
              <a:endParaRPr lang="vi-VN" sz="2800" dirty="0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21B3E608-47DC-8741-A12F-128CF8F545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628" y="1392090"/>
            <a:ext cx="6767513" cy="387985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F11CE4F0-05DE-034E-81A5-26138392C649}"/>
              </a:ext>
            </a:extLst>
          </p:cNvPr>
          <p:cNvGrpSpPr/>
          <p:nvPr/>
        </p:nvGrpSpPr>
        <p:grpSpPr>
          <a:xfrm>
            <a:off x="848691" y="1494115"/>
            <a:ext cx="1323009" cy="523220"/>
            <a:chOff x="848691" y="1891144"/>
            <a:chExt cx="1323009" cy="523220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608E4A4A-C8BC-AA43-97DC-973C0230963E}"/>
                </a:ext>
              </a:extLst>
            </p:cNvPr>
            <p:cNvSpPr/>
            <p:nvPr/>
          </p:nvSpPr>
          <p:spPr>
            <a:xfrm>
              <a:off x="1292235" y="1948037"/>
              <a:ext cx="736592" cy="409433"/>
            </a:xfrm>
            <a:prstGeom prst="roundRect">
              <a:avLst/>
            </a:prstGeom>
            <a:solidFill>
              <a:srgbClr val="FFEC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E9CD3C2-8AB7-5647-A629-B9355134AD6B}"/>
                </a:ext>
              </a:extLst>
            </p:cNvPr>
            <p:cNvSpPr txBox="1"/>
            <p:nvPr/>
          </p:nvSpPr>
          <p:spPr>
            <a:xfrm>
              <a:off x="848691" y="1891144"/>
              <a:ext cx="132300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/>
                <a:t>a) </a:t>
              </a:r>
              <a:r>
                <a:rPr lang="en-US" sz="2800" dirty="0" err="1"/>
                <a:t>Số</a:t>
              </a:r>
              <a:r>
                <a:rPr lang="en-US" sz="2800" dirty="0"/>
                <a:t>?</a:t>
              </a:r>
              <a:endParaRPr lang="vi-VN" sz="2800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207775E-A051-E346-B685-EAF5C4F9AF55}"/>
              </a:ext>
            </a:extLst>
          </p:cNvPr>
          <p:cNvGrpSpPr/>
          <p:nvPr/>
        </p:nvGrpSpPr>
        <p:grpSpPr>
          <a:xfrm>
            <a:off x="848691" y="1855521"/>
            <a:ext cx="3283900" cy="1305101"/>
            <a:chOff x="873761" y="2214337"/>
            <a:chExt cx="3283900" cy="130510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33270B1-65ED-D248-971B-13687E3BAA6D}"/>
                </a:ext>
              </a:extLst>
            </p:cNvPr>
            <p:cNvSpPr txBox="1"/>
            <p:nvPr/>
          </p:nvSpPr>
          <p:spPr>
            <a:xfrm>
              <a:off x="873761" y="2214337"/>
              <a:ext cx="3283900" cy="13051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VN" sz="2800" dirty="0"/>
                <a:t>- Đường đi ABC dài          cm.</a:t>
              </a: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AA58E877-1BA3-9443-A4FC-F4CF85E215F7}"/>
                </a:ext>
              </a:extLst>
            </p:cNvPr>
            <p:cNvSpPr/>
            <p:nvPr/>
          </p:nvSpPr>
          <p:spPr>
            <a:xfrm>
              <a:off x="1637052" y="2883171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400" dirty="0">
                  <a:solidFill>
                    <a:srgbClr val="FF0000"/>
                  </a:solidFill>
                </a:rPr>
                <a:t>?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D2A991A-A0BF-CF44-8E59-0542DE024BB1}"/>
              </a:ext>
            </a:extLst>
          </p:cNvPr>
          <p:cNvGrpSpPr/>
          <p:nvPr/>
        </p:nvGrpSpPr>
        <p:grpSpPr>
          <a:xfrm>
            <a:off x="848691" y="3332015"/>
            <a:ext cx="3283900" cy="1305101"/>
            <a:chOff x="873761" y="2214337"/>
            <a:chExt cx="3283900" cy="130510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150868F-7DEA-E749-BF25-A321181CAF69}"/>
                </a:ext>
              </a:extLst>
            </p:cNvPr>
            <p:cNvSpPr txBox="1"/>
            <p:nvPr/>
          </p:nvSpPr>
          <p:spPr>
            <a:xfrm>
              <a:off x="873761" y="2214337"/>
              <a:ext cx="3283900" cy="13051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VN" sz="2800" dirty="0"/>
                <a:t>- Đường đi MNPQ dài          cm.</a:t>
              </a:r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45F902EC-F53E-3548-AFC2-0CA2F26719F4}"/>
                </a:ext>
              </a:extLst>
            </p:cNvPr>
            <p:cNvSpPr/>
            <p:nvPr/>
          </p:nvSpPr>
          <p:spPr>
            <a:xfrm>
              <a:off x="1637052" y="2883171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400" dirty="0">
                  <a:solidFill>
                    <a:srgbClr val="FF0000"/>
                  </a:solidFill>
                </a:rPr>
                <a:t>?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E774A2D2-7C7A-3243-8FDC-5668FB2B9B84}"/>
              </a:ext>
            </a:extLst>
          </p:cNvPr>
          <p:cNvSpPr txBox="1"/>
          <p:nvPr/>
        </p:nvSpPr>
        <p:spPr>
          <a:xfrm>
            <a:off x="877749" y="4878164"/>
            <a:ext cx="3522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b)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đi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ngắn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?</a:t>
            </a:r>
            <a:endParaRPr lang="vi-VN" sz="2800" dirty="0"/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F32C66F8-F98A-764E-8FE8-603E64EB1097}"/>
              </a:ext>
            </a:extLst>
          </p:cNvPr>
          <p:cNvSpPr/>
          <p:nvPr/>
        </p:nvSpPr>
        <p:spPr>
          <a:xfrm>
            <a:off x="4613564" y="5355217"/>
            <a:ext cx="6586577" cy="962453"/>
          </a:xfrm>
          <a:prstGeom prst="roundRect">
            <a:avLst/>
          </a:prstGeom>
          <a:solidFill>
            <a:srgbClr val="D8F3FC"/>
          </a:solidFill>
          <a:ln>
            <a:solidFill>
              <a:schemeClr val="tx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EE87447-159A-9E46-9972-7441A36F7F9D}"/>
              </a:ext>
            </a:extLst>
          </p:cNvPr>
          <p:cNvSpPr txBox="1"/>
          <p:nvPr/>
        </p:nvSpPr>
        <p:spPr>
          <a:xfrm>
            <a:off x="4664888" y="5654104"/>
            <a:ext cx="6483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400" dirty="0"/>
              <a:t>ABC = AB + BC = 52 cm + 38 cm = </a:t>
            </a:r>
            <a:r>
              <a:rPr lang="en-VN" sz="2400" dirty="0">
                <a:solidFill>
                  <a:srgbClr val="FF0000"/>
                </a:solidFill>
              </a:rPr>
              <a:t>90</a:t>
            </a:r>
            <a:r>
              <a:rPr lang="en-VN" sz="2400" dirty="0"/>
              <a:t> cm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18327734-EDE7-1142-A3D0-2199F31A1718}"/>
              </a:ext>
            </a:extLst>
          </p:cNvPr>
          <p:cNvSpPr/>
          <p:nvPr/>
        </p:nvSpPr>
        <p:spPr>
          <a:xfrm>
            <a:off x="1611982" y="2524355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90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3E94053-B35D-CC43-B5CD-036EF5D34DF5}"/>
              </a:ext>
            </a:extLst>
          </p:cNvPr>
          <p:cNvSpPr txBox="1"/>
          <p:nvPr/>
        </p:nvSpPr>
        <p:spPr>
          <a:xfrm>
            <a:off x="4929229" y="5486673"/>
            <a:ext cx="64839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400" dirty="0"/>
              <a:t>MNPQ = MN + NP + PQ </a:t>
            </a:r>
          </a:p>
          <a:p>
            <a:r>
              <a:rPr lang="en-VN" sz="2400" dirty="0"/>
              <a:t>            = 39 cm + 23 cm + 35 cm = </a:t>
            </a:r>
            <a:r>
              <a:rPr lang="en-VN" sz="2400" dirty="0">
                <a:solidFill>
                  <a:srgbClr val="FF0000"/>
                </a:solidFill>
              </a:rPr>
              <a:t>97</a:t>
            </a:r>
            <a:r>
              <a:rPr lang="en-VN" sz="2400" dirty="0"/>
              <a:t> cm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B6C9B5D1-80BA-3449-BA94-8A60A5EE7B46}"/>
              </a:ext>
            </a:extLst>
          </p:cNvPr>
          <p:cNvSpPr/>
          <p:nvPr/>
        </p:nvSpPr>
        <p:spPr>
          <a:xfrm>
            <a:off x="1611982" y="4000849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97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16E2194-0F4D-C641-8CF4-35F48E8EE61E}"/>
              </a:ext>
            </a:extLst>
          </p:cNvPr>
          <p:cNvSpPr txBox="1"/>
          <p:nvPr/>
        </p:nvSpPr>
        <p:spPr>
          <a:xfrm>
            <a:off x="4664887" y="5671338"/>
            <a:ext cx="6483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Đ</a:t>
            </a:r>
            <a:r>
              <a:rPr lang="en-VN" sz="2400" dirty="0"/>
              <a:t>ường ABC ngắn hơn MNPQ</a:t>
            </a:r>
          </a:p>
        </p:txBody>
      </p:sp>
    </p:spTree>
    <p:extLst>
      <p:ext uri="{BB962C8B-B14F-4D97-AF65-F5344CB8AC3E}">
        <p14:creationId xmlns:p14="http://schemas.microsoft.com/office/powerpoint/2010/main" val="1415038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animBg="1"/>
      <p:bldP spid="21" grpId="0"/>
      <p:bldP spid="21" grpId="1"/>
      <p:bldP spid="22" grpId="0" animBg="1"/>
      <p:bldP spid="23" grpId="0"/>
      <p:bldP spid="23" grpId="1"/>
      <p:bldP spid="24" grpId="0" animBg="1"/>
      <p:bldP spid="25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659</TotalTime>
  <Words>434</Words>
  <Application>Microsoft Office PowerPoint</Application>
  <PresentationFormat>Widescreen</PresentationFormat>
  <Paragraphs>122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22" baseType="lpstr">
      <vt:lpstr>Arial</vt:lpstr>
      <vt:lpstr>Calibri</vt:lpstr>
      <vt:lpstr>Calibri Light</vt:lpstr>
      <vt:lpstr>等线</vt:lpstr>
      <vt:lpstr>HP001 4 hàng</vt:lpstr>
      <vt:lpstr>HP001 4H</vt:lpstr>
      <vt:lpstr>黑体</vt:lpstr>
      <vt:lpstr>Times New Roman</vt:lpstr>
      <vt:lpstr>UTM Cookies</vt:lpstr>
      <vt:lpstr>Office Theme</vt:lpstr>
      <vt:lpstr>1_Office Theme</vt:lpstr>
      <vt:lpstr>3_Office 主题​​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96</cp:revision>
  <dcterms:created xsi:type="dcterms:W3CDTF">2021-06-02T01:34:28Z</dcterms:created>
  <dcterms:modified xsi:type="dcterms:W3CDTF">2022-01-06T01:02:33Z</dcterms:modified>
</cp:coreProperties>
</file>