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699" r:id="rId3"/>
  </p:sldMasterIdLst>
  <p:notesMasterIdLst>
    <p:notesMasterId r:id="rId13"/>
  </p:notesMasterIdLst>
  <p:sldIdLst>
    <p:sldId id="288" r:id="rId4"/>
    <p:sldId id="289" r:id="rId5"/>
    <p:sldId id="290" r:id="rId6"/>
    <p:sldId id="284" r:id="rId7"/>
    <p:sldId id="286" r:id="rId8"/>
    <p:sldId id="291" r:id="rId9"/>
    <p:sldId id="285" r:id="rId10"/>
    <p:sldId id="287" r:id="rId11"/>
    <p:sldId id="292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E75B42"/>
    <a:srgbClr val="E5EBAA"/>
    <a:srgbClr val="FDEAA0"/>
    <a:srgbClr val="D1E9DC"/>
    <a:srgbClr val="FBDCE4"/>
    <a:srgbClr val="D4E55A"/>
    <a:srgbClr val="FFECAF"/>
    <a:srgbClr val="FFE285"/>
    <a:srgbClr val="F3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81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8C8C2-F78E-47FB-A0C8-9707DFB7922C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AEBF9-2251-4308-80B5-1FC641AA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82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400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20DEC-1D88-40F3-92D5-65C55F9374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828B2-7890-4A48-8F6E-A918B08F33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183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20DEC-1D88-40F3-92D5-65C55F9374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828B2-7890-4A48-8F6E-A918B08F33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049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20DEC-1D88-40F3-92D5-65C55F9374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828B2-7890-4A48-8F6E-A918B08F33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836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20DEC-1D88-40F3-92D5-65C55F9374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828B2-7890-4A48-8F6E-A918B08F33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564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20DEC-1D88-40F3-92D5-65C55F9374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828B2-7890-4A48-8F6E-A918B08F33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421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20DEC-1D88-40F3-92D5-65C55F9374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828B2-7890-4A48-8F6E-A918B08F33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576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20DEC-1D88-40F3-92D5-65C55F9374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828B2-7890-4A48-8F6E-A918B08F33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781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20DEC-1D88-40F3-92D5-65C55F9374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828B2-7890-4A48-8F6E-A918B08F33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939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20DEC-1D88-40F3-92D5-65C55F9374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828B2-7890-4A48-8F6E-A918B08F33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53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20DEC-1D88-40F3-92D5-65C55F9374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828B2-7890-4A48-8F6E-A918B08F33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864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20DEC-1D88-40F3-92D5-65C55F9374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828B2-7890-4A48-8F6E-A918B08F33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982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3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2" y="3676182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6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3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7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1" y="5654757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2" y="5654756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1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1" y="5377068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1" y="4648053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3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BF15E-3D69-4198-ACBA-4CF21DCC89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F8E3B-1BA1-4539-B149-7B70547C67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074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744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6881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61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162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896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3701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197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14626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5508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34935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9781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560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10444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15624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67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455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856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13981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62623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76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6683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145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46289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19227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23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2382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0CCC1F2-EC4C-438A-A626-EF38FEB19E62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1/5/2022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9B525D6-B33C-4B02-B16B-D7EC1E9A098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7012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20DEC-1D88-40F3-92D5-65C55F9374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828B2-7890-4A48-8F6E-A918B08F33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88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4619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792044" y="2027540"/>
            <a:ext cx="669918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20935" y="-266393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Ciel Cucho Bold" pitchFamily="50" charset="0"/>
                  <a:ea typeface="+mn-ea"/>
                  <a:cs typeface="iCiel Cucho Bold" pitchFamily="50" charset="0"/>
                </a:rPr>
                <a:t>Chủ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Ciel Cucho Bold" pitchFamily="50" charset="0"/>
                  <a:ea typeface="+mn-ea"/>
                  <a:cs typeface="iCiel Cucho Bold" pitchFamily="50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Ciel Cucho Bold" pitchFamily="50" charset="0"/>
                  <a:ea typeface="+mn-ea"/>
                  <a:cs typeface="iCiel Cucho Bold" pitchFamily="50" charset="0"/>
                </a:rPr>
                <a:t>đề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Ciel Cucho Bold" pitchFamily="50" charset="0"/>
                  <a:ea typeface="+mn-ea"/>
                  <a:cs typeface="iCiel Cucho Bold" pitchFamily="50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587268" y="374172"/>
            <a:ext cx="6377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ÔN TẬP HỌC KÌ 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 35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379837" y="2848224"/>
            <a:ext cx="6038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ÔN TẬP ĐO LƯỜNG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41493" y="4775760"/>
            <a:ext cx="7807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lang="en-US" sz="4800" b="1" dirty="0">
                <a:solidFill>
                  <a:srgbClr val="0070C0"/>
                </a:solidFill>
                <a:latin typeface="iCiel Cadena" panose="02000503000000020004" pitchFamily="2" charset="0"/>
              </a:rPr>
              <a:t>2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: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Ôn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tập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về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dung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tích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94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41458" y="423678"/>
            <a:ext cx="82541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tư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5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875" y="1054339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9438" y="1670764"/>
            <a:ext cx="84374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Luyện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tập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(tr133, 134)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01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28779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6" y="2257675"/>
            <a:ext cx="2343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+mn-cs"/>
              </a:rPr>
              <a:t>Mục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+mn-cs"/>
              </a:rPr>
              <a:t>tiêu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iCiel Pony" panose="02000000000000000000" pitchFamily="2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6285" y="2942839"/>
            <a:ext cx="576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Ôn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dung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tích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đơn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vị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dung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tích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lít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5004" y="365564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phép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lượng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6285" y="4284974"/>
            <a:ext cx="563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3.Vận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tế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liên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dung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tích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(l).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3585115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4304175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8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57" t="56441" r="21030" b="17059"/>
          <a:stretch/>
        </p:blipFill>
        <p:spPr bwMode="auto">
          <a:xfrm>
            <a:off x="675823" y="2857500"/>
            <a:ext cx="4617168" cy="3087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988063" y="627796"/>
            <a:ext cx="1635416" cy="560681"/>
            <a:chOff x="974415" y="1351128"/>
            <a:chExt cx="1635416" cy="560681"/>
          </a:xfrm>
        </p:grpSpPr>
        <p:sp>
          <p:nvSpPr>
            <p:cNvPr id="7" name="Rounded Rectangle 6"/>
            <p:cNvSpPr/>
            <p:nvPr/>
          </p:nvSpPr>
          <p:spPr>
            <a:xfrm>
              <a:off x="1586794" y="1445483"/>
              <a:ext cx="610495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974415" y="1351128"/>
              <a:ext cx="1635416" cy="560681"/>
              <a:chOff x="974415" y="1351128"/>
              <a:chExt cx="1635416" cy="560681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3EA1F3E-5853-47D1-BC70-F3C5656E2117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/>
                  <a:t>1</a:t>
                </a:r>
                <a:endParaRPr lang="vi-VN" sz="3200" b="1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586794" y="1388589"/>
                <a:ext cx="10230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 ?</a:t>
                </a:r>
                <a:endParaRPr lang="vi-VN" sz="2800" dirty="0"/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600442" y="1188477"/>
            <a:ext cx="9315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bình</a:t>
            </a:r>
            <a:r>
              <a:rPr lang="en-US" sz="2800" dirty="0" smtClean="0"/>
              <a:t> </a:t>
            </a:r>
            <a:r>
              <a:rPr lang="en-US" sz="2800" dirty="0" err="1" smtClean="0"/>
              <a:t>chứa</a:t>
            </a:r>
            <a:r>
              <a:rPr lang="en-US" sz="2800" dirty="0" smtClean="0"/>
              <a:t> </a:t>
            </a:r>
            <a:r>
              <a:rPr lang="en-US" sz="2800" dirty="0" err="1" smtClean="0"/>
              <a:t>đầy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. </a:t>
            </a:r>
            <a:r>
              <a:rPr lang="en-US" sz="2800" dirty="0" err="1" smtClean="0"/>
              <a:t>Bạn</a:t>
            </a:r>
            <a:r>
              <a:rPr lang="en-US" sz="2800" dirty="0" smtClean="0"/>
              <a:t> Mai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rót</a:t>
            </a:r>
            <a:r>
              <a:rPr lang="en-US" sz="2800" dirty="0" smtClean="0"/>
              <a:t> </a:t>
            </a:r>
            <a:r>
              <a:rPr lang="en-US" sz="2800" dirty="0" err="1" smtClean="0"/>
              <a:t>hết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ở </a:t>
            </a:r>
            <a:r>
              <a:rPr lang="en-US" sz="2800" dirty="0" err="1" smtClean="0"/>
              <a:t>bình</a:t>
            </a:r>
            <a:r>
              <a:rPr lang="en-US" sz="2800" dirty="0" smtClean="0"/>
              <a:t> A sang </a:t>
            </a:r>
            <a:r>
              <a:rPr lang="en-US" sz="2800" dirty="0" err="1" smtClean="0"/>
              <a:t>đầy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ca 1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</a:t>
            </a:r>
            <a:r>
              <a:rPr lang="en-US" sz="2800" dirty="0" err="1" smtClean="0"/>
              <a:t>thì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8 ca, </a:t>
            </a:r>
            <a:r>
              <a:rPr lang="en-US" sz="2800" dirty="0" err="1" smtClean="0"/>
              <a:t>rót</a:t>
            </a:r>
            <a:r>
              <a:rPr lang="en-US" sz="2800" dirty="0" smtClean="0"/>
              <a:t> </a:t>
            </a:r>
            <a:r>
              <a:rPr lang="en-US" sz="2800" dirty="0" err="1" smtClean="0"/>
              <a:t>hết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ở </a:t>
            </a:r>
            <a:r>
              <a:rPr lang="en-US" sz="2800" dirty="0" err="1" smtClean="0"/>
              <a:t>bình</a:t>
            </a:r>
            <a:r>
              <a:rPr lang="en-US" sz="2800" dirty="0" smtClean="0"/>
              <a:t> b sang </a:t>
            </a:r>
            <a:r>
              <a:rPr lang="en-US" sz="2800" dirty="0" err="1" smtClean="0"/>
              <a:t>đầy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ca 1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</a:t>
            </a:r>
            <a:r>
              <a:rPr lang="en-US" sz="2800" dirty="0" err="1" smtClean="0"/>
              <a:t>thì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5 ca.</a:t>
            </a:r>
            <a:endParaRPr lang="vi-VN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5355771" y="2942770"/>
            <a:ext cx="62456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a) </a:t>
            </a:r>
            <a:r>
              <a:rPr lang="en-US" sz="2800" dirty="0" err="1" smtClean="0"/>
              <a:t>Bình</a:t>
            </a:r>
            <a:r>
              <a:rPr lang="en-US" sz="2800" dirty="0" smtClean="0"/>
              <a:t> A </a:t>
            </a:r>
            <a:r>
              <a:rPr lang="en-US" sz="2800" dirty="0" err="1" smtClean="0"/>
              <a:t>chứa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      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</a:t>
            </a:r>
            <a:r>
              <a:rPr lang="en-US" sz="2800" dirty="0" err="1" smtClean="0"/>
              <a:t>Bình</a:t>
            </a:r>
            <a:r>
              <a:rPr lang="en-US" sz="2800" dirty="0" smtClean="0"/>
              <a:t> B </a:t>
            </a:r>
            <a:r>
              <a:rPr lang="en-US" sz="2800" dirty="0" err="1" smtClean="0"/>
              <a:t>chứa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      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Cả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bình</a:t>
            </a:r>
            <a:r>
              <a:rPr lang="en-US" sz="2800" dirty="0" smtClean="0"/>
              <a:t> </a:t>
            </a:r>
            <a:r>
              <a:rPr lang="en-US" sz="2800" dirty="0" err="1" smtClean="0"/>
              <a:t>chứa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      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endParaRPr lang="vi-VN" sz="2800" dirty="0"/>
          </a:p>
        </p:txBody>
      </p:sp>
      <p:sp>
        <p:nvSpPr>
          <p:cNvPr id="13" name="Rounded Rectangle 12"/>
          <p:cNvSpPr/>
          <p:nvPr/>
        </p:nvSpPr>
        <p:spPr>
          <a:xfrm>
            <a:off x="8903810" y="3034211"/>
            <a:ext cx="550490" cy="5504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8977113" y="3081091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sz="2800" dirty="0" smtClean="0">
                <a:solidFill>
                  <a:srgbClr val="E75B42"/>
                </a:solidFill>
              </a:rPr>
              <a:t>8</a:t>
            </a:r>
            <a:endParaRPr lang="vi-VN" sz="2800" dirty="0">
              <a:solidFill>
                <a:srgbClr val="E75B42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903810" y="3699246"/>
            <a:ext cx="550490" cy="5504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8977113" y="3746126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sz="2800" dirty="0" smtClean="0">
                <a:solidFill>
                  <a:srgbClr val="E75B42"/>
                </a:solidFill>
              </a:rPr>
              <a:t>5</a:t>
            </a:r>
            <a:endParaRPr lang="vi-VN" sz="2800" dirty="0">
              <a:solidFill>
                <a:srgbClr val="E75B42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684860" y="4324721"/>
            <a:ext cx="550490" cy="5504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9758163" y="4371601"/>
            <a:ext cx="400751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E75B42"/>
                </a:solidFill>
              </a:rPr>
              <a:t>13</a:t>
            </a:r>
            <a:endParaRPr lang="vi-VN" sz="2800" dirty="0">
              <a:solidFill>
                <a:srgbClr val="E75B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4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70497" y="575544"/>
            <a:ext cx="10259057" cy="551191"/>
            <a:chOff x="974415" y="1351128"/>
            <a:chExt cx="10259057" cy="55119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2</a:t>
              </a:r>
              <a:endParaRPr lang="vi-VN" sz="32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65113"/>
              <a:ext cx="97078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endParaRPr lang="vi-VN" sz="28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333537" y="1244237"/>
            <a:ext cx="3165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25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/>
              <a:t> + 8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/>
              <a:t> = </a:t>
            </a:r>
            <a:r>
              <a:rPr lang="en-US" sz="3200" b="1" dirty="0" smtClean="0">
                <a:solidFill>
                  <a:srgbClr val="E75B42"/>
                </a:solidFill>
              </a:rPr>
              <a:t>33 </a:t>
            </a:r>
            <a:r>
              <a:rPr lang="en-US" sz="3200" b="1" i="1" dirty="0" smtClean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33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/>
              <a:t> – 8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/>
              <a:t> = </a:t>
            </a:r>
            <a:r>
              <a:rPr lang="en-US" sz="3200" b="1" dirty="0" smtClean="0">
                <a:solidFill>
                  <a:srgbClr val="E75B42"/>
                </a:solidFill>
              </a:rPr>
              <a:t>25 </a:t>
            </a:r>
            <a:r>
              <a:rPr lang="en-US" sz="3200" b="1" i="1" dirty="0" smtClean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33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/>
              <a:t> – 25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/>
              <a:t> = </a:t>
            </a:r>
            <a:r>
              <a:rPr lang="en-US" sz="3200" b="1" dirty="0" smtClean="0">
                <a:solidFill>
                  <a:srgbClr val="E75B42"/>
                </a:solidFill>
              </a:rPr>
              <a:t>8 </a:t>
            </a:r>
            <a:r>
              <a:rPr lang="en-US" sz="3200" b="1" i="1" dirty="0" smtClean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E75B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6898" y="1244237"/>
            <a:ext cx="3165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44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/>
              <a:t> + 19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/>
              <a:t> = </a:t>
            </a:r>
            <a:r>
              <a:rPr lang="en-US" sz="3200" b="1" dirty="0" smtClean="0">
                <a:solidFill>
                  <a:srgbClr val="E75B42"/>
                </a:solidFill>
              </a:rPr>
              <a:t>63 </a:t>
            </a:r>
            <a:r>
              <a:rPr lang="en-US" sz="3200" b="1" i="1" dirty="0" smtClean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63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/>
              <a:t> – 44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/>
              <a:t> = </a:t>
            </a:r>
            <a:r>
              <a:rPr lang="en-US" sz="3200" b="1" dirty="0" smtClean="0">
                <a:solidFill>
                  <a:srgbClr val="E75B42"/>
                </a:solidFill>
              </a:rPr>
              <a:t>19 </a:t>
            </a:r>
            <a:r>
              <a:rPr lang="en-US" sz="3200" b="1" i="1" dirty="0" smtClean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63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/>
              <a:t> – 19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/>
              <a:t> = </a:t>
            </a:r>
            <a:r>
              <a:rPr lang="en-US" sz="3200" b="1" dirty="0" smtClean="0">
                <a:solidFill>
                  <a:srgbClr val="E75B42"/>
                </a:solidFill>
              </a:rPr>
              <a:t>44 </a:t>
            </a:r>
            <a:r>
              <a:rPr lang="en-US" sz="3200" b="1" i="1" dirty="0" smtClean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E75B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9321" y="1244237"/>
            <a:ext cx="8407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a)</a:t>
            </a:r>
          </a:p>
          <a:p>
            <a:pPr>
              <a:lnSpc>
                <a:spcPct val="150000"/>
              </a:lnSpc>
            </a:pPr>
            <a:endParaRPr lang="en-US" sz="3200" b="1" i="1" dirty="0">
              <a:solidFill>
                <a:srgbClr val="E75B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200" b="1" i="1" dirty="0" smtClean="0">
              <a:solidFill>
                <a:srgbClr val="E75B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cs typeface="Times New Roman" panose="02020603050405020304" pitchFamily="18" charset="0"/>
              </a:rPr>
              <a:t>b)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0839" y="3552561"/>
            <a:ext cx="3296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   15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/>
              <a:t> + 8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/>
              <a:t> + 30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b="1" i="1" dirty="0" smtClean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3200" dirty="0" smtClean="0">
                <a:solidFill>
                  <a:srgbClr val="E75B42"/>
                </a:solidFill>
                <a:cs typeface="Times New Roman" panose="02020603050405020304" pitchFamily="18" charset="0"/>
              </a:rPr>
              <a:t>23 </a:t>
            </a:r>
            <a:r>
              <a:rPr lang="en-US" sz="3200" i="1" dirty="0" smtClean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>
                <a:solidFill>
                  <a:srgbClr val="E75B42"/>
                </a:solidFill>
                <a:cs typeface="Times New Roman" panose="02020603050405020304" pitchFamily="18" charset="0"/>
              </a:rPr>
              <a:t> + 30 </a:t>
            </a:r>
            <a:r>
              <a:rPr lang="en-US" sz="3200" i="1" dirty="0" smtClean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i="1" dirty="0" smtClean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3200" dirty="0" smtClean="0">
                <a:solidFill>
                  <a:srgbClr val="E75B42"/>
                </a:solidFill>
                <a:cs typeface="Times New Roman" panose="02020603050405020304" pitchFamily="18" charset="0"/>
              </a:rPr>
              <a:t>53</a:t>
            </a:r>
            <a:r>
              <a:rPr lang="en-US" sz="3200" i="1" dirty="0" smtClean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endParaRPr lang="en-US" sz="3200" i="1" dirty="0">
              <a:solidFill>
                <a:srgbClr val="E75B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8911" y="3552561"/>
            <a:ext cx="3296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   42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/>
              <a:t> - 7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/>
              <a:t> + 16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b="1" i="1" dirty="0" smtClean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3200" dirty="0" smtClean="0">
                <a:solidFill>
                  <a:srgbClr val="E75B42"/>
                </a:solidFill>
                <a:cs typeface="Times New Roman" panose="02020603050405020304" pitchFamily="18" charset="0"/>
              </a:rPr>
              <a:t>35 </a:t>
            </a:r>
            <a:r>
              <a:rPr lang="en-US" sz="3200" i="1" dirty="0" smtClean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>
                <a:solidFill>
                  <a:srgbClr val="E75B42"/>
                </a:solidFill>
                <a:cs typeface="Times New Roman" panose="02020603050405020304" pitchFamily="18" charset="0"/>
              </a:rPr>
              <a:t> + 16 </a:t>
            </a:r>
            <a:r>
              <a:rPr lang="en-US" sz="3200" i="1" dirty="0" smtClean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i="1" dirty="0" smtClean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3200" dirty="0" smtClean="0">
                <a:solidFill>
                  <a:srgbClr val="E75B42"/>
                </a:solidFill>
                <a:cs typeface="Times New Roman" panose="02020603050405020304" pitchFamily="18" charset="0"/>
              </a:rPr>
              <a:t>51</a:t>
            </a:r>
            <a:r>
              <a:rPr lang="en-US" sz="3200" i="1" dirty="0" smtClean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endParaRPr lang="en-US" sz="3200" i="1" dirty="0">
              <a:solidFill>
                <a:srgbClr val="E75B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11255" y="1422763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11255" y="2150749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86843" y="2851655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14915" y="1422763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14915" y="2150749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689711" y="2851655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3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uiExpand="1" build="p"/>
      <p:bldP spid="10" grpId="0" build="p"/>
      <p:bldP spid="11" grpId="0" build="p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7492" y="1306559"/>
            <a:ext cx="1199150" cy="1898639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3125" y="1717269"/>
            <a:ext cx="1293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03" y="18551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oogle Shape;1075;p17"/>
          <p:cNvPicPr preferRelativeResize="0"/>
          <p:nvPr/>
        </p:nvPicPr>
        <p:blipFill rotWithShape="1">
          <a:blip r:embed="rId3">
            <a:alphaModFix/>
          </a:blip>
          <a:srcRect l="6858" r="7614"/>
          <a:stretch/>
        </p:blipFill>
        <p:spPr>
          <a:xfrm>
            <a:off x="3241964" y="194042"/>
            <a:ext cx="8123382" cy="315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075;p17"/>
          <p:cNvPicPr preferRelativeResize="0"/>
          <p:nvPr/>
        </p:nvPicPr>
        <p:blipFill rotWithShape="1">
          <a:blip r:embed="rId3">
            <a:alphaModFix/>
          </a:blip>
          <a:srcRect l="6955" r="7615"/>
          <a:stretch/>
        </p:blipFill>
        <p:spPr>
          <a:xfrm>
            <a:off x="3251200" y="3289191"/>
            <a:ext cx="8114145" cy="315942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3252920" y="428906"/>
            <a:ext cx="771064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tư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6606" y="1049391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08182" y="1652276"/>
            <a:ext cx="605656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Luyện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tập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(tr133, 134).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78518" y="2902158"/>
            <a:ext cx="268771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a)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56036" y="2273515"/>
            <a:ext cx="268771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2: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4541" y="2908686"/>
            <a:ext cx="346124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25 l + 8 l =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25053" y="3510853"/>
            <a:ext cx="346124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33 l - 8 l =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4541" y="4125782"/>
            <a:ext cx="346124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33 l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-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25 l =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98846" y="2902158"/>
            <a:ext cx="346124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44 l + 19 l =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09358" y="3504325"/>
            <a:ext cx="346124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6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3 l - 44 l =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83080" y="4127137"/>
            <a:ext cx="346124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63 l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-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19 l =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83597" y="4748965"/>
            <a:ext cx="268771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b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14540" y="4755493"/>
            <a:ext cx="346124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15l + 8 l + 30 l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54563" y="5371668"/>
            <a:ext cx="346124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= ………………………………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49306" y="5986612"/>
            <a:ext cx="346124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= ……………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72567" y="4766188"/>
            <a:ext cx="346124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42l -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7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l + 16 l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12590" y="5382363"/>
            <a:ext cx="346124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= ………………………………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07333" y="5997307"/>
            <a:ext cx="346124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= ……………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034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70497" y="575544"/>
            <a:ext cx="10259057" cy="1829867"/>
            <a:chOff x="974415" y="1351128"/>
            <a:chExt cx="10259057" cy="182986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3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65113"/>
              <a:ext cx="970786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Chọn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đúng</a:t>
              </a:r>
              <a:r>
                <a:rPr lang="en-US" sz="2800" dirty="0" smtClean="0"/>
                <a:t>:</a:t>
              </a:r>
            </a:p>
            <a:p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thùng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15 </a:t>
              </a:r>
              <a:r>
                <a:rPr lang="en-US" sz="2800" dirty="0" err="1" smtClean="0"/>
                <a:t>lít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Múc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thùng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rót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đầy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can.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rót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</a:t>
              </a:r>
              <a:r>
                <a:rPr lang="en-US" sz="2800" dirty="0" smtClean="0"/>
                <a:t> can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phương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?</a:t>
              </a:r>
              <a:endParaRPr lang="vi-VN" sz="2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95956" y="1927163"/>
            <a:ext cx="3258269" cy="1457183"/>
            <a:chOff x="7144072" y="2067318"/>
            <a:chExt cx="3258269" cy="1457183"/>
          </a:xfrm>
        </p:grpSpPr>
        <p:sp>
          <p:nvSpPr>
            <p:cNvPr id="7" name="Rounded Rectangle 6"/>
            <p:cNvSpPr/>
            <p:nvPr/>
          </p:nvSpPr>
          <p:spPr>
            <a:xfrm>
              <a:off x="7144072" y="2122909"/>
              <a:ext cx="3258269" cy="1380698"/>
            </a:xfrm>
            <a:custGeom>
              <a:avLst/>
              <a:gdLst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501166"/>
                <a:gd name="connsiteX1" fmla="*/ 239188 w 3340100"/>
                <a:gd name="connsiteY1" fmla="*/ 35586 h 1501166"/>
                <a:gd name="connsiteX2" fmla="*/ 3100912 w 3340100"/>
                <a:gd name="connsiteY2" fmla="*/ 35586 h 1501166"/>
                <a:gd name="connsiteX3" fmla="*/ 3340100 w 3340100"/>
                <a:gd name="connsiteY3" fmla="*/ 274774 h 1501166"/>
                <a:gd name="connsiteX4" fmla="*/ 3340100 w 3340100"/>
                <a:gd name="connsiteY4" fmla="*/ 1231498 h 1501166"/>
                <a:gd name="connsiteX5" fmla="*/ 3100912 w 3340100"/>
                <a:gd name="connsiteY5" fmla="*/ 1470686 h 1501166"/>
                <a:gd name="connsiteX6" fmla="*/ 239188 w 3340100"/>
                <a:gd name="connsiteY6" fmla="*/ 1470686 h 1501166"/>
                <a:gd name="connsiteX7" fmla="*/ 0 w 3340100"/>
                <a:gd name="connsiteY7" fmla="*/ 1231498 h 1501166"/>
                <a:gd name="connsiteX8" fmla="*/ 0 w 3340100"/>
                <a:gd name="connsiteY8" fmla="*/ 274774 h 1501166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0100" h="1527978">
                  <a:moveTo>
                    <a:pt x="0" y="274774"/>
                  </a:moveTo>
                  <a:cubicBezTo>
                    <a:pt x="0" y="142674"/>
                    <a:pt x="107088" y="35586"/>
                    <a:pt x="239188" y="35586"/>
                  </a:cubicBezTo>
                  <a:cubicBezTo>
                    <a:pt x="431096" y="127026"/>
                    <a:pt x="2162244" y="-78714"/>
                    <a:pt x="3100912" y="35586"/>
                  </a:cubicBezTo>
                  <a:cubicBezTo>
                    <a:pt x="3233012" y="35586"/>
                    <a:pt x="3340100" y="142674"/>
                    <a:pt x="3340100" y="274774"/>
                  </a:cubicBezTo>
                  <a:cubicBezTo>
                    <a:pt x="3218180" y="502242"/>
                    <a:pt x="3340100" y="912590"/>
                    <a:pt x="3340100" y="1231498"/>
                  </a:cubicBezTo>
                  <a:cubicBezTo>
                    <a:pt x="3340100" y="1363598"/>
                    <a:pt x="3233012" y="1470686"/>
                    <a:pt x="3100912" y="1470686"/>
                  </a:cubicBezTo>
                  <a:cubicBezTo>
                    <a:pt x="2185104" y="1539266"/>
                    <a:pt x="1193096" y="1554506"/>
                    <a:pt x="239188" y="1470686"/>
                  </a:cubicBezTo>
                  <a:cubicBezTo>
                    <a:pt x="107088" y="1470686"/>
                    <a:pt x="0" y="1363598"/>
                    <a:pt x="0" y="1231498"/>
                  </a:cubicBezTo>
                  <a:cubicBezTo>
                    <a:pt x="60960" y="767810"/>
                    <a:pt x="45720" y="723222"/>
                    <a:pt x="0" y="274774"/>
                  </a:cubicBezTo>
                  <a:close/>
                </a:path>
              </a:pathLst>
            </a:custGeom>
            <a:solidFill>
              <a:srgbClr val="FBD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500" b="48063" l="73860" r="81404">
                          <a14:foregroundMark x1="74474" y1="42750" x2="74474" y2="43563"/>
                          <a14:foregroundMark x1="77895" y1="41750" x2="79474" y2="41938"/>
                          <a14:foregroundMark x1="78509" y1="41813" x2="79737" y2="41813"/>
                          <a14:foregroundMark x1="80877" y1="42875" x2="80965" y2="45625"/>
                          <a14:foregroundMark x1="80877" y1="43063" x2="81053" y2="43438"/>
                          <a14:foregroundMark x1="80877" y1="44063" x2="80877" y2="47313"/>
                          <a14:foregroundMark x1="80965" y1="45313" x2="80965" y2="47250"/>
                          <a14:foregroundMark x1="75263" y1="47875" x2="80263" y2="47813"/>
                          <a14:foregroundMark x1="77105" y1="47875" x2="80175" y2="47813"/>
                          <a14:foregroundMark x1="75789" y1="41813" x2="76228" y2="41813"/>
                          <a14:foregroundMark x1="75175" y1="41813" x2="75088" y2="42313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99" t="41219" r="17847" b="51447"/>
            <a:stretch/>
          </p:blipFill>
          <p:spPr bwMode="auto">
            <a:xfrm>
              <a:off x="9451040" y="2342026"/>
              <a:ext cx="850056" cy="1010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01" t="61699" r="18654" b="29125"/>
            <a:stretch/>
          </p:blipFill>
          <p:spPr bwMode="auto">
            <a:xfrm>
              <a:off x="7273831" y="2067318"/>
              <a:ext cx="743176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19" t="61699" r="34840" b="29125"/>
            <a:stretch/>
          </p:blipFill>
          <p:spPr bwMode="auto">
            <a:xfrm>
              <a:off x="8214140" y="2238916"/>
              <a:ext cx="1032275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5295956" y="3419043"/>
            <a:ext cx="3258269" cy="1548569"/>
            <a:chOff x="7144072" y="3715761"/>
            <a:chExt cx="3258269" cy="1548569"/>
          </a:xfrm>
        </p:grpSpPr>
        <p:sp>
          <p:nvSpPr>
            <p:cNvPr id="20" name="Rounded Rectangle 6"/>
            <p:cNvSpPr/>
            <p:nvPr/>
          </p:nvSpPr>
          <p:spPr>
            <a:xfrm>
              <a:off x="7144072" y="3715761"/>
              <a:ext cx="3258269" cy="1548569"/>
            </a:xfrm>
            <a:custGeom>
              <a:avLst/>
              <a:gdLst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501166"/>
                <a:gd name="connsiteX1" fmla="*/ 239188 w 3340100"/>
                <a:gd name="connsiteY1" fmla="*/ 35586 h 1501166"/>
                <a:gd name="connsiteX2" fmla="*/ 3100912 w 3340100"/>
                <a:gd name="connsiteY2" fmla="*/ 35586 h 1501166"/>
                <a:gd name="connsiteX3" fmla="*/ 3340100 w 3340100"/>
                <a:gd name="connsiteY3" fmla="*/ 274774 h 1501166"/>
                <a:gd name="connsiteX4" fmla="*/ 3340100 w 3340100"/>
                <a:gd name="connsiteY4" fmla="*/ 1231498 h 1501166"/>
                <a:gd name="connsiteX5" fmla="*/ 3100912 w 3340100"/>
                <a:gd name="connsiteY5" fmla="*/ 1470686 h 1501166"/>
                <a:gd name="connsiteX6" fmla="*/ 239188 w 3340100"/>
                <a:gd name="connsiteY6" fmla="*/ 1470686 h 1501166"/>
                <a:gd name="connsiteX7" fmla="*/ 0 w 3340100"/>
                <a:gd name="connsiteY7" fmla="*/ 1231498 h 1501166"/>
                <a:gd name="connsiteX8" fmla="*/ 0 w 3340100"/>
                <a:gd name="connsiteY8" fmla="*/ 274774 h 1501166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0100" h="1527978">
                  <a:moveTo>
                    <a:pt x="0" y="274774"/>
                  </a:moveTo>
                  <a:cubicBezTo>
                    <a:pt x="0" y="142674"/>
                    <a:pt x="107088" y="35586"/>
                    <a:pt x="239188" y="35586"/>
                  </a:cubicBezTo>
                  <a:cubicBezTo>
                    <a:pt x="431096" y="127026"/>
                    <a:pt x="2162244" y="-78714"/>
                    <a:pt x="3100912" y="35586"/>
                  </a:cubicBezTo>
                  <a:cubicBezTo>
                    <a:pt x="3233012" y="35586"/>
                    <a:pt x="3340100" y="142674"/>
                    <a:pt x="3340100" y="274774"/>
                  </a:cubicBezTo>
                  <a:cubicBezTo>
                    <a:pt x="3218180" y="502242"/>
                    <a:pt x="3340100" y="912590"/>
                    <a:pt x="3340100" y="1231498"/>
                  </a:cubicBezTo>
                  <a:cubicBezTo>
                    <a:pt x="3340100" y="1363598"/>
                    <a:pt x="3233012" y="1470686"/>
                    <a:pt x="3100912" y="1470686"/>
                  </a:cubicBezTo>
                  <a:cubicBezTo>
                    <a:pt x="2185104" y="1539266"/>
                    <a:pt x="1193096" y="1554506"/>
                    <a:pt x="239188" y="1470686"/>
                  </a:cubicBezTo>
                  <a:cubicBezTo>
                    <a:pt x="107088" y="1470686"/>
                    <a:pt x="0" y="1363598"/>
                    <a:pt x="0" y="1231498"/>
                  </a:cubicBezTo>
                  <a:cubicBezTo>
                    <a:pt x="60960" y="767810"/>
                    <a:pt x="45720" y="723222"/>
                    <a:pt x="0" y="274774"/>
                  </a:cubicBezTo>
                  <a:close/>
                </a:path>
              </a:pathLst>
            </a:custGeom>
            <a:solidFill>
              <a:srgbClr val="D1E9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0125" b="59625" l="71930" r="82544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90" t="50014" r="16170" b="39924"/>
            <a:stretch/>
          </p:blipFill>
          <p:spPr bwMode="auto">
            <a:xfrm>
              <a:off x="9122342" y="3785193"/>
              <a:ext cx="1221853" cy="140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64" t="61699" r="27669" b="29125"/>
            <a:stretch/>
          </p:blipFill>
          <p:spPr bwMode="auto">
            <a:xfrm>
              <a:off x="7201270" y="3847250"/>
              <a:ext cx="705395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500" b="48063" l="73860" r="81404">
                          <a14:foregroundMark x1="74474" y1="42750" x2="74474" y2="43563"/>
                          <a14:foregroundMark x1="77895" y1="41750" x2="79474" y2="41938"/>
                          <a14:foregroundMark x1="78509" y1="41813" x2="79737" y2="41813"/>
                          <a14:foregroundMark x1="80877" y1="42875" x2="80965" y2="45625"/>
                          <a14:foregroundMark x1="80877" y1="43063" x2="81053" y2="43438"/>
                          <a14:foregroundMark x1="80877" y1="44063" x2="80877" y2="47313"/>
                          <a14:foregroundMark x1="80965" y1="45313" x2="80965" y2="47250"/>
                          <a14:foregroundMark x1="75263" y1="47875" x2="80263" y2="47813"/>
                          <a14:foregroundMark x1="77105" y1="47875" x2="80175" y2="47813"/>
                          <a14:foregroundMark x1="75789" y1="41813" x2="76228" y2="41813"/>
                          <a14:foregroundMark x1="75175" y1="41813" x2="75088" y2="42313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99" t="41219" r="17847" b="51447"/>
            <a:stretch/>
          </p:blipFill>
          <p:spPr bwMode="auto">
            <a:xfrm>
              <a:off x="8072983" y="4031333"/>
              <a:ext cx="850056" cy="1010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295956" y="5032496"/>
            <a:ext cx="3258269" cy="1380698"/>
            <a:chOff x="7144072" y="5042021"/>
            <a:chExt cx="3258269" cy="1380698"/>
          </a:xfrm>
        </p:grpSpPr>
        <p:sp>
          <p:nvSpPr>
            <p:cNvPr id="23" name="Rounded Rectangle 6"/>
            <p:cNvSpPr/>
            <p:nvPr/>
          </p:nvSpPr>
          <p:spPr>
            <a:xfrm>
              <a:off x="7144072" y="5042021"/>
              <a:ext cx="3258269" cy="1380698"/>
            </a:xfrm>
            <a:custGeom>
              <a:avLst/>
              <a:gdLst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501166"/>
                <a:gd name="connsiteX1" fmla="*/ 239188 w 3340100"/>
                <a:gd name="connsiteY1" fmla="*/ 35586 h 1501166"/>
                <a:gd name="connsiteX2" fmla="*/ 3100912 w 3340100"/>
                <a:gd name="connsiteY2" fmla="*/ 35586 h 1501166"/>
                <a:gd name="connsiteX3" fmla="*/ 3340100 w 3340100"/>
                <a:gd name="connsiteY3" fmla="*/ 274774 h 1501166"/>
                <a:gd name="connsiteX4" fmla="*/ 3340100 w 3340100"/>
                <a:gd name="connsiteY4" fmla="*/ 1231498 h 1501166"/>
                <a:gd name="connsiteX5" fmla="*/ 3100912 w 3340100"/>
                <a:gd name="connsiteY5" fmla="*/ 1470686 h 1501166"/>
                <a:gd name="connsiteX6" fmla="*/ 239188 w 3340100"/>
                <a:gd name="connsiteY6" fmla="*/ 1470686 h 1501166"/>
                <a:gd name="connsiteX7" fmla="*/ 0 w 3340100"/>
                <a:gd name="connsiteY7" fmla="*/ 1231498 h 1501166"/>
                <a:gd name="connsiteX8" fmla="*/ 0 w 3340100"/>
                <a:gd name="connsiteY8" fmla="*/ 274774 h 1501166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0100" h="1527978">
                  <a:moveTo>
                    <a:pt x="0" y="274774"/>
                  </a:moveTo>
                  <a:cubicBezTo>
                    <a:pt x="0" y="142674"/>
                    <a:pt x="107088" y="35586"/>
                    <a:pt x="239188" y="35586"/>
                  </a:cubicBezTo>
                  <a:cubicBezTo>
                    <a:pt x="431096" y="127026"/>
                    <a:pt x="2162244" y="-78714"/>
                    <a:pt x="3100912" y="35586"/>
                  </a:cubicBezTo>
                  <a:cubicBezTo>
                    <a:pt x="3233012" y="35586"/>
                    <a:pt x="3340100" y="142674"/>
                    <a:pt x="3340100" y="274774"/>
                  </a:cubicBezTo>
                  <a:cubicBezTo>
                    <a:pt x="3218180" y="502242"/>
                    <a:pt x="3340100" y="912590"/>
                    <a:pt x="3340100" y="1231498"/>
                  </a:cubicBezTo>
                  <a:cubicBezTo>
                    <a:pt x="3340100" y="1363598"/>
                    <a:pt x="3233012" y="1470686"/>
                    <a:pt x="3100912" y="1470686"/>
                  </a:cubicBezTo>
                  <a:cubicBezTo>
                    <a:pt x="2185104" y="1539266"/>
                    <a:pt x="1193096" y="1554506"/>
                    <a:pt x="239188" y="1470686"/>
                  </a:cubicBezTo>
                  <a:cubicBezTo>
                    <a:pt x="107088" y="1470686"/>
                    <a:pt x="0" y="1363598"/>
                    <a:pt x="0" y="1231498"/>
                  </a:cubicBezTo>
                  <a:cubicBezTo>
                    <a:pt x="60960" y="767810"/>
                    <a:pt x="45720" y="723222"/>
                    <a:pt x="0" y="274774"/>
                  </a:cubicBezTo>
                  <a:close/>
                </a:path>
              </a:pathLst>
            </a:custGeom>
            <a:solidFill>
              <a:srgbClr val="FDE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19" t="61699" r="34840" b="29125"/>
            <a:stretch/>
          </p:blipFill>
          <p:spPr bwMode="auto">
            <a:xfrm>
              <a:off x="7266244" y="5137134"/>
              <a:ext cx="1032275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64" t="61699" r="27669" b="29125"/>
            <a:stretch/>
          </p:blipFill>
          <p:spPr bwMode="auto">
            <a:xfrm>
              <a:off x="8548054" y="5137134"/>
              <a:ext cx="705395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01" t="61699" r="18654" b="29125"/>
            <a:stretch/>
          </p:blipFill>
          <p:spPr bwMode="auto">
            <a:xfrm>
              <a:off x="9504480" y="5042021"/>
              <a:ext cx="743176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4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938" b="69938" l="55175" r="80526">
                        <a14:foregroundMark x1="67544" y1="64938" x2="70439" y2="68625"/>
                        <a14:foregroundMark x1="76404" y1="64813" x2="79825" y2="69000"/>
                        <a14:foregroundMark x1="67105" y1="68875" x2="70526" y2="68875"/>
                        <a14:foregroundMark x1="75789" y1="69375" x2="79561" y2="69250"/>
                        <a14:foregroundMark x1="75088" y1="65375" x2="75175" y2="68625"/>
                        <a14:foregroundMark x1="80175" y1="65500" x2="80175" y2="68813"/>
                        <a14:foregroundMark x1="77807" y1="64688" x2="79298" y2="64688"/>
                        <a14:foregroundMark x1="68860" y1="64813" x2="70263" y2="64813"/>
                        <a14:foregroundMark x1="66667" y1="65438" x2="66579" y2="68438"/>
                        <a14:foregroundMark x1="66667" y1="68438" x2="67018" y2="68813"/>
                        <a14:foregroundMark x1="67281" y1="65125" x2="66667" y2="65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64" t="61699" r="27669" b="29125"/>
          <a:stretch/>
        </p:blipFill>
        <p:spPr bwMode="auto">
          <a:xfrm>
            <a:off x="10376860" y="8127815"/>
            <a:ext cx="705395" cy="128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1292056" y="2594848"/>
            <a:ext cx="3321311" cy="3465129"/>
            <a:chOff x="730347" y="2594848"/>
            <a:chExt cx="3321311" cy="346512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347" y="2594848"/>
              <a:ext cx="3276122" cy="3465129"/>
            </a:xfrm>
            <a:prstGeom prst="rect">
              <a:avLst/>
            </a:prstGeom>
          </p:spPr>
        </p:pic>
        <p:sp>
          <p:nvSpPr>
            <p:cNvPr id="29" name="Freeform 28"/>
            <p:cNvSpPr/>
            <p:nvPr/>
          </p:nvSpPr>
          <p:spPr>
            <a:xfrm>
              <a:off x="3120866" y="4720281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168101" y="4660431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341937" y="4775768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376772" y="4652251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262314" y="4652250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2601408" y="4724621"/>
            <a:ext cx="914400" cy="4859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15 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4770364" y="2351796"/>
            <a:ext cx="777904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rgbClr val="E75B42"/>
                </a:solidFill>
              </a:rPr>
              <a:t>A.</a:t>
            </a:r>
          </a:p>
          <a:p>
            <a:pPr>
              <a:lnSpc>
                <a:spcPts val="4000"/>
              </a:lnSpc>
            </a:pPr>
            <a:endParaRPr lang="en-US" sz="2800" dirty="0">
              <a:solidFill>
                <a:srgbClr val="E75B42"/>
              </a:solidFill>
            </a:endParaRPr>
          </a:p>
          <a:p>
            <a:pPr>
              <a:lnSpc>
                <a:spcPts val="4000"/>
              </a:lnSpc>
            </a:pPr>
            <a:endParaRPr lang="en-US" sz="2800" dirty="0" smtClean="0">
              <a:solidFill>
                <a:srgbClr val="E75B42"/>
              </a:solidFill>
            </a:endParaRPr>
          </a:p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rgbClr val="E75B42"/>
                </a:solidFill>
              </a:rPr>
              <a:t>B.</a:t>
            </a:r>
          </a:p>
          <a:p>
            <a:pPr>
              <a:lnSpc>
                <a:spcPts val="4000"/>
              </a:lnSpc>
            </a:pPr>
            <a:endParaRPr lang="en-US" sz="2800" dirty="0">
              <a:solidFill>
                <a:srgbClr val="E75B42"/>
              </a:solidFill>
            </a:endParaRPr>
          </a:p>
          <a:p>
            <a:pPr>
              <a:lnSpc>
                <a:spcPts val="4000"/>
              </a:lnSpc>
            </a:pPr>
            <a:endParaRPr lang="en-US" sz="2800" dirty="0" smtClean="0">
              <a:solidFill>
                <a:srgbClr val="E75B42"/>
              </a:solidFill>
            </a:endParaRPr>
          </a:p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rgbClr val="E75B42"/>
                </a:solidFill>
              </a:rPr>
              <a:t>C. </a:t>
            </a:r>
            <a:endParaRPr lang="vi-VN" sz="2800" dirty="0">
              <a:solidFill>
                <a:srgbClr val="E75B4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73860" y="2453786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75B42"/>
                </a:solidFill>
              </a:rPr>
              <a:t>+</a:t>
            </a:r>
            <a:endParaRPr lang="en-US" sz="2800" b="1" dirty="0">
              <a:solidFill>
                <a:srgbClr val="E75B4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86694" y="2453786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75B42"/>
                </a:solidFill>
              </a:rPr>
              <a:t>+</a:t>
            </a:r>
            <a:endParaRPr lang="en-US" sz="2800" b="1" dirty="0">
              <a:solidFill>
                <a:srgbClr val="E75B4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683984" y="2453786"/>
            <a:ext cx="45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75B42"/>
                </a:solidFill>
              </a:rPr>
              <a:t>=</a:t>
            </a:r>
            <a:endParaRPr lang="en-US" sz="2800" b="1" dirty="0">
              <a:solidFill>
                <a:srgbClr val="E75B4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079817" y="2453786"/>
            <a:ext cx="164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75B42"/>
                </a:solidFill>
              </a:rPr>
              <a:t>18 </a:t>
            </a:r>
            <a:r>
              <a:rPr lang="en-US" sz="2800" b="1" i="1" dirty="0" smtClean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800" b="1" i="1" dirty="0">
              <a:solidFill>
                <a:srgbClr val="E75B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98600" y="4071722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75B42"/>
                </a:solidFill>
              </a:rPr>
              <a:t>+</a:t>
            </a:r>
            <a:endParaRPr lang="en-US" sz="2800" b="1" dirty="0">
              <a:solidFill>
                <a:srgbClr val="E75B4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89514" y="4071722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75B42"/>
                </a:solidFill>
              </a:rPr>
              <a:t>+</a:t>
            </a:r>
            <a:endParaRPr lang="en-US" sz="2800" b="1" dirty="0">
              <a:solidFill>
                <a:srgbClr val="E75B4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683984" y="4071722"/>
            <a:ext cx="45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75B42"/>
                </a:solidFill>
              </a:rPr>
              <a:t>=</a:t>
            </a:r>
            <a:endParaRPr lang="en-US" sz="2800" b="1" dirty="0">
              <a:solidFill>
                <a:srgbClr val="E75B4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079817" y="4071722"/>
            <a:ext cx="164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75B42"/>
                </a:solidFill>
              </a:rPr>
              <a:t>22 </a:t>
            </a:r>
            <a:r>
              <a:rPr lang="en-US" sz="2800" b="1" i="1" dirty="0" smtClean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800" b="1" i="1" dirty="0">
              <a:solidFill>
                <a:srgbClr val="E75B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82178" y="5620373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75B42"/>
                </a:solidFill>
              </a:rPr>
              <a:t>+</a:t>
            </a:r>
            <a:endParaRPr lang="en-US" sz="2800" b="1" dirty="0">
              <a:solidFill>
                <a:srgbClr val="E75B4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18112" y="5620373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75B42"/>
                </a:solidFill>
              </a:rPr>
              <a:t>+</a:t>
            </a:r>
            <a:endParaRPr lang="en-US" sz="2800" b="1" dirty="0">
              <a:solidFill>
                <a:srgbClr val="E75B4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683984" y="5620373"/>
            <a:ext cx="45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75B42"/>
                </a:solidFill>
              </a:rPr>
              <a:t>=</a:t>
            </a:r>
            <a:endParaRPr lang="en-US" sz="2800" b="1" dirty="0">
              <a:solidFill>
                <a:srgbClr val="E75B4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079817" y="5620373"/>
            <a:ext cx="164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75B42"/>
                </a:solidFill>
              </a:rPr>
              <a:t>15 </a:t>
            </a:r>
            <a:r>
              <a:rPr lang="en-US" sz="2800" b="1" i="1" dirty="0" smtClean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800" b="1" i="1" dirty="0">
              <a:solidFill>
                <a:srgbClr val="E75B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647801" y="5384494"/>
            <a:ext cx="671164" cy="671164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4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9" grpId="0"/>
      <p:bldP spid="32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t="75633" r="7336" b="7484"/>
          <a:stretch/>
        </p:blipFill>
        <p:spPr bwMode="auto">
          <a:xfrm>
            <a:off x="5541077" y="1112749"/>
            <a:ext cx="5588477" cy="289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70497" y="575544"/>
            <a:ext cx="10259057" cy="551191"/>
            <a:chOff x="974415" y="1351128"/>
            <a:chExt cx="10259057" cy="55119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4</a:t>
              </a:r>
              <a:endParaRPr lang="vi-VN" sz="32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65113"/>
              <a:ext cx="97078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Giải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toán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theo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tóm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tắt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870497" y="1347046"/>
            <a:ext cx="54496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err="1" smtClean="0"/>
              <a:t>Tóm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tắt</a:t>
            </a:r>
            <a:endParaRPr lang="en-US" sz="2800" i="1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Có</a:t>
            </a:r>
            <a:r>
              <a:rPr lang="en-US" sz="2800" dirty="0" smtClean="0"/>
              <a:t>: 18 </a:t>
            </a:r>
            <a:r>
              <a:rPr lang="en-US" sz="2800" dirty="0" err="1" smtClean="0"/>
              <a:t>thùng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mắm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Thêm</a:t>
            </a:r>
            <a:r>
              <a:rPr lang="en-US" sz="2800" dirty="0" smtClean="0"/>
              <a:t>: 4 </a:t>
            </a:r>
            <a:r>
              <a:rPr lang="en-US" sz="2800" dirty="0" err="1" smtClean="0"/>
              <a:t>thùng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mắm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: … </a:t>
            </a:r>
            <a:r>
              <a:rPr lang="en-US" sz="2800" dirty="0" err="1" smtClean="0"/>
              <a:t>thùng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mắ</a:t>
            </a:r>
            <a:r>
              <a:rPr lang="en-US" sz="2400" dirty="0" err="1" smtClean="0"/>
              <a:t>m</a:t>
            </a:r>
            <a:r>
              <a:rPr lang="en-US" sz="2800" dirty="0" smtClean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275215" y="3789355"/>
            <a:ext cx="54496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 smtClean="0">
                <a:solidFill>
                  <a:schemeClr val="tx2"/>
                </a:solidFill>
              </a:rPr>
              <a:t>Bài</a:t>
            </a:r>
            <a:r>
              <a:rPr lang="en-US" sz="2800" i="1" dirty="0" smtClean="0">
                <a:solidFill>
                  <a:schemeClr val="tx2"/>
                </a:solidFill>
              </a:rPr>
              <a:t> </a:t>
            </a:r>
            <a:r>
              <a:rPr lang="en-US" sz="2800" i="1" dirty="0" err="1" smtClean="0">
                <a:solidFill>
                  <a:schemeClr val="tx2"/>
                </a:solidFill>
              </a:rPr>
              <a:t>giải</a:t>
            </a:r>
            <a:endParaRPr lang="en-US" sz="2800" i="1" dirty="0" smtClean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tx2"/>
                </a:solidFill>
              </a:rPr>
              <a:t>Có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tất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cả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số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thùng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nước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mắm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là</a:t>
            </a:r>
            <a:r>
              <a:rPr lang="en-US" sz="2800" dirty="0" smtClean="0">
                <a:solidFill>
                  <a:schemeClr val="tx2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tx2"/>
                </a:solidFill>
              </a:rPr>
              <a:t>18 + 4 = 32 (</a:t>
            </a:r>
            <a:r>
              <a:rPr lang="en-US" sz="2800" dirty="0" err="1" smtClean="0">
                <a:solidFill>
                  <a:schemeClr val="tx2"/>
                </a:solidFill>
              </a:rPr>
              <a:t>thùng</a:t>
            </a:r>
            <a:r>
              <a:rPr lang="en-US" sz="2800" dirty="0" smtClean="0">
                <a:solidFill>
                  <a:schemeClr val="tx2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tx2"/>
                </a:solidFill>
              </a:rPr>
              <a:t>Đáp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số</a:t>
            </a:r>
            <a:r>
              <a:rPr lang="en-US" sz="2800" dirty="0" smtClean="0">
                <a:solidFill>
                  <a:schemeClr val="tx2"/>
                </a:solidFill>
              </a:rPr>
              <a:t>: 32 </a:t>
            </a:r>
            <a:r>
              <a:rPr lang="en-US" sz="2800" dirty="0" err="1" smtClean="0">
                <a:solidFill>
                  <a:schemeClr val="tx2"/>
                </a:solidFill>
              </a:rPr>
              <a:t>thùng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nước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mắm</a:t>
            </a:r>
            <a:endParaRPr lang="en-US" sz="2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7492" y="1306559"/>
            <a:ext cx="1199150" cy="1898639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3125" y="1717269"/>
            <a:ext cx="1293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03" y="18551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oogle Shape;1075;p17"/>
          <p:cNvPicPr preferRelativeResize="0"/>
          <p:nvPr/>
        </p:nvPicPr>
        <p:blipFill rotWithShape="1">
          <a:blip r:embed="rId3">
            <a:alphaModFix/>
          </a:blip>
          <a:srcRect l="6858" r="7614"/>
          <a:stretch/>
        </p:blipFill>
        <p:spPr>
          <a:xfrm>
            <a:off x="3241964" y="194042"/>
            <a:ext cx="8123382" cy="315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075;p17"/>
          <p:cNvPicPr preferRelativeResize="0"/>
          <p:nvPr/>
        </p:nvPicPr>
        <p:blipFill rotWithShape="1">
          <a:blip r:embed="rId3">
            <a:alphaModFix/>
          </a:blip>
          <a:srcRect l="6955" r="7615"/>
          <a:stretch/>
        </p:blipFill>
        <p:spPr>
          <a:xfrm>
            <a:off x="3251200" y="3289191"/>
            <a:ext cx="8114145" cy="31594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3169173" y="417675"/>
            <a:ext cx="268771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4: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38715" y="1054717"/>
            <a:ext cx="255917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giải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903766-6D36-4E27-8351-31557A91E973}"/>
              </a:ext>
            </a:extLst>
          </p:cNvPr>
          <p:cNvSpPr txBox="1"/>
          <p:nvPr/>
        </p:nvSpPr>
        <p:spPr>
          <a:xfrm>
            <a:off x="3448142" y="1722627"/>
            <a:ext cx="7526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tất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cả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thùng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nước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mắm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là: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BA2EC7-6994-48CD-AFAD-7F9FF9245D1A}"/>
              </a:ext>
            </a:extLst>
          </p:cNvPr>
          <p:cNvSpPr txBox="1"/>
          <p:nvPr/>
        </p:nvSpPr>
        <p:spPr>
          <a:xfrm>
            <a:off x="4694957" y="2345704"/>
            <a:ext cx="5065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18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+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4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=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22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(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thùng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5E6C5F-3BBA-4DFB-86E6-2C7217A618E8}"/>
              </a:ext>
            </a:extLst>
          </p:cNvPr>
          <p:cNvSpPr txBox="1"/>
          <p:nvPr/>
        </p:nvSpPr>
        <p:spPr>
          <a:xfrm>
            <a:off x="5524355" y="2963815"/>
            <a:ext cx="5913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Đáp số: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22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thùng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nước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mắm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72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494</Words>
  <Application>Microsoft Office PowerPoint</Application>
  <PresentationFormat>Widescreen</PresentationFormat>
  <Paragraphs>107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等线</vt:lpstr>
      <vt:lpstr>HP001 4 hàng</vt:lpstr>
      <vt:lpstr>HP001 4H</vt:lpstr>
      <vt:lpstr>iCiel Cadena</vt:lpstr>
      <vt:lpstr>iCiel Cucho Bold</vt:lpstr>
      <vt:lpstr>iCiel Pony</vt:lpstr>
      <vt:lpstr>Times New Roman</vt:lpstr>
      <vt:lpstr>UTM Cookies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58</cp:revision>
  <dcterms:created xsi:type="dcterms:W3CDTF">2021-06-02T01:34:28Z</dcterms:created>
  <dcterms:modified xsi:type="dcterms:W3CDTF">2022-01-05T01:01:15Z</dcterms:modified>
</cp:coreProperties>
</file>