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1" r:id="rId2"/>
  </p:sldMasterIdLst>
  <p:sldIdLst>
    <p:sldId id="256" r:id="rId3"/>
    <p:sldId id="276" r:id="rId4"/>
    <p:sldId id="259" r:id="rId5"/>
    <p:sldId id="267" r:id="rId6"/>
    <p:sldId id="277" r:id="rId7"/>
    <p:sldId id="268" r:id="rId8"/>
    <p:sldId id="269" r:id="rId9"/>
    <p:sldId id="278" r:id="rId10"/>
    <p:sldId id="270" r:id="rId11"/>
    <p:sldId id="275" r:id="rId12"/>
  </p:sldIdLst>
  <p:sldSz cx="12192000" cy="6858000"/>
  <p:notesSz cx="6858000" cy="9144000"/>
  <p:custDataLst>
    <p:tags r:id="rId13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5757"/>
    <a:srgbClr val="FFBA75"/>
    <a:srgbClr val="FFD974"/>
    <a:srgbClr val="FFECAF"/>
    <a:srgbClr val="FFE285"/>
    <a:srgbClr val="B40C60"/>
    <a:srgbClr val="E36785"/>
    <a:srgbClr val="5B33CD"/>
    <a:srgbClr val="14B9EC"/>
    <a:srgbClr val="5826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92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1657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26306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15728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>
            <a:grpSpLocks/>
          </p:cNvGrpSpPr>
          <p:nvPr userDrawn="1"/>
        </p:nvGrpSpPr>
        <p:grpSpPr>
          <a:xfrm>
            <a:off x="835394" y="5512046"/>
            <a:ext cx="922784" cy="803307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>
            <a:grpSpLocks/>
          </p:cNvGrpSpPr>
          <p:nvPr userDrawn="1"/>
        </p:nvGrpSpPr>
        <p:grpSpPr>
          <a:xfrm>
            <a:off x="10076954" y="333157"/>
            <a:ext cx="605202" cy="567168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>
            <a:grpSpLocks/>
          </p:cNvGrpSpPr>
          <p:nvPr userDrawn="1"/>
        </p:nvGrpSpPr>
        <p:grpSpPr>
          <a:xfrm>
            <a:off x="10946372" y="986740"/>
            <a:ext cx="346194" cy="339797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>
            <a:spLocks/>
          </p:cNvSpPr>
          <p:nvPr userDrawn="1"/>
        </p:nvSpPr>
        <p:spPr>
          <a:xfrm>
            <a:off x="2013373" y="6237403"/>
            <a:ext cx="247430" cy="163676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>
            <a:spLocks/>
          </p:cNvSpPr>
          <p:nvPr userDrawn="1"/>
        </p:nvSpPr>
        <p:spPr>
          <a:xfrm>
            <a:off x="10965403" y="6160664"/>
            <a:ext cx="180704" cy="124823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>
            <a:grpSpLocks/>
          </p:cNvGrpSpPr>
          <p:nvPr userDrawn="1"/>
        </p:nvGrpSpPr>
        <p:grpSpPr>
          <a:xfrm>
            <a:off x="759660" y="5135698"/>
            <a:ext cx="346194" cy="339797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2122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>
            <a:grpSpLocks/>
          </p:cNvGrpSpPr>
          <p:nvPr userDrawn="1"/>
        </p:nvGrpSpPr>
        <p:grpSpPr>
          <a:xfrm>
            <a:off x="835394" y="5512046"/>
            <a:ext cx="922784" cy="803307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>
            <a:grpSpLocks/>
          </p:cNvGrpSpPr>
          <p:nvPr userDrawn="1"/>
        </p:nvGrpSpPr>
        <p:grpSpPr>
          <a:xfrm>
            <a:off x="10076954" y="333157"/>
            <a:ext cx="605202" cy="567168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>
            <a:grpSpLocks/>
          </p:cNvGrpSpPr>
          <p:nvPr userDrawn="1"/>
        </p:nvGrpSpPr>
        <p:grpSpPr>
          <a:xfrm>
            <a:off x="10946372" y="986740"/>
            <a:ext cx="346194" cy="339797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>
            <a:spLocks/>
          </p:cNvSpPr>
          <p:nvPr userDrawn="1"/>
        </p:nvSpPr>
        <p:spPr>
          <a:xfrm>
            <a:off x="2013373" y="6237403"/>
            <a:ext cx="247430" cy="163676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>
            <a:spLocks/>
          </p:cNvSpPr>
          <p:nvPr userDrawn="1"/>
        </p:nvSpPr>
        <p:spPr>
          <a:xfrm>
            <a:off x="10965403" y="6160664"/>
            <a:ext cx="180704" cy="124823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>
            <a:grpSpLocks/>
          </p:cNvGrpSpPr>
          <p:nvPr userDrawn="1"/>
        </p:nvGrpSpPr>
        <p:grpSpPr>
          <a:xfrm>
            <a:off x="759660" y="5135698"/>
            <a:ext cx="346194" cy="339797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6068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6F901-D6E3-4740-88CA-9F7A7EC444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9120CF-34B3-48DB-87C0-A1813EED82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23561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6F901-D6E3-4740-88CA-9F7A7EC444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9120CF-34B3-48DB-87C0-A1813EED82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63468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6F901-D6E3-4740-88CA-9F7A7EC444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9120CF-34B3-48DB-87C0-A1813EED82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82132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6F901-D6E3-4740-88CA-9F7A7EC444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9120CF-34B3-48DB-87C0-A1813EED82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18328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6F901-D6E3-4740-88CA-9F7A7EC444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9120CF-34B3-48DB-87C0-A1813EED82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92094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6F901-D6E3-4740-88CA-9F7A7EC444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9120CF-34B3-48DB-87C0-A1813EED82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82738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6F901-D6E3-4740-88CA-9F7A7EC444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9120CF-34B3-48DB-87C0-A1813EED82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1394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6F901-D6E3-4740-88CA-9F7A7EC444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9120CF-34B3-48DB-87C0-A1813EED82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92660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6F901-D6E3-4740-88CA-9F7A7EC444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9120CF-34B3-48DB-87C0-A1813EED82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96479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6F901-D6E3-4740-88CA-9F7A7EC444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9120CF-34B3-48DB-87C0-A1813EED82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3573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6F901-D6E3-4740-88CA-9F7A7EC444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9120CF-34B3-48DB-87C0-A1813EED82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4558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6F901-D6E3-4740-88CA-9F7A7EC444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9120CF-34B3-48DB-87C0-A1813EED82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74815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6F901-D6E3-4740-88CA-9F7A7EC444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9120CF-34B3-48DB-87C0-A1813EED82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99616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6F901-D6E3-4740-88CA-9F7A7EC444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9120CF-34B3-48DB-87C0-A1813EED82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07774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6F901-D6E3-4740-88CA-9F7A7EC444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9120CF-34B3-48DB-87C0-A1813EED82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8266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6F901-D6E3-4740-88CA-9F7A7EC444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9120CF-34B3-48DB-87C0-A1813EED82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8600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6F901-D6E3-4740-88CA-9F7A7EC444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9120CF-34B3-48DB-87C0-A1813EED82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555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6F901-D6E3-4740-88CA-9F7A7EC444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9120CF-34B3-48DB-87C0-A1813EED82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58198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6F901-D6E3-4740-88CA-9F7A7EC444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9120CF-34B3-48DB-87C0-A1813EED82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82123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6F901-D6E3-4740-88CA-9F7A7EC444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9120CF-34B3-48DB-87C0-A1813EED82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0948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6F901-D6E3-4740-88CA-9F7A7EC444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9120CF-34B3-48DB-87C0-A1813EED82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8017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3"/>
            <a:ext cx="12192000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64679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3"/>
            <a:ext cx="12192000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94521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0892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99354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35.xml"/><Relationship Id="rId21" Type="http://schemas.openxmlformats.org/officeDocument/2006/relationships/slideLayout" Target="../slideLayouts/slideLayout53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23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17" r:id="rId2"/>
    <p:sldLayoutId id="2147483713" r:id="rId3"/>
    <p:sldLayoutId id="2147483650" r:id="rId4"/>
    <p:sldLayoutId id="2147483660" r:id="rId5"/>
    <p:sldLayoutId id="2147483661" r:id="rId6"/>
    <p:sldLayoutId id="2147483674" r:id="rId7"/>
    <p:sldLayoutId id="2147483721" r:id="rId8"/>
    <p:sldLayoutId id="2147483720" r:id="rId9"/>
    <p:sldLayoutId id="2147483719" r:id="rId10"/>
    <p:sldLayoutId id="2147483716" r:id="rId11"/>
    <p:sldLayoutId id="2147483715" r:id="rId12"/>
    <p:sldLayoutId id="2147483662" r:id="rId13"/>
    <p:sldLayoutId id="2147483663" r:id="rId14"/>
    <p:sldLayoutId id="2147483664" r:id="rId15"/>
    <p:sldLayoutId id="2147483665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  <p:sldLayoutId id="2147483690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6F901-D6E3-4740-88CA-9F7A7EC444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9120CF-34B3-48DB-87C0-A1813EED82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6698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18" r:id="rId16"/>
    <p:sldLayoutId id="2147483714" r:id="rId17"/>
    <p:sldLayoutId id="2147483707" r:id="rId18"/>
    <p:sldLayoutId id="2147483708" r:id="rId19"/>
    <p:sldLayoutId id="2147483709" r:id="rId20"/>
    <p:sldLayoutId id="2147483710" r:id="rId21"/>
    <p:sldLayoutId id="2147483711" r:id="rId22"/>
    <p:sldLayoutId id="2147483712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433953" y="106016"/>
            <a:ext cx="2750709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72735" y="317237"/>
            <a:ext cx="7034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CỘNG, PHÉP TRỪ (CÓ NHỚ) TRONG PHẠM VI 100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909070" y="1670922"/>
            <a:ext cx="6373860" cy="351615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19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CỘNG (CÓ NHỚ)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HAI CHỮ SỐ VỚI 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MỘT CHỮ SỐ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122D62D-D58E-41FD-90B8-EF4CCDFE92CA}"/>
              </a:ext>
            </a:extLst>
          </p:cNvPr>
          <p:cNvGrpSpPr/>
          <p:nvPr/>
        </p:nvGrpSpPr>
        <p:grpSpPr>
          <a:xfrm>
            <a:off x="2643808" y="569843"/>
            <a:ext cx="6904383" cy="1152939"/>
            <a:chOff x="2643808" y="569843"/>
            <a:chExt cx="6904383" cy="1152939"/>
          </a:xfrm>
        </p:grpSpPr>
        <p:sp>
          <p:nvSpPr>
            <p:cNvPr id="2" name="Ribbon: Curved and Tilted Up 1">
              <a:extLst>
                <a:ext uri="{FF2B5EF4-FFF2-40B4-BE49-F238E27FC236}">
                  <a16:creationId xmlns:a16="http://schemas.microsoft.com/office/drawing/2014/main" id="{906F6539-CE92-4D21-83FA-AB281DCA4347}"/>
                </a:ext>
              </a:extLst>
            </p:cNvPr>
            <p:cNvSpPr/>
            <p:nvPr/>
          </p:nvSpPr>
          <p:spPr>
            <a:xfrm>
              <a:off x="2643808" y="569843"/>
              <a:ext cx="6904383" cy="1152939"/>
            </a:xfrm>
            <a:prstGeom prst="ellipseRibbon2">
              <a:avLst>
                <a:gd name="adj1" fmla="val 27299"/>
                <a:gd name="adj2" fmla="val 54607"/>
                <a:gd name="adj3" fmla="val 5603"/>
              </a:avLst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99BEDEA-F438-4597-B932-10090FAAAB99}"/>
                </a:ext>
              </a:extLst>
            </p:cNvPr>
            <p:cNvSpPr txBox="1"/>
            <p:nvPr/>
          </p:nvSpPr>
          <p:spPr>
            <a:xfrm>
              <a:off x="4648329" y="636104"/>
              <a:ext cx="289534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800" dirty="0">
                  <a:solidFill>
                    <a:srgbClr val="C00000"/>
                  </a:solidFill>
                  <a:latin typeface="+mj-lt"/>
                </a:rPr>
                <a:t>TỔNG KẾT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D2D0AFB-4919-454D-B7F9-203D617D863F}"/>
              </a:ext>
            </a:extLst>
          </p:cNvPr>
          <p:cNvGrpSpPr/>
          <p:nvPr/>
        </p:nvGrpSpPr>
        <p:grpSpPr>
          <a:xfrm>
            <a:off x="874643" y="2054087"/>
            <a:ext cx="10257183" cy="4068417"/>
            <a:chOff x="874643" y="2054087"/>
            <a:chExt cx="10257183" cy="406841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CC8F626-B7D4-4173-A45E-4D0E5559532C}"/>
                </a:ext>
              </a:extLst>
            </p:cNvPr>
            <p:cNvSpPr txBox="1"/>
            <p:nvPr/>
          </p:nvSpPr>
          <p:spPr>
            <a:xfrm>
              <a:off x="1745145" y="2242931"/>
              <a:ext cx="9254159" cy="3664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vi-VN" sz="2800" dirty="0">
                  <a:solidFill>
                    <a:srgbClr val="0070C0"/>
                  </a:solidFill>
                </a:rPr>
                <a:t>Thực hiện được phép cộng (có nhớ) số có hai chữ số với số có một chữ số:</a:t>
              </a:r>
            </a:p>
            <a:p>
              <a:pPr algn="just">
                <a:lnSpc>
                  <a:spcPct val="120000"/>
                </a:lnSpc>
              </a:pPr>
              <a:r>
                <a:rPr lang="vi-VN" sz="2800" dirty="0">
                  <a:solidFill>
                    <a:srgbClr val="0070C0"/>
                  </a:solidFill>
                </a:rPr>
                <a:t>   + Đặt tính theo cột dọc;</a:t>
              </a:r>
            </a:p>
            <a:p>
              <a:pPr algn="just">
                <a:lnSpc>
                  <a:spcPct val="120000"/>
                </a:lnSpc>
              </a:pPr>
              <a:r>
                <a:rPr lang="vi-VN" sz="2800" dirty="0">
                  <a:solidFill>
                    <a:srgbClr val="0070C0"/>
                  </a:solidFill>
                </a:rPr>
                <a:t>   + Tính từ phải sang trái, lưu ý sau khi cộng hai số đơn vị thì nhớ 1 chục vào số chục của số hạng thứ nhất.</a:t>
              </a:r>
            </a:p>
            <a:p>
              <a:pPr marL="285750" indent="-285750" algn="just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vi-VN" sz="2800" dirty="0">
                  <a:solidFill>
                    <a:srgbClr val="0070C0"/>
                  </a:solidFill>
                </a:rPr>
                <a:t>Giải được các bài toán thực tế liên quan đến phép cộng đã học.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030AFFB-D574-47A2-8F40-2363820F5DBF}"/>
                </a:ext>
              </a:extLst>
            </p:cNvPr>
            <p:cNvSpPr/>
            <p:nvPr/>
          </p:nvSpPr>
          <p:spPr>
            <a:xfrm>
              <a:off x="874643" y="2054087"/>
              <a:ext cx="10257183" cy="4068417"/>
            </a:xfrm>
            <a:prstGeom prst="rect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6DB7DBC9-B05C-4620-BE00-0081EDB2BF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4" b="18454"/>
          <a:stretch/>
        </p:blipFill>
        <p:spPr>
          <a:xfrm>
            <a:off x="923510" y="2242931"/>
            <a:ext cx="958414" cy="7860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973E6F5-69D2-4E66-8208-EC54DA681D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4" b="18454"/>
          <a:stretch/>
        </p:blipFill>
        <p:spPr>
          <a:xfrm>
            <a:off x="923510" y="4661453"/>
            <a:ext cx="958414" cy="78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43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04" y="1343601"/>
            <a:ext cx="10334783" cy="37887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2957" y="1658620"/>
            <a:ext cx="11069045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 err="1">
                <a:ln>
                  <a:noFill/>
                </a:ln>
                <a:solidFill>
                  <a:srgbClr val="9D3395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Thứ</a:t>
            </a: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9D3395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4267" b="1" dirty="0" err="1" smtClean="0">
                <a:solidFill>
                  <a:srgbClr val="9D3395"/>
                </a:solidFill>
                <a:latin typeface="HP001 4 hàng" panose="020B0603050302020204" pitchFamily="34" charset="0"/>
              </a:rPr>
              <a:t>tư</a:t>
            </a:r>
            <a:r>
              <a:rPr kumimoji="0" lang="en-US" sz="4267" b="1" i="0" u="none" strike="noStrike" kern="1200" cap="none" spc="0" normalizeH="0" baseline="0" noProof="0" dirty="0" smtClean="0">
                <a:ln>
                  <a:noFill/>
                </a:ln>
                <a:solidFill>
                  <a:srgbClr val="9D3395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4267" b="1" i="0" u="none" strike="noStrike" kern="1200" cap="none" spc="0" normalizeH="0" baseline="0" noProof="0" dirty="0" err="1">
                <a:ln>
                  <a:noFill/>
                </a:ln>
                <a:solidFill>
                  <a:srgbClr val="9D3395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ngày</a:t>
            </a: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9D3395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4267" b="1" dirty="0" smtClean="0">
                <a:solidFill>
                  <a:srgbClr val="9D3395"/>
                </a:solidFill>
                <a:latin typeface="HP001 4 hàng" panose="020B0603050302020204" pitchFamily="34" charset="0"/>
              </a:rPr>
              <a:t>10</a:t>
            </a:r>
            <a:r>
              <a:rPr kumimoji="0" lang="en-US" sz="4267" b="1" i="0" u="none" strike="noStrike" kern="1200" cap="none" spc="0" normalizeH="0" baseline="0" noProof="0" dirty="0" smtClean="0">
                <a:ln>
                  <a:noFill/>
                </a:ln>
                <a:solidFill>
                  <a:srgbClr val="9D3395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4267" b="1" i="0" u="none" strike="noStrike" kern="1200" cap="none" spc="0" normalizeH="0" baseline="0" noProof="0" dirty="0" err="1">
                <a:ln>
                  <a:noFill/>
                </a:ln>
                <a:solidFill>
                  <a:srgbClr val="9D3395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tháng</a:t>
            </a: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9D3395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11 </a:t>
            </a:r>
            <a:r>
              <a:rPr kumimoji="0" lang="en-US" sz="4267" b="1" i="0" u="none" strike="noStrike" kern="1200" cap="none" spc="0" normalizeH="0" baseline="0" noProof="0" dirty="0" err="1">
                <a:ln>
                  <a:noFill/>
                </a:ln>
                <a:solidFill>
                  <a:srgbClr val="9D3395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năm</a:t>
            </a: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9D3395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2021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50130" y="3148713"/>
            <a:ext cx="8779605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23E7C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Luyện</a:t>
            </a:r>
            <a:r>
              <a:rPr kumimoji="0" lang="en-US" sz="4267" b="1" i="0" u="none" strike="noStrike" kern="1200" cap="none" spc="0" normalizeH="0" noProof="0" dirty="0" smtClean="0">
                <a:ln>
                  <a:noFill/>
                </a:ln>
                <a:solidFill>
                  <a:srgbClr val="923E7C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4267" b="1" i="0" u="none" strike="noStrike" kern="1200" cap="none" spc="0" normalizeH="0" noProof="0" dirty="0" err="1" smtClean="0">
                <a:ln>
                  <a:noFill/>
                </a:ln>
                <a:solidFill>
                  <a:srgbClr val="923E7C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tập</a:t>
            </a:r>
            <a:r>
              <a:rPr kumimoji="0" lang="en-US" sz="4267" b="1" i="0" u="none" strike="noStrike" kern="1200" cap="none" spc="0" normalizeH="0" noProof="0" dirty="0" smtClean="0">
                <a:ln>
                  <a:noFill/>
                </a:ln>
                <a:solidFill>
                  <a:srgbClr val="923E7C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(tr73)</a:t>
            </a:r>
            <a:endParaRPr kumimoji="0" lang="en-US" sz="4267" b="1" i="0" u="none" strike="noStrike" kern="1200" cap="none" spc="0" normalizeH="0" baseline="0" noProof="0" dirty="0">
              <a:ln>
                <a:noFill/>
              </a:ln>
              <a:solidFill>
                <a:srgbClr val="923E7C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895404" y="1343601"/>
            <a:ext cx="0" cy="37887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486825" y="2399725"/>
            <a:ext cx="6631896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 err="1">
                <a:ln>
                  <a:noFill/>
                </a:ln>
                <a:solidFill>
                  <a:srgbClr val="953B88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Toán</a:t>
            </a:r>
            <a:endParaRPr kumimoji="0" lang="en-US" sz="4267" b="1" i="0" u="none" strike="noStrike" kern="1200" cap="none" spc="0" normalizeH="0" baseline="0" noProof="0" dirty="0">
              <a:ln>
                <a:noFill/>
              </a:ln>
              <a:solidFill>
                <a:srgbClr val="953B88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416413" y="6489291"/>
            <a:ext cx="2071328" cy="319747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57D3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434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59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1E7FA0-9FAB-4955-9B00-248FDBCD6AC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151" y="2199354"/>
            <a:ext cx="10524773" cy="156426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1DA9F6D-D0C0-48B0-8B49-E87A53FBFD28}"/>
              </a:ext>
            </a:extLst>
          </p:cNvPr>
          <p:cNvGrpSpPr/>
          <p:nvPr/>
        </p:nvGrpSpPr>
        <p:grpSpPr>
          <a:xfrm>
            <a:off x="1411738" y="1440653"/>
            <a:ext cx="1575092" cy="486009"/>
            <a:chOff x="1411738" y="1440653"/>
            <a:chExt cx="1575092" cy="48600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68259A6-7178-4239-B4B2-F47B84EF0690}"/>
                </a:ext>
              </a:extLst>
            </p:cNvPr>
            <p:cNvSpPr txBox="1"/>
            <p:nvPr/>
          </p:nvSpPr>
          <p:spPr>
            <a:xfrm>
              <a:off x="1411738" y="1464997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a)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26D89CD-5CC1-412A-B194-E7CF8CB3ABA3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E417B5BD-0FD4-4A76-B293-9DCA1194BD2B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56A4A16-EF99-4A8F-B0AA-8BBFEBB8DAAA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C1B7E27-6CDA-405E-92D7-22A86E7326D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F565F9B-0CD0-415A-9239-B775D09FCB11}"/>
              </a:ext>
            </a:extLst>
          </p:cNvPr>
          <p:cNvSpPr/>
          <p:nvPr/>
        </p:nvSpPr>
        <p:spPr>
          <a:xfrm>
            <a:off x="3942247" y="2701273"/>
            <a:ext cx="583095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008546E-F244-46E1-A816-0285D70CEF77}"/>
              </a:ext>
            </a:extLst>
          </p:cNvPr>
          <p:cNvSpPr/>
          <p:nvPr/>
        </p:nvSpPr>
        <p:spPr>
          <a:xfrm>
            <a:off x="6074742" y="2713973"/>
            <a:ext cx="583095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2F1E702-003D-4DF5-89AD-0637EAB37B75}"/>
              </a:ext>
            </a:extLst>
          </p:cNvPr>
          <p:cNvSpPr/>
          <p:nvPr/>
        </p:nvSpPr>
        <p:spPr>
          <a:xfrm>
            <a:off x="8207237" y="2726673"/>
            <a:ext cx="583095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CB85C6C-EE3E-4581-A944-77A45F7DBBA1}"/>
              </a:ext>
            </a:extLst>
          </p:cNvPr>
          <p:cNvSpPr/>
          <p:nvPr/>
        </p:nvSpPr>
        <p:spPr>
          <a:xfrm>
            <a:off x="10339732" y="2739373"/>
            <a:ext cx="583095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90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ECBCB27-64B4-4D6D-A92E-BC5A97C01DE9}"/>
              </a:ext>
            </a:extLst>
          </p:cNvPr>
          <p:cNvCxnSpPr>
            <a:cxnSpLocks/>
            <a:stCxn id="12" idx="0"/>
            <a:endCxn id="23" idx="2"/>
          </p:cNvCxnSpPr>
          <p:nvPr/>
        </p:nvCxnSpPr>
        <p:spPr>
          <a:xfrm flipV="1">
            <a:off x="4233795" y="1465060"/>
            <a:ext cx="921272" cy="12362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625B8AF-4118-432F-AD2D-F0549A439283}"/>
              </a:ext>
            </a:extLst>
          </p:cNvPr>
          <p:cNvCxnSpPr>
            <a:cxnSpLocks/>
            <a:stCxn id="16" idx="0"/>
            <a:endCxn id="23" idx="2"/>
          </p:cNvCxnSpPr>
          <p:nvPr/>
        </p:nvCxnSpPr>
        <p:spPr>
          <a:xfrm flipH="1" flipV="1">
            <a:off x="5155067" y="1465060"/>
            <a:ext cx="1211223" cy="12489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51E5F42-88C4-4CA9-84D5-564E6B5AF07A}"/>
              </a:ext>
            </a:extLst>
          </p:cNvPr>
          <p:cNvSpPr/>
          <p:nvPr/>
        </p:nvSpPr>
        <p:spPr>
          <a:xfrm>
            <a:off x="2937693" y="919550"/>
            <a:ext cx="4434747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70C0"/>
                </a:solidFill>
              </a:rPr>
              <a:t>Các số này có gì đặc biệt?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C401560-379A-41C8-B080-1EB6428EE782}"/>
              </a:ext>
            </a:extLst>
          </p:cNvPr>
          <p:cNvCxnSpPr>
            <a:cxnSpLocks/>
            <a:stCxn id="17" idx="0"/>
            <a:endCxn id="23" idx="2"/>
          </p:cNvCxnSpPr>
          <p:nvPr/>
        </p:nvCxnSpPr>
        <p:spPr>
          <a:xfrm flipH="1" flipV="1">
            <a:off x="5155067" y="1465060"/>
            <a:ext cx="3343718" cy="12616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96FC164-0EC3-4210-A6A0-7BBEE428E038}"/>
              </a:ext>
            </a:extLst>
          </p:cNvPr>
          <p:cNvCxnSpPr>
            <a:stCxn id="18" idx="0"/>
            <a:endCxn id="23" idx="2"/>
          </p:cNvCxnSpPr>
          <p:nvPr/>
        </p:nvCxnSpPr>
        <p:spPr>
          <a:xfrm flipH="1" flipV="1">
            <a:off x="5155067" y="1465060"/>
            <a:ext cx="5476213" cy="12743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loud 31">
            <a:extLst>
              <a:ext uri="{FF2B5EF4-FFF2-40B4-BE49-F238E27FC236}">
                <a16:creationId xmlns:a16="http://schemas.microsoft.com/office/drawing/2014/main" id="{F8FEA11A-DD95-49AE-B088-060402296499}"/>
              </a:ext>
            </a:extLst>
          </p:cNvPr>
          <p:cNvSpPr/>
          <p:nvPr/>
        </p:nvSpPr>
        <p:spPr>
          <a:xfrm>
            <a:off x="7574253" y="328812"/>
            <a:ext cx="3643331" cy="1865051"/>
          </a:xfrm>
          <a:prstGeom prst="cloud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C00000"/>
                </a:solidFill>
              </a:rPr>
              <a:t>Đều là các số tròn chục có hai chữ số.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F7A1AA6-91B3-4920-84F3-B036A5168571}"/>
              </a:ext>
            </a:extLst>
          </p:cNvPr>
          <p:cNvSpPr txBox="1"/>
          <p:nvPr/>
        </p:nvSpPr>
        <p:spPr>
          <a:xfrm>
            <a:off x="714252" y="3961031"/>
            <a:ext cx="2731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 Đặt tính rồi tính.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F5AF5A5-7BBA-4D3C-BAC6-AA658E556633}"/>
              </a:ext>
            </a:extLst>
          </p:cNvPr>
          <p:cNvGrpSpPr/>
          <p:nvPr/>
        </p:nvGrpSpPr>
        <p:grpSpPr>
          <a:xfrm>
            <a:off x="3497536" y="3875621"/>
            <a:ext cx="7425291" cy="658838"/>
            <a:chOff x="1824226" y="3918823"/>
            <a:chExt cx="7425291" cy="658838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789BBCF-2213-4EDE-A997-83B160DDCB54}"/>
                </a:ext>
              </a:extLst>
            </p:cNvPr>
            <p:cNvSpPr/>
            <p:nvPr/>
          </p:nvSpPr>
          <p:spPr>
            <a:xfrm>
              <a:off x="1824226" y="3918826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 + 5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A37F6CB-5CD0-4826-B43F-A47C2202D45E}"/>
                </a:ext>
              </a:extLst>
            </p:cNvPr>
            <p:cNvSpPr/>
            <p:nvPr/>
          </p:nvSpPr>
          <p:spPr>
            <a:xfrm>
              <a:off x="3901137" y="3918825"/>
              <a:ext cx="129394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69 +  4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B5F0324-63EC-4A49-9446-F1A4B1F7AC3D}"/>
                </a:ext>
              </a:extLst>
            </p:cNvPr>
            <p:cNvSpPr/>
            <p:nvPr/>
          </p:nvSpPr>
          <p:spPr>
            <a:xfrm>
              <a:off x="5978048" y="3918824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19 + 3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F3A2684-D00A-4EEB-82D1-0DAFBFFBE45D}"/>
                </a:ext>
              </a:extLst>
            </p:cNvPr>
            <p:cNvSpPr/>
            <p:nvPr/>
          </p:nvSpPr>
          <p:spPr>
            <a:xfrm>
              <a:off x="8054959" y="3918823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29 + 6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355C139-3577-4525-B9C8-BC5A2AF80050}"/>
              </a:ext>
            </a:extLst>
          </p:cNvPr>
          <p:cNvGrpSpPr/>
          <p:nvPr/>
        </p:nvGrpSpPr>
        <p:grpSpPr>
          <a:xfrm>
            <a:off x="3597083" y="4378264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5683249-F03D-46BA-BF80-C7B7BAB708EB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5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B484281-E0F1-494F-90F4-0F4BE1363C50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5FFA28A-A96A-47E6-826E-917FF333620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3375DDE-FFEA-4277-B294-6F49F67C9002}"/>
              </a:ext>
            </a:extLst>
          </p:cNvPr>
          <p:cNvGrpSpPr/>
          <p:nvPr/>
        </p:nvGrpSpPr>
        <p:grpSpPr>
          <a:xfrm>
            <a:off x="5679924" y="4371214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C5B0E48-E079-42DF-94B0-AF2AEE7971A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69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4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7C777B8-5D07-4CED-8A05-981009E76BD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66681CB-C00B-4F4D-9104-8CA9972A14A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CBB1D9D-E835-4CF7-93AC-653284A97D7F}"/>
              </a:ext>
            </a:extLst>
          </p:cNvPr>
          <p:cNvGrpSpPr/>
          <p:nvPr/>
        </p:nvGrpSpPr>
        <p:grpSpPr>
          <a:xfrm>
            <a:off x="7762765" y="4378264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41D793F-A04F-4D8E-B06B-CE8A4B4599D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19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3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2AEC4A6-9CB3-4183-98EC-BA909F332A78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81E665A-EFAA-46F6-93CE-5A9BC7EC98CA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3A75167-82BD-4A09-AE81-AF3003596EA3}"/>
              </a:ext>
            </a:extLst>
          </p:cNvPr>
          <p:cNvGrpSpPr/>
          <p:nvPr/>
        </p:nvGrpSpPr>
        <p:grpSpPr>
          <a:xfrm>
            <a:off x="9845606" y="4371214"/>
            <a:ext cx="837249" cy="1312215"/>
            <a:chOff x="1933616" y="4498692"/>
            <a:chExt cx="837249" cy="131221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A378FC5-B711-4B03-A8A7-EADF5EA46354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29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6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486543C-1387-4ED3-B86A-B0F711918121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2F71B07-2A9F-42E2-A478-8494C27B8E02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AB8A7A5E-D934-4A73-93FE-6B9F42013530}"/>
              </a:ext>
            </a:extLst>
          </p:cNvPr>
          <p:cNvSpPr txBox="1"/>
          <p:nvPr/>
        </p:nvSpPr>
        <p:spPr>
          <a:xfrm>
            <a:off x="3794413" y="571935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1614A55-B470-4966-B871-C7E616604CB3}"/>
              </a:ext>
            </a:extLst>
          </p:cNvPr>
          <p:cNvSpPr txBox="1"/>
          <p:nvPr/>
        </p:nvSpPr>
        <p:spPr>
          <a:xfrm>
            <a:off x="5877254" y="568847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7D4E2CE-D95D-43A3-A3B1-B8FA04CADD3F}"/>
              </a:ext>
            </a:extLst>
          </p:cNvPr>
          <p:cNvSpPr txBox="1"/>
          <p:nvPr/>
        </p:nvSpPr>
        <p:spPr>
          <a:xfrm>
            <a:off x="7986599" y="5719354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22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2A03285-EBFE-46BE-B42D-258F1EF832E5}"/>
              </a:ext>
            </a:extLst>
          </p:cNvPr>
          <p:cNvSpPr txBox="1"/>
          <p:nvPr/>
        </p:nvSpPr>
        <p:spPr>
          <a:xfrm>
            <a:off x="10042936" y="571935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1172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6" grpId="0" animBg="1"/>
      <p:bldP spid="17" grpId="0" animBg="1"/>
      <p:bldP spid="18" grpId="0" animBg="1"/>
      <p:bldP spid="23" grpId="0" animBg="1"/>
      <p:bldP spid="32" grpId="0" animBg="1"/>
      <p:bldP spid="39" grpId="0"/>
      <p:bldP spid="61" grpId="0"/>
      <p:bldP spid="62" grpId="0"/>
      <p:bldP spid="63" grpId="0"/>
      <p:bldP spid="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20073" y="-53975"/>
            <a:ext cx="11876643" cy="73580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963" name="TextBox 12"/>
          <p:cNvSpPr txBox="1">
            <a:spLocks noChangeArrowheads="1"/>
          </p:cNvSpPr>
          <p:nvPr/>
        </p:nvSpPr>
        <p:spPr bwMode="auto">
          <a:xfrm>
            <a:off x="3609975" y="2247900"/>
            <a:ext cx="200025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altLang="en-US" sz="2600" b="1" i="0" u="none" strike="noStrike" kern="1200" cap="none" spc="0" normalizeH="0" baseline="0" noProof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0964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93" b="19000"/>
          <a:stretch/>
        </p:blipFill>
        <p:spPr bwMode="auto">
          <a:xfrm>
            <a:off x="2771774" y="788277"/>
            <a:ext cx="8984795" cy="477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989966" y="1225552"/>
            <a:ext cx="898525" cy="141287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966" name="TextBox 14"/>
          <p:cNvSpPr txBox="1">
            <a:spLocks noChangeArrowheads="1"/>
          </p:cNvSpPr>
          <p:nvPr/>
        </p:nvSpPr>
        <p:spPr bwMode="auto">
          <a:xfrm>
            <a:off x="943785" y="1495426"/>
            <a:ext cx="10033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Vở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0967" name="图片 40964" descr="1-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735" y="-69849"/>
            <a:ext cx="995363" cy="129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14"/>
          <p:cNvSpPr txBox="1">
            <a:spLocks noChangeArrowheads="1"/>
          </p:cNvSpPr>
          <p:nvPr/>
        </p:nvSpPr>
        <p:spPr bwMode="auto">
          <a:xfrm>
            <a:off x="-120074" y="2786284"/>
            <a:ext cx="31628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Hướng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dẫn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bài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TextBox 14"/>
          <p:cNvSpPr txBox="1">
            <a:spLocks noChangeArrowheads="1"/>
          </p:cNvSpPr>
          <p:nvPr/>
        </p:nvSpPr>
        <p:spPr bwMode="auto">
          <a:xfrm>
            <a:off x="-84466" y="3263823"/>
            <a:ext cx="316288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alt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1a, 2, 4 </a:t>
            </a:r>
            <a:r>
              <a:rPr kumimoji="0" lang="en-US" alt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alt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sgk</a:t>
            </a:r>
            <a:endParaRPr kumimoji="0" lang="en-US" altLang="en-US" sz="20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alt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1b, 3 </a:t>
            </a:r>
            <a:r>
              <a:rPr kumimoji="0" lang="en-US" alt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alt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vở</a:t>
            </a:r>
            <a:endParaRPr kumimoji="0" lang="en-US" altLang="en-US" sz="2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TextBox 18"/>
          <p:cNvSpPr txBox="1">
            <a:spLocks noChangeArrowheads="1"/>
          </p:cNvSpPr>
          <p:nvPr/>
        </p:nvSpPr>
        <p:spPr bwMode="auto">
          <a:xfrm>
            <a:off x="3201679" y="978872"/>
            <a:ext cx="7296149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   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19191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tư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10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11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2021</a:t>
            </a:r>
          </a:p>
        </p:txBody>
      </p:sp>
      <p:sp>
        <p:nvSpPr>
          <p:cNvPr id="25" name="TextBox 19"/>
          <p:cNvSpPr txBox="1">
            <a:spLocks noChangeArrowheads="1"/>
          </p:cNvSpPr>
          <p:nvPr/>
        </p:nvSpPr>
        <p:spPr bwMode="auto">
          <a:xfrm>
            <a:off x="6004841" y="1568372"/>
            <a:ext cx="2001838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" name="TextBox 19"/>
          <p:cNvSpPr txBox="1">
            <a:spLocks noChangeArrowheads="1"/>
          </p:cNvSpPr>
          <p:nvPr/>
        </p:nvSpPr>
        <p:spPr bwMode="auto">
          <a:xfrm>
            <a:off x="3078413" y="2741685"/>
            <a:ext cx="3459118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1b: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585051" y="2254818"/>
            <a:ext cx="47649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Luyện</a:t>
            </a:r>
            <a:r>
              <a:rPr kumimoji="0" lang="en-US" altLang="zh-CN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tập</a:t>
            </a:r>
            <a:r>
              <a:rPr kumimoji="0" lang="en-US" altLang="zh-CN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(tr73)</a:t>
            </a:r>
            <a:endParaRPr kumimoji="0" lang="vi-V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27861" y="3355236"/>
            <a:ext cx="849261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35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623435" y="3363801"/>
            <a:ext cx="849261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lang="en-US" sz="26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HP001 4 hàng" panose="020B0603050302020204" pitchFamily="34" charset="-93"/>
                <a:cs typeface="Times New Roman" pitchFamily="18" charset="0"/>
                <a:sym typeface="Arial"/>
              </a:rPr>
              <a:t>69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820181" y="3947706"/>
            <a:ext cx="849261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lang="en-US" sz="2600" b="1" dirty="0">
                <a:solidFill>
                  <a:srgbClr val="000000">
                    <a:lumMod val="95000"/>
                    <a:lumOff val="5000"/>
                  </a:srgbClr>
                </a:solidFill>
                <a:latin typeface="HP001 4 hàng" panose="020B0603050302020204" pitchFamily="34" charset="-93"/>
                <a:cs typeface="Times New Roman" pitchFamily="18" charset="0"/>
                <a:sym typeface="Arial"/>
              </a:rPr>
              <a:t>5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825683" y="3957624"/>
            <a:ext cx="849261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lang="en-US" sz="2600" b="1" dirty="0">
                <a:solidFill>
                  <a:srgbClr val="000000">
                    <a:lumMod val="95000"/>
                    <a:lumOff val="5000"/>
                  </a:srgbClr>
                </a:solidFill>
                <a:latin typeface="HP001 4 hàng" panose="020B0603050302020204" pitchFamily="34" charset="-93"/>
                <a:cs typeface="Times New Roman" pitchFamily="18" charset="0"/>
                <a:sym typeface="Arial"/>
              </a:rPr>
              <a:t>4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407867" y="3631357"/>
            <a:ext cx="849261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+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01751" y="3631887"/>
            <a:ext cx="849261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+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3647777" y="4506316"/>
            <a:ext cx="80915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663545" y="4499383"/>
            <a:ext cx="80915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867516" y="3372627"/>
            <a:ext cx="849261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lang="en-US" sz="2600" b="1" dirty="0">
                <a:solidFill>
                  <a:srgbClr val="000000">
                    <a:lumMod val="95000"/>
                    <a:lumOff val="5000"/>
                  </a:srgbClr>
                </a:solidFill>
                <a:latin typeface="HP001 4 hàng" panose="020B0603050302020204" pitchFamily="34" charset="-93"/>
                <a:cs typeface="Times New Roman" pitchFamily="18" charset="0"/>
                <a:sym typeface="Arial"/>
              </a:rPr>
              <a:t>1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9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006700" y="3966450"/>
            <a:ext cx="849261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lang="en-US" sz="2600" b="1" dirty="0">
                <a:solidFill>
                  <a:srgbClr val="000000">
                    <a:lumMod val="95000"/>
                    <a:lumOff val="5000"/>
                  </a:srgbClr>
                </a:solidFill>
                <a:latin typeface="HP001 4 hàng" panose="020B0603050302020204" pitchFamily="34" charset="-93"/>
                <a:cs typeface="Times New Roman" pitchFamily="18" charset="0"/>
                <a:sym typeface="Arial"/>
              </a:rPr>
              <a:t>3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482768" y="3640713"/>
            <a:ext cx="849261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+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7844562" y="4508209"/>
            <a:ext cx="80915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9560838" y="3363801"/>
            <a:ext cx="849261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lang="en-US" sz="26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HP001 4 hàng" panose="020B0603050302020204" pitchFamily="34" charset="-93"/>
                <a:cs typeface="Times New Roman" pitchFamily="18" charset="0"/>
                <a:sym typeface="Arial"/>
              </a:rPr>
              <a:t>29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763086" y="3957624"/>
            <a:ext cx="849261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lang="en-US" sz="2600" b="1" dirty="0">
                <a:solidFill>
                  <a:srgbClr val="000000">
                    <a:lumMod val="95000"/>
                    <a:lumOff val="5000"/>
                  </a:srgbClr>
                </a:solidFill>
                <a:latin typeface="HP001 4 hàng" panose="020B0603050302020204" pitchFamily="34" charset="-93"/>
                <a:cs typeface="Times New Roman" pitchFamily="18" charset="0"/>
                <a:sym typeface="Arial"/>
              </a:rPr>
              <a:t>6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239154" y="3631887"/>
            <a:ext cx="849261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+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9600948" y="4499383"/>
            <a:ext cx="80915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19"/>
          <p:cNvSpPr txBox="1">
            <a:spLocks noChangeArrowheads="1"/>
          </p:cNvSpPr>
          <p:nvPr/>
        </p:nvSpPr>
        <p:spPr bwMode="auto">
          <a:xfrm>
            <a:off x="3437750" y="4518664"/>
            <a:ext cx="1642946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………..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8" name="TextBox 19"/>
          <p:cNvSpPr txBox="1">
            <a:spLocks noChangeArrowheads="1"/>
          </p:cNvSpPr>
          <p:nvPr/>
        </p:nvSpPr>
        <p:spPr bwMode="auto">
          <a:xfrm>
            <a:off x="5441157" y="4534675"/>
            <a:ext cx="1642946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………..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9" name="TextBox 19"/>
          <p:cNvSpPr txBox="1">
            <a:spLocks noChangeArrowheads="1"/>
          </p:cNvSpPr>
          <p:nvPr/>
        </p:nvSpPr>
        <p:spPr bwMode="auto">
          <a:xfrm>
            <a:off x="7605691" y="4526227"/>
            <a:ext cx="1642946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………..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0" name="TextBox 19"/>
          <p:cNvSpPr txBox="1">
            <a:spLocks noChangeArrowheads="1"/>
          </p:cNvSpPr>
          <p:nvPr/>
        </p:nvSpPr>
        <p:spPr bwMode="auto">
          <a:xfrm>
            <a:off x="9396304" y="4526227"/>
            <a:ext cx="1642946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………..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69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3059595" y="64510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8259A6-7178-4239-B4B2-F47B84EF0690}"/>
              </a:ext>
            </a:extLst>
          </p:cNvPr>
          <p:cNvSpPr txBox="1"/>
          <p:nvPr/>
        </p:nvSpPr>
        <p:spPr>
          <a:xfrm>
            <a:off x="3496917" y="645105"/>
            <a:ext cx="4479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rồi tìm lá của mỗi loại quả.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7973146-DC56-41DA-B684-8CBD89756B7F}"/>
              </a:ext>
            </a:extLst>
          </p:cNvPr>
          <p:cNvGrpSpPr/>
          <p:nvPr/>
        </p:nvGrpSpPr>
        <p:grpSpPr>
          <a:xfrm>
            <a:off x="2762250" y="1192305"/>
            <a:ext cx="6667500" cy="4810930"/>
            <a:chOff x="1308528" y="1192306"/>
            <a:chExt cx="6667500" cy="481093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3164113-08C3-40F9-831B-776903B084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4379" b="1402"/>
            <a:stretch/>
          </p:blipFill>
          <p:spPr>
            <a:xfrm>
              <a:off x="1308528" y="1192306"/>
              <a:ext cx="6667500" cy="4810930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8878FB6-1C22-4C01-819C-85E99692E1CC}"/>
                </a:ext>
              </a:extLst>
            </p:cNvPr>
            <p:cNvGrpSpPr/>
            <p:nvPr/>
          </p:nvGrpSpPr>
          <p:grpSpPr>
            <a:xfrm>
              <a:off x="5711687" y="1577009"/>
              <a:ext cx="543339" cy="543339"/>
              <a:chOff x="5711687" y="1577009"/>
              <a:chExt cx="543339" cy="543339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FA577E72-4A5D-4CE4-B7A9-35F3F0047ACD}"/>
                  </a:ext>
                </a:extLst>
              </p:cNvPr>
              <p:cNvSpPr/>
              <p:nvPr/>
            </p:nvSpPr>
            <p:spPr>
              <a:xfrm>
                <a:off x="5711687" y="1577009"/>
                <a:ext cx="543339" cy="54333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26</a:t>
                </a:r>
                <a:endParaRPr lang="vi-VN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F07911C-12FD-4C84-B6A2-1F9C6C0D2DC7}"/>
                  </a:ext>
                </a:extLst>
              </p:cNvPr>
              <p:cNvSpPr txBox="1"/>
              <p:nvPr/>
            </p:nvSpPr>
            <p:spPr>
              <a:xfrm>
                <a:off x="5711687" y="1617845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26</a:t>
                </a:r>
                <a:endParaRPr lang="vi-VN" sz="2400" b="1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C0DEDBEB-EA7B-4EAD-BCF2-09AC359DCF8C}"/>
                </a:ext>
              </a:extLst>
            </p:cNvPr>
            <p:cNvGrpSpPr/>
            <p:nvPr/>
          </p:nvGrpSpPr>
          <p:grpSpPr>
            <a:xfrm>
              <a:off x="5696057" y="2505051"/>
              <a:ext cx="543339" cy="543339"/>
              <a:chOff x="5711687" y="1577009"/>
              <a:chExt cx="543339" cy="543339"/>
            </a:xfrm>
          </p:grpSpPr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FD34CDDD-2536-4031-91F2-1CA3F157FFF3}"/>
                  </a:ext>
                </a:extLst>
              </p:cNvPr>
              <p:cNvSpPr/>
              <p:nvPr/>
            </p:nvSpPr>
            <p:spPr>
              <a:xfrm>
                <a:off x="5711687" y="1577009"/>
                <a:ext cx="543339" cy="54333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26</a:t>
                </a:r>
                <a:endParaRPr lang="vi-VN" dirty="0"/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35E5401-4792-4F65-885B-9B91EEEB8419}"/>
                  </a:ext>
                </a:extLst>
              </p:cNvPr>
              <p:cNvSpPr txBox="1"/>
              <p:nvPr/>
            </p:nvSpPr>
            <p:spPr>
              <a:xfrm>
                <a:off x="5711687" y="1617845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70</a:t>
                </a:r>
                <a:endParaRPr lang="vi-VN" sz="2400" b="1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D686D070-BF3F-4B9B-9EA9-B8DDCE5A51DD}"/>
                </a:ext>
              </a:extLst>
            </p:cNvPr>
            <p:cNvGrpSpPr/>
            <p:nvPr/>
          </p:nvGrpSpPr>
          <p:grpSpPr>
            <a:xfrm>
              <a:off x="5696057" y="3982473"/>
              <a:ext cx="543339" cy="543339"/>
              <a:chOff x="5711687" y="1577009"/>
              <a:chExt cx="543339" cy="543339"/>
            </a:xfrm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3F5065E8-2A17-4005-9143-9CC5A589EDF0}"/>
                  </a:ext>
                </a:extLst>
              </p:cNvPr>
              <p:cNvSpPr/>
              <p:nvPr/>
            </p:nvSpPr>
            <p:spPr>
              <a:xfrm>
                <a:off x="5711687" y="1577009"/>
                <a:ext cx="543339" cy="54333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26</a:t>
                </a:r>
                <a:endParaRPr lang="vi-VN" dirty="0"/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B6541664-214B-41FE-8DD4-DF5FB196D051}"/>
                  </a:ext>
                </a:extLst>
              </p:cNvPr>
              <p:cNvSpPr txBox="1"/>
              <p:nvPr/>
            </p:nvSpPr>
            <p:spPr>
              <a:xfrm>
                <a:off x="5711687" y="1617845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57</a:t>
                </a:r>
                <a:endParaRPr lang="vi-VN" sz="2400" b="1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F3B7F583-947A-4500-80C5-0990FAFC8708}"/>
                </a:ext>
              </a:extLst>
            </p:cNvPr>
            <p:cNvGrpSpPr/>
            <p:nvPr/>
          </p:nvGrpSpPr>
          <p:grpSpPr>
            <a:xfrm>
              <a:off x="5680427" y="5228695"/>
              <a:ext cx="543339" cy="543339"/>
              <a:chOff x="5711687" y="1577009"/>
              <a:chExt cx="543339" cy="543339"/>
            </a:xfrm>
          </p:grpSpPr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DF2780BA-45EC-44DD-BB9A-0F8E2D4B71C0}"/>
                  </a:ext>
                </a:extLst>
              </p:cNvPr>
              <p:cNvSpPr/>
              <p:nvPr/>
            </p:nvSpPr>
            <p:spPr>
              <a:xfrm>
                <a:off x="5711687" y="1577009"/>
                <a:ext cx="543339" cy="54333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26</a:t>
                </a:r>
                <a:endParaRPr lang="vi-VN" dirty="0"/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1ABD3D8E-5295-4189-9F38-9A714B061FCE}"/>
                  </a:ext>
                </a:extLst>
              </p:cNvPr>
              <p:cNvSpPr txBox="1"/>
              <p:nvPr/>
            </p:nvSpPr>
            <p:spPr>
              <a:xfrm>
                <a:off x="5711687" y="1617845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92</a:t>
                </a:r>
                <a:endParaRPr lang="vi-VN" sz="2400" b="1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3118D25-6B0A-4914-BB67-42C8AEBFEABA}"/>
                </a:ext>
              </a:extLst>
            </p:cNvPr>
            <p:cNvGrpSpPr/>
            <p:nvPr/>
          </p:nvGrpSpPr>
          <p:grpSpPr>
            <a:xfrm>
              <a:off x="1733927" y="1947162"/>
              <a:ext cx="1083022" cy="461665"/>
              <a:chOff x="1733927" y="1947162"/>
              <a:chExt cx="1083022" cy="461665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3F2CE19-2BCE-47C3-9107-05D30D612DF4}"/>
                  </a:ext>
                </a:extLst>
              </p:cNvPr>
              <p:cNvSpPr/>
              <p:nvPr/>
            </p:nvSpPr>
            <p:spPr>
              <a:xfrm>
                <a:off x="1749557" y="2025521"/>
                <a:ext cx="1067392" cy="342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E468B10-EDB6-4684-9274-DBCC3E49B347}"/>
                  </a:ext>
                </a:extLst>
              </p:cNvPr>
              <p:cNvSpPr txBox="1"/>
              <p:nvPr/>
            </p:nvSpPr>
            <p:spPr>
              <a:xfrm>
                <a:off x="1733927" y="1947162"/>
                <a:ext cx="10486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49 + 8</a:t>
                </a:r>
                <a:endParaRPr lang="vi-VN" sz="2400" dirty="0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76D33FB9-9AF0-4CDA-97FE-6EE65B714EA4}"/>
                </a:ext>
              </a:extLst>
            </p:cNvPr>
            <p:cNvGrpSpPr/>
            <p:nvPr/>
          </p:nvGrpSpPr>
          <p:grpSpPr>
            <a:xfrm>
              <a:off x="1733927" y="3354238"/>
              <a:ext cx="1083022" cy="461665"/>
              <a:chOff x="1733927" y="1947162"/>
              <a:chExt cx="1083022" cy="461665"/>
            </a:xfrm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1016BEDE-37A0-441F-98F4-94822084E999}"/>
                  </a:ext>
                </a:extLst>
              </p:cNvPr>
              <p:cNvSpPr/>
              <p:nvPr/>
            </p:nvSpPr>
            <p:spPr>
              <a:xfrm>
                <a:off x="1749557" y="2025521"/>
                <a:ext cx="1067392" cy="342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1F2F7BB0-9566-49E1-8FA6-19FED505E917}"/>
                  </a:ext>
                </a:extLst>
              </p:cNvPr>
              <p:cNvSpPr txBox="1"/>
              <p:nvPr/>
            </p:nvSpPr>
            <p:spPr>
              <a:xfrm>
                <a:off x="1733927" y="1947162"/>
                <a:ext cx="10486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19 + 7</a:t>
                </a:r>
                <a:endParaRPr lang="vi-VN" sz="2400" dirty="0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FA4A6229-CABE-46EC-88C5-B169689539E1}"/>
                </a:ext>
              </a:extLst>
            </p:cNvPr>
            <p:cNvGrpSpPr/>
            <p:nvPr/>
          </p:nvGrpSpPr>
          <p:grpSpPr>
            <a:xfrm>
              <a:off x="1724157" y="4427278"/>
              <a:ext cx="1083022" cy="461665"/>
              <a:chOff x="1733927" y="1947162"/>
              <a:chExt cx="1083022" cy="461665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D8F5B0D-4D80-44FE-B141-090C39A85129}"/>
                  </a:ext>
                </a:extLst>
              </p:cNvPr>
              <p:cNvSpPr/>
              <p:nvPr/>
            </p:nvSpPr>
            <p:spPr>
              <a:xfrm>
                <a:off x="1749557" y="2025521"/>
                <a:ext cx="1067392" cy="342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A4E84CA1-ACC2-4E36-91F4-F4379AB2615A}"/>
                  </a:ext>
                </a:extLst>
              </p:cNvPr>
              <p:cNvSpPr txBox="1"/>
              <p:nvPr/>
            </p:nvSpPr>
            <p:spPr>
              <a:xfrm>
                <a:off x="1733927" y="1947162"/>
                <a:ext cx="10486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89 + 3</a:t>
                </a:r>
                <a:endParaRPr lang="vi-VN" sz="2400" dirty="0"/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9AE483CC-6CC6-4965-9629-04E3CC9A13FA}"/>
                </a:ext>
              </a:extLst>
            </p:cNvPr>
            <p:cNvGrpSpPr/>
            <p:nvPr/>
          </p:nvGrpSpPr>
          <p:grpSpPr>
            <a:xfrm>
              <a:off x="1714387" y="5474918"/>
              <a:ext cx="1083022" cy="461665"/>
              <a:chOff x="1733927" y="1947162"/>
              <a:chExt cx="1083022" cy="461665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8468D865-A208-4ACE-AE5C-1BDD465094B2}"/>
                  </a:ext>
                </a:extLst>
              </p:cNvPr>
              <p:cNvSpPr/>
              <p:nvPr/>
            </p:nvSpPr>
            <p:spPr>
              <a:xfrm>
                <a:off x="1749557" y="2025521"/>
                <a:ext cx="1067392" cy="342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9A915A9E-AB49-4DA8-B7A9-5D0AA1F4F0A6}"/>
                  </a:ext>
                </a:extLst>
              </p:cNvPr>
              <p:cNvSpPr txBox="1"/>
              <p:nvPr/>
            </p:nvSpPr>
            <p:spPr>
              <a:xfrm>
                <a:off x="1733927" y="1947162"/>
                <a:ext cx="10486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69 + 1</a:t>
                </a:r>
                <a:endParaRPr lang="vi-VN" sz="2400" dirty="0"/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060A84B-146C-4514-BEB6-381B081B97F9}"/>
              </a:ext>
            </a:extLst>
          </p:cNvPr>
          <p:cNvGrpSpPr/>
          <p:nvPr/>
        </p:nvGrpSpPr>
        <p:grpSpPr>
          <a:xfrm>
            <a:off x="2278947" y="3294507"/>
            <a:ext cx="780648" cy="662828"/>
            <a:chOff x="1750172" y="2926500"/>
            <a:chExt cx="780648" cy="662828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A0FA132-885F-4BE6-B3EF-87860ABA42FC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75528902-11EC-471A-8D29-FE31ED55F211}"/>
                </a:ext>
              </a:extLst>
            </p:cNvPr>
            <p:cNvSpPr txBox="1"/>
            <p:nvPr/>
          </p:nvSpPr>
          <p:spPr>
            <a:xfrm>
              <a:off x="1750172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F558B39A-6FE1-452D-B919-9B19C549CFB4}"/>
              </a:ext>
            </a:extLst>
          </p:cNvPr>
          <p:cNvSpPr/>
          <p:nvPr/>
        </p:nvSpPr>
        <p:spPr>
          <a:xfrm>
            <a:off x="4330700" y="1841500"/>
            <a:ext cx="2857500" cy="1828800"/>
          </a:xfrm>
          <a:custGeom>
            <a:avLst/>
            <a:gdLst>
              <a:gd name="connsiteX0" fmla="*/ 0 w 2857500"/>
              <a:gd name="connsiteY0" fmla="*/ 1828800 h 1828800"/>
              <a:gd name="connsiteX1" fmla="*/ 901700 w 2857500"/>
              <a:gd name="connsiteY1" fmla="*/ 1485900 h 1828800"/>
              <a:gd name="connsiteX2" fmla="*/ 1485900 w 2857500"/>
              <a:gd name="connsiteY2" fmla="*/ 406400 h 1828800"/>
              <a:gd name="connsiteX3" fmla="*/ 2857500 w 2857500"/>
              <a:gd name="connsiteY3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1828800">
                <a:moveTo>
                  <a:pt x="0" y="1828800"/>
                </a:moveTo>
                <a:cubicBezTo>
                  <a:pt x="327025" y="1775883"/>
                  <a:pt x="654050" y="1722967"/>
                  <a:pt x="901700" y="1485900"/>
                </a:cubicBezTo>
                <a:cubicBezTo>
                  <a:pt x="1149350" y="1248833"/>
                  <a:pt x="1159933" y="654050"/>
                  <a:pt x="1485900" y="406400"/>
                </a:cubicBezTo>
                <a:cubicBezTo>
                  <a:pt x="1811867" y="158750"/>
                  <a:pt x="2334683" y="79375"/>
                  <a:pt x="285750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A8F7577C-373B-4847-975D-EBFB1447517A}"/>
              </a:ext>
            </a:extLst>
          </p:cNvPr>
          <p:cNvGrpSpPr/>
          <p:nvPr/>
        </p:nvGrpSpPr>
        <p:grpSpPr>
          <a:xfrm>
            <a:off x="2278947" y="4345249"/>
            <a:ext cx="780648" cy="662828"/>
            <a:chOff x="1750172" y="2926500"/>
            <a:chExt cx="780648" cy="662828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4C9290EF-C66E-403A-A1AC-03DC4A86DB39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201236D1-C18E-4B38-B0C2-F4FB196C00E4}"/>
                </a:ext>
              </a:extLst>
            </p:cNvPr>
            <p:cNvSpPr txBox="1"/>
            <p:nvPr/>
          </p:nvSpPr>
          <p:spPr>
            <a:xfrm>
              <a:off x="1750172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92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2A673CDA-0DE9-4D87-88EA-1AC453B91E31}"/>
              </a:ext>
            </a:extLst>
          </p:cNvPr>
          <p:cNvSpPr/>
          <p:nvPr/>
        </p:nvSpPr>
        <p:spPr>
          <a:xfrm>
            <a:off x="4344848" y="4650762"/>
            <a:ext cx="2847174" cy="1092350"/>
          </a:xfrm>
          <a:custGeom>
            <a:avLst/>
            <a:gdLst>
              <a:gd name="connsiteX0" fmla="*/ 0 w 2847174"/>
              <a:gd name="connsiteY0" fmla="*/ 0 h 1149167"/>
              <a:gd name="connsiteX1" fmla="*/ 1003300 w 2847174"/>
              <a:gd name="connsiteY1" fmla="*/ 406400 h 1149167"/>
              <a:gd name="connsiteX2" fmla="*/ 1460500 w 2847174"/>
              <a:gd name="connsiteY2" fmla="*/ 1117600 h 1149167"/>
              <a:gd name="connsiteX3" fmla="*/ 2667000 w 2847174"/>
              <a:gd name="connsiteY3" fmla="*/ 1016000 h 1149167"/>
              <a:gd name="connsiteX4" fmla="*/ 2819400 w 2847174"/>
              <a:gd name="connsiteY4" fmla="*/ 939800 h 1149167"/>
              <a:gd name="connsiteX0" fmla="*/ 0 w 2847174"/>
              <a:gd name="connsiteY0" fmla="*/ 0 h 1149167"/>
              <a:gd name="connsiteX1" fmla="*/ 1003300 w 2847174"/>
              <a:gd name="connsiteY1" fmla="*/ 406400 h 1149167"/>
              <a:gd name="connsiteX2" fmla="*/ 1460500 w 2847174"/>
              <a:gd name="connsiteY2" fmla="*/ 1117600 h 1149167"/>
              <a:gd name="connsiteX3" fmla="*/ 2667000 w 2847174"/>
              <a:gd name="connsiteY3" fmla="*/ 1016000 h 1149167"/>
              <a:gd name="connsiteX4" fmla="*/ 2819400 w 2847174"/>
              <a:gd name="connsiteY4" fmla="*/ 939800 h 1149167"/>
              <a:gd name="connsiteX0" fmla="*/ 0 w 2847174"/>
              <a:gd name="connsiteY0" fmla="*/ 0 h 1092350"/>
              <a:gd name="connsiteX1" fmla="*/ 1003300 w 2847174"/>
              <a:gd name="connsiteY1" fmla="*/ 406400 h 1092350"/>
              <a:gd name="connsiteX2" fmla="*/ 1513840 w 2847174"/>
              <a:gd name="connsiteY2" fmla="*/ 1049020 h 1092350"/>
              <a:gd name="connsiteX3" fmla="*/ 2667000 w 2847174"/>
              <a:gd name="connsiteY3" fmla="*/ 1016000 h 1092350"/>
              <a:gd name="connsiteX4" fmla="*/ 2819400 w 2847174"/>
              <a:gd name="connsiteY4" fmla="*/ 939800 h 1092350"/>
              <a:gd name="connsiteX0" fmla="*/ 0 w 2847174"/>
              <a:gd name="connsiteY0" fmla="*/ 0 h 1092350"/>
              <a:gd name="connsiteX1" fmla="*/ 1003300 w 2847174"/>
              <a:gd name="connsiteY1" fmla="*/ 406400 h 1092350"/>
              <a:gd name="connsiteX2" fmla="*/ 1513840 w 2847174"/>
              <a:gd name="connsiteY2" fmla="*/ 1049020 h 1092350"/>
              <a:gd name="connsiteX3" fmla="*/ 2667000 w 2847174"/>
              <a:gd name="connsiteY3" fmla="*/ 1016000 h 1092350"/>
              <a:gd name="connsiteX4" fmla="*/ 2819400 w 2847174"/>
              <a:gd name="connsiteY4" fmla="*/ 939800 h 109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7174" h="1092350">
                <a:moveTo>
                  <a:pt x="0" y="0"/>
                </a:moveTo>
                <a:cubicBezTo>
                  <a:pt x="379941" y="110066"/>
                  <a:pt x="750993" y="231563"/>
                  <a:pt x="1003300" y="406400"/>
                </a:cubicBezTo>
                <a:cubicBezTo>
                  <a:pt x="1255607" y="581237"/>
                  <a:pt x="1236557" y="947420"/>
                  <a:pt x="1513840" y="1049020"/>
                </a:cubicBezTo>
                <a:cubicBezTo>
                  <a:pt x="1791123" y="1150620"/>
                  <a:pt x="2440517" y="1045633"/>
                  <a:pt x="2667000" y="1016000"/>
                </a:cubicBezTo>
                <a:cubicBezTo>
                  <a:pt x="2893483" y="986367"/>
                  <a:pt x="2856441" y="963083"/>
                  <a:pt x="2819400" y="9398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rgbClr val="FF0000"/>
              </a:solidFill>
            </a:endParaRP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84443C77-E778-4C85-AAD3-B45292E0D876}"/>
              </a:ext>
            </a:extLst>
          </p:cNvPr>
          <p:cNvGrpSpPr/>
          <p:nvPr/>
        </p:nvGrpSpPr>
        <p:grpSpPr>
          <a:xfrm>
            <a:off x="2259407" y="5374335"/>
            <a:ext cx="780648" cy="662828"/>
            <a:chOff x="1750172" y="2926500"/>
            <a:chExt cx="780648" cy="662828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21CCF68B-89E2-48FB-9D5C-6B6549ED8BB5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9D7D9E74-B313-4E1B-8CBB-6A8D7B332FF7}"/>
                </a:ext>
              </a:extLst>
            </p:cNvPr>
            <p:cNvSpPr txBox="1"/>
            <p:nvPr/>
          </p:nvSpPr>
          <p:spPr>
            <a:xfrm>
              <a:off x="1750172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70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92B65BF9-3019-4E15-B735-CE540AB66225}"/>
              </a:ext>
            </a:extLst>
          </p:cNvPr>
          <p:cNvSpPr/>
          <p:nvPr/>
        </p:nvSpPr>
        <p:spPr>
          <a:xfrm>
            <a:off x="4343400" y="2832100"/>
            <a:ext cx="2847174" cy="2921000"/>
          </a:xfrm>
          <a:custGeom>
            <a:avLst/>
            <a:gdLst>
              <a:gd name="connsiteX0" fmla="*/ 0 w 2781300"/>
              <a:gd name="connsiteY0" fmla="*/ 2921000 h 2921000"/>
              <a:gd name="connsiteX1" fmla="*/ 977900 w 2781300"/>
              <a:gd name="connsiteY1" fmla="*/ 1549400 h 2921000"/>
              <a:gd name="connsiteX2" fmla="*/ 1981200 w 2781300"/>
              <a:gd name="connsiteY2" fmla="*/ 1181100 h 2921000"/>
              <a:gd name="connsiteX3" fmla="*/ 2781300 w 2781300"/>
              <a:gd name="connsiteY3" fmla="*/ 0 h 292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1300" h="2921000">
                <a:moveTo>
                  <a:pt x="0" y="2921000"/>
                </a:moveTo>
                <a:cubicBezTo>
                  <a:pt x="323850" y="2380191"/>
                  <a:pt x="647700" y="1839383"/>
                  <a:pt x="977900" y="1549400"/>
                </a:cubicBezTo>
                <a:cubicBezTo>
                  <a:pt x="1308100" y="1259417"/>
                  <a:pt x="1680633" y="1439333"/>
                  <a:pt x="1981200" y="1181100"/>
                </a:cubicBezTo>
                <a:cubicBezTo>
                  <a:pt x="2281767" y="922867"/>
                  <a:pt x="2531533" y="461433"/>
                  <a:pt x="278130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6285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33" grpId="0" animBg="1"/>
      <p:bldP spid="37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2967936" y="66699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8259A6-7178-4239-B4B2-F47B84EF0690}"/>
              </a:ext>
            </a:extLst>
          </p:cNvPr>
          <p:cNvSpPr txBox="1"/>
          <p:nvPr/>
        </p:nvSpPr>
        <p:spPr>
          <a:xfrm>
            <a:off x="3405259" y="666991"/>
            <a:ext cx="7465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Trên bàn có 18 vỏ ốc màu trắng và 5 vỏ ốc màu xanh. Hỏi trên bàn có tất cả bao nhiêu vỏ ốc?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8BAB02-46FE-4E09-8C43-68532ABEDD0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153" y="1894651"/>
            <a:ext cx="5532832" cy="3533692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58B89BE9-6D3D-4AFA-BE8E-54A785B72C7C}"/>
              </a:ext>
            </a:extLst>
          </p:cNvPr>
          <p:cNvSpPr txBox="1"/>
          <p:nvPr/>
        </p:nvSpPr>
        <p:spPr>
          <a:xfrm>
            <a:off x="7853059" y="2200334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C36FC5A-AC70-4166-8E02-4A03256647D6}"/>
              </a:ext>
            </a:extLst>
          </p:cNvPr>
          <p:cNvSpPr txBox="1"/>
          <p:nvPr/>
        </p:nvSpPr>
        <p:spPr>
          <a:xfrm>
            <a:off x="6096000" y="2858607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Trên bàn có tất cả số vỏ ốc là: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EE9B69E-D98D-4E96-9DF2-561E77DBF337}"/>
              </a:ext>
            </a:extLst>
          </p:cNvPr>
          <p:cNvSpPr txBox="1"/>
          <p:nvPr/>
        </p:nvSpPr>
        <p:spPr>
          <a:xfrm>
            <a:off x="6096000" y="3513892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18 + 5 = 23 (vỏ ốc)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01C1E85-3E60-44DF-B134-47B736AA81E9}"/>
              </a:ext>
            </a:extLst>
          </p:cNvPr>
          <p:cNvSpPr txBox="1"/>
          <p:nvPr/>
        </p:nvSpPr>
        <p:spPr>
          <a:xfrm>
            <a:off x="6096000" y="4138870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23 vỏ ốc.</a:t>
            </a:r>
          </a:p>
        </p:txBody>
      </p:sp>
    </p:spTree>
    <p:extLst>
      <p:ext uri="{BB962C8B-B14F-4D97-AF65-F5344CB8AC3E}">
        <p14:creationId xmlns:p14="http://schemas.microsoft.com/office/powerpoint/2010/main" val="253111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44" grpId="0"/>
      <p:bldP spid="45" grpId="0"/>
      <p:bldP spid="46" grpId="0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20073" y="-53975"/>
            <a:ext cx="11876643" cy="73580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963" name="TextBox 12"/>
          <p:cNvSpPr txBox="1">
            <a:spLocks noChangeArrowheads="1"/>
          </p:cNvSpPr>
          <p:nvPr/>
        </p:nvSpPr>
        <p:spPr bwMode="auto">
          <a:xfrm>
            <a:off x="3609975" y="2247900"/>
            <a:ext cx="200025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altLang="en-US" sz="2600" b="1" i="0" u="none" strike="noStrike" kern="1200" cap="none" spc="0" normalizeH="0" baseline="0" noProof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096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4" y="53974"/>
            <a:ext cx="8984795" cy="680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989966" y="1225552"/>
            <a:ext cx="898525" cy="141287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966" name="TextBox 14"/>
          <p:cNvSpPr txBox="1">
            <a:spLocks noChangeArrowheads="1"/>
          </p:cNvSpPr>
          <p:nvPr/>
        </p:nvSpPr>
        <p:spPr bwMode="auto">
          <a:xfrm>
            <a:off x="943785" y="1495426"/>
            <a:ext cx="10033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Vở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0967" name="图片 40964" descr="1-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735" y="-69849"/>
            <a:ext cx="995363" cy="129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14"/>
          <p:cNvSpPr txBox="1">
            <a:spLocks noChangeArrowheads="1"/>
          </p:cNvSpPr>
          <p:nvPr/>
        </p:nvSpPr>
        <p:spPr bwMode="auto">
          <a:xfrm>
            <a:off x="-120074" y="2786284"/>
            <a:ext cx="31628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Hướng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dẫn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bài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TextBox 14"/>
          <p:cNvSpPr txBox="1">
            <a:spLocks noChangeArrowheads="1"/>
          </p:cNvSpPr>
          <p:nvPr/>
        </p:nvSpPr>
        <p:spPr bwMode="auto">
          <a:xfrm>
            <a:off x="-84466" y="3263823"/>
            <a:ext cx="316288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alt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1a,</a:t>
            </a:r>
            <a:r>
              <a:rPr kumimoji="0" lang="en-US" altLang="en-US" sz="2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2, 4</a:t>
            </a:r>
            <a:r>
              <a:rPr kumimoji="0" lang="en-US" alt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vào </a:t>
            </a:r>
            <a:r>
              <a:rPr kumimoji="0" lang="en-US" alt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sgk</a:t>
            </a:r>
            <a:endParaRPr kumimoji="0" lang="en-US" altLang="en-US" sz="20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alt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1b, 3 </a:t>
            </a:r>
            <a:r>
              <a:rPr kumimoji="0" lang="en-US" alt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alt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vở</a:t>
            </a:r>
            <a:endParaRPr kumimoji="0" lang="en-US" altLang="en-US" sz="2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TextBox 18"/>
          <p:cNvSpPr txBox="1">
            <a:spLocks noChangeArrowheads="1"/>
          </p:cNvSpPr>
          <p:nvPr/>
        </p:nvSpPr>
        <p:spPr bwMode="auto">
          <a:xfrm>
            <a:off x="3211412" y="387585"/>
            <a:ext cx="1478829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dirty="0" err="1" smtClean="0">
                <a:solidFill>
                  <a:srgbClr val="191919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 smtClean="0">
                <a:solidFill>
                  <a:srgbClr val="191919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 3: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8"/>
          <p:cNvSpPr txBox="1">
            <a:spLocks noChangeArrowheads="1"/>
          </p:cNvSpPr>
          <p:nvPr/>
        </p:nvSpPr>
        <p:spPr bwMode="auto">
          <a:xfrm>
            <a:off x="6170073" y="979112"/>
            <a:ext cx="2193534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dirty="0" err="1" smtClean="0">
                <a:solidFill>
                  <a:srgbClr val="191919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 smtClean="0">
                <a:solidFill>
                  <a:srgbClr val="191919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191919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giải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18"/>
          <p:cNvSpPr txBox="1">
            <a:spLocks noChangeArrowheads="1"/>
          </p:cNvSpPr>
          <p:nvPr/>
        </p:nvSpPr>
        <p:spPr bwMode="auto">
          <a:xfrm>
            <a:off x="4982403" y="1562984"/>
            <a:ext cx="5359775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noProof="0" dirty="0" err="1" smtClean="0">
                <a:solidFill>
                  <a:srgbClr val="191919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Trên</a:t>
            </a:r>
            <a:r>
              <a:rPr lang="en-US" altLang="en-US" sz="2800" b="1" noProof="0" dirty="0" smtClean="0">
                <a:solidFill>
                  <a:srgbClr val="191919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noProof="0" dirty="0" err="1" smtClean="0">
                <a:solidFill>
                  <a:srgbClr val="191919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bàn</a:t>
            </a:r>
            <a:r>
              <a:rPr lang="en-US" altLang="en-US" sz="2800" b="1" noProof="0" dirty="0" smtClean="0">
                <a:solidFill>
                  <a:srgbClr val="191919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noProof="0" dirty="0" err="1" smtClean="0">
                <a:solidFill>
                  <a:srgbClr val="191919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noProof="0" dirty="0" smtClean="0">
                <a:solidFill>
                  <a:srgbClr val="191919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noProof="0" dirty="0" err="1" smtClean="0">
                <a:solidFill>
                  <a:srgbClr val="191919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tất</a:t>
            </a:r>
            <a:r>
              <a:rPr lang="en-US" altLang="en-US" sz="2800" b="1" noProof="0" dirty="0" smtClean="0">
                <a:solidFill>
                  <a:srgbClr val="191919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noProof="0" dirty="0" err="1" smtClean="0">
                <a:solidFill>
                  <a:srgbClr val="191919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cả</a:t>
            </a:r>
            <a:r>
              <a:rPr lang="en-US" altLang="en-US" sz="2800" b="1" noProof="0" dirty="0" smtClean="0">
                <a:solidFill>
                  <a:srgbClr val="191919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noProof="0" dirty="0" err="1" smtClean="0">
                <a:solidFill>
                  <a:srgbClr val="191919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noProof="0" dirty="0" smtClean="0">
                <a:solidFill>
                  <a:srgbClr val="191919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noProof="0" dirty="0" err="1" smtClean="0">
                <a:solidFill>
                  <a:srgbClr val="191919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vỏ</a:t>
            </a:r>
            <a:r>
              <a:rPr lang="en-US" altLang="en-US" sz="2800" b="1" noProof="0" dirty="0" smtClean="0">
                <a:solidFill>
                  <a:srgbClr val="191919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noProof="0" dirty="0" err="1" smtClean="0">
                <a:solidFill>
                  <a:srgbClr val="191919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ốc</a:t>
            </a:r>
            <a:r>
              <a:rPr lang="en-US" altLang="en-US" sz="2800" b="1" noProof="0" dirty="0" smtClean="0">
                <a:solidFill>
                  <a:srgbClr val="191919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noProof="0" dirty="0" err="1" smtClean="0">
                <a:solidFill>
                  <a:srgbClr val="191919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noProof="0" dirty="0" smtClean="0">
                <a:solidFill>
                  <a:srgbClr val="191919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Box 18"/>
          <p:cNvSpPr txBox="1">
            <a:spLocks noChangeArrowheads="1"/>
          </p:cNvSpPr>
          <p:nvPr/>
        </p:nvSpPr>
        <p:spPr bwMode="auto">
          <a:xfrm>
            <a:off x="5544707" y="2167190"/>
            <a:ext cx="5359775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……………......=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…….. (</a:t>
            </a:r>
            <a:r>
              <a:rPr kumimoji="0" lang="en-US" alt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vỏ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ốc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)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extBox 18"/>
          <p:cNvSpPr txBox="1">
            <a:spLocks noChangeArrowheads="1"/>
          </p:cNvSpPr>
          <p:nvPr/>
        </p:nvSpPr>
        <p:spPr bwMode="auto">
          <a:xfrm>
            <a:off x="6706100" y="2770793"/>
            <a:ext cx="5359775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dirty="0" err="1" smtClean="0">
                <a:solidFill>
                  <a:srgbClr val="19191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Đáp</a:t>
            </a:r>
            <a:r>
              <a:rPr lang="en-US" altLang="en-US" sz="2800" b="1" dirty="0" smtClean="0">
                <a:solidFill>
                  <a:srgbClr val="19191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19191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 smtClean="0">
                <a:solidFill>
                  <a:srgbClr val="19191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 ……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vỏ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ốc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12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DA9F6D-D0C0-48B0-8B49-E87A53FBFD28}"/>
              </a:ext>
            </a:extLst>
          </p:cNvPr>
          <p:cNvGrpSpPr/>
          <p:nvPr/>
        </p:nvGrpSpPr>
        <p:grpSpPr>
          <a:xfrm>
            <a:off x="1551204" y="1452825"/>
            <a:ext cx="1116312" cy="461666"/>
            <a:chOff x="1870518" y="1440653"/>
            <a:chExt cx="1116312" cy="46166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26D89CD-5CC1-412A-B194-E7CF8CB3ABA3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E417B5BD-0FD4-4A76-B293-9DCA1194BD2B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56A4A16-EF99-4A8F-B0AA-8BBFEBB8DAAA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C1B7E27-6CDA-405E-92D7-22A86E7326D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EAF7FF5-C2BE-445D-B3DD-6BF03D5C377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49959" y="328812"/>
            <a:ext cx="7667625" cy="3448050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B64F0BBE-44FB-4377-8005-B339678E5FCA}"/>
              </a:ext>
            </a:extLst>
          </p:cNvPr>
          <p:cNvSpPr/>
          <p:nvPr/>
        </p:nvSpPr>
        <p:spPr>
          <a:xfrm>
            <a:off x="3846286" y="2714172"/>
            <a:ext cx="1538515" cy="8998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932B33F-FC89-4B7C-8AB5-7CFFC2FE54B5}"/>
              </a:ext>
            </a:extLst>
          </p:cNvPr>
          <p:cNvSpPr/>
          <p:nvPr/>
        </p:nvSpPr>
        <p:spPr>
          <a:xfrm>
            <a:off x="1354509" y="2187182"/>
            <a:ext cx="1603324" cy="6588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4 + 5 = 9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1666337-BBCA-47BC-ACBB-4CD5D1FE4C36}"/>
              </a:ext>
            </a:extLst>
          </p:cNvPr>
          <p:cNvSpPr/>
          <p:nvPr/>
        </p:nvSpPr>
        <p:spPr>
          <a:xfrm>
            <a:off x="4830327" y="2714172"/>
            <a:ext cx="1538515" cy="8998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072E730-44C6-41FB-9E6F-0D3976D58C7F}"/>
              </a:ext>
            </a:extLst>
          </p:cNvPr>
          <p:cNvSpPr/>
          <p:nvPr/>
        </p:nvSpPr>
        <p:spPr>
          <a:xfrm>
            <a:off x="1254239" y="2909398"/>
            <a:ext cx="1803699" cy="6588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/>
              <a:t>5 + 7 = 12</a:t>
            </a:r>
            <a:endParaRPr lang="vi-VN" sz="2800" dirty="0"/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573FA906-64EA-48C6-9B58-A1D3432BFD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53395" r="45121"/>
          <a:stretch/>
        </p:blipFill>
        <p:spPr>
          <a:xfrm>
            <a:off x="5085673" y="4112142"/>
            <a:ext cx="5257284" cy="2007717"/>
          </a:xfrm>
          <a:prstGeom prst="ellipse">
            <a:avLst/>
          </a:prstGeom>
        </p:spPr>
      </p:pic>
      <p:sp>
        <p:nvSpPr>
          <p:cNvPr id="70" name="Arrow: Right 69">
            <a:extLst>
              <a:ext uri="{FF2B5EF4-FFF2-40B4-BE49-F238E27FC236}">
                <a16:creationId xmlns:a16="http://schemas.microsoft.com/office/drawing/2014/main" id="{8E8ED0C7-87B9-4F8F-A035-93767101BBCF}"/>
              </a:ext>
            </a:extLst>
          </p:cNvPr>
          <p:cNvSpPr/>
          <p:nvPr/>
        </p:nvSpPr>
        <p:spPr>
          <a:xfrm rot="5400000">
            <a:off x="1722825" y="3903082"/>
            <a:ext cx="658837" cy="406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5DF5953-7840-4B2A-8118-D7AD8A1A0296}"/>
              </a:ext>
            </a:extLst>
          </p:cNvPr>
          <p:cNvSpPr txBox="1"/>
          <p:nvPr/>
        </p:nvSpPr>
        <p:spPr>
          <a:xfrm>
            <a:off x="730151" y="4644331"/>
            <a:ext cx="41001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Số ở trên bằng tổng của hai số ở dưới.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B6A713F6-E549-43E2-A604-78F862995FFF}"/>
              </a:ext>
            </a:extLst>
          </p:cNvPr>
          <p:cNvSpPr/>
          <p:nvPr/>
        </p:nvSpPr>
        <p:spPr>
          <a:xfrm>
            <a:off x="8339622" y="4856266"/>
            <a:ext cx="1166782" cy="43995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04A5BF16-8F16-4842-BFE3-F5BE7F5ED917}"/>
              </a:ext>
            </a:extLst>
          </p:cNvPr>
          <p:cNvSpPr/>
          <p:nvPr/>
        </p:nvSpPr>
        <p:spPr>
          <a:xfrm>
            <a:off x="6439272" y="4344841"/>
            <a:ext cx="1166782" cy="43995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E56FFB7B-1664-4111-A5E4-BC287F0D2E44}"/>
              </a:ext>
            </a:extLst>
          </p:cNvPr>
          <p:cNvSpPr/>
          <p:nvPr/>
        </p:nvSpPr>
        <p:spPr>
          <a:xfrm>
            <a:off x="7687811" y="4356189"/>
            <a:ext cx="1166782" cy="43995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277411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  <p:bldP spid="66" grpId="0" animBg="1"/>
      <p:bldP spid="67" grpId="0" animBg="1"/>
      <p:bldP spid="68" grpId="0" animBg="1"/>
      <p:bldP spid="70" grpId="0" animBg="1"/>
      <p:bldP spid="71" grpId="0"/>
      <p:bldP spid="72" grpId="0" animBg="1"/>
      <p:bldP spid="73" grpId="0" animBg="1"/>
      <p:bldP spid="7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9115999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1770</TotalTime>
  <Words>434</Words>
  <Application>Microsoft Office PowerPoint</Application>
  <PresentationFormat>Widescreen</PresentationFormat>
  <Paragraphs>117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SimSun</vt:lpstr>
      <vt:lpstr>Arial</vt:lpstr>
      <vt:lpstr>Calibri</vt:lpstr>
      <vt:lpstr>Calibri Light</vt:lpstr>
      <vt:lpstr>HP001 4 hàng</vt:lpstr>
      <vt:lpstr>HP001 4H</vt:lpstr>
      <vt:lpstr>Times New Roman</vt:lpstr>
      <vt:lpstr>UTM Cookies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41</cp:revision>
  <dcterms:created xsi:type="dcterms:W3CDTF">2021-06-02T01:34:28Z</dcterms:created>
  <dcterms:modified xsi:type="dcterms:W3CDTF">2021-11-10T00:32:18Z</dcterms:modified>
</cp:coreProperties>
</file>