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13" r:id="rId3"/>
    <p:sldMasterId id="2147483727" r:id="rId4"/>
  </p:sldMasterIdLst>
  <p:notesMasterIdLst>
    <p:notesMasterId r:id="rId16"/>
  </p:notesMasterIdLst>
  <p:sldIdLst>
    <p:sldId id="260" r:id="rId5"/>
    <p:sldId id="276" r:id="rId6"/>
    <p:sldId id="271" r:id="rId7"/>
    <p:sldId id="267" r:id="rId8"/>
    <p:sldId id="272" r:id="rId9"/>
    <p:sldId id="273" r:id="rId10"/>
    <p:sldId id="274" r:id="rId11"/>
    <p:sldId id="275" r:id="rId12"/>
    <p:sldId id="277" r:id="rId13"/>
    <p:sldId id="278" r:id="rId14"/>
    <p:sldId id="279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90CD8F"/>
    <a:srgbClr val="B40C60"/>
    <a:srgbClr val="FF9C7D"/>
    <a:srgbClr val="FFCAB9"/>
    <a:srgbClr val="FBD6E7"/>
    <a:srgbClr val="F35757"/>
    <a:srgbClr val="FCFAF8"/>
    <a:srgbClr val="FFE285"/>
    <a:srgbClr val="E36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A5B40-CBBF-4FB9-9C34-824863A0CBE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0103E-1919-4806-84A4-FFBF2445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2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45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33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23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42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05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893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512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482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779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855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250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39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623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181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744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26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095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1423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952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686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2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490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918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359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184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312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3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670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2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4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65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0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5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6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52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6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37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34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19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28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46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6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9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46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04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01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8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74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73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489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1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555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105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232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367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85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84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7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16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26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FA570-4044-44DE-8C8C-C308B5DC1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A5E1E-EB56-4A18-A589-D5FC8DE86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.mp3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3018" y="1502225"/>
            <a:ext cx="65796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17:</a:t>
            </a:r>
          </a:p>
          <a:p>
            <a:pPr algn="ctr">
              <a:lnSpc>
                <a:spcPct val="150000"/>
              </a:lnSpc>
            </a:pPr>
            <a:r>
              <a:rPr lang="en-US" sz="4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THỰC HÀNH VÀ TRẢI NGHIỆM VỚI CÁC ĐƠN VỊ KI-LÔ-GAM, LÍT</a:t>
            </a:r>
            <a:endParaRPr lang="en-US" sz="44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486684" y="184836"/>
            <a:ext cx="2620737" cy="1016282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rgbClr val="002060"/>
                  </a:solidFill>
                  <a:latin typeface="+mj-lt"/>
                </a:rPr>
                <a:t>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LÀM QUEN VỚI KHỐI LƯỢNG, DUNG TÍCH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524001" y="5940446"/>
            <a:ext cx="9144000" cy="917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405305" y="-94900"/>
            <a:ext cx="3195436" cy="3139956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5715002" y="3332120"/>
            <a:ext cx="4953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 trước bài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425" y="185338"/>
            <a:ext cx="4495800" cy="647681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69" y="5218738"/>
            <a:ext cx="6508533" cy="14434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432685" y="1743994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 động tiếp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1303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2192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25" y="4034842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61" y="117632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7287" y="2151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7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-53974"/>
            <a:ext cx="9448800" cy="7358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9699" name="TextBox 12"/>
          <p:cNvSpPr txBox="1">
            <a:spLocks noChangeArrowheads="1"/>
          </p:cNvSpPr>
          <p:nvPr/>
        </p:nvSpPr>
        <p:spPr bwMode="auto">
          <a:xfrm>
            <a:off x="3609975" y="2247900"/>
            <a:ext cx="20002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0D0D0D"/>
                </a:solidFill>
                <a:latin typeface="HP001 4H"/>
                <a:cs typeface="Times New Roman" pitchFamily="18" charset="0"/>
              </a:rPr>
              <a:t> </a:t>
            </a:r>
            <a:endParaRPr lang="en-US" sz="2600" b="1">
              <a:solidFill>
                <a:srgbClr val="0D0D0D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4" y="53975"/>
            <a:ext cx="7820026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724029" y="1306514"/>
            <a:ext cx="898525" cy="14128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9702" name="TextBox 14"/>
          <p:cNvSpPr txBox="1">
            <a:spLocks noChangeArrowheads="1"/>
          </p:cNvSpPr>
          <p:nvPr/>
        </p:nvSpPr>
        <p:spPr bwMode="auto">
          <a:xfrm>
            <a:off x="1724025" y="1576388"/>
            <a:ext cx="1003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Vở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Toán</a:t>
            </a:r>
          </a:p>
        </p:txBody>
      </p:sp>
      <p:pic>
        <p:nvPicPr>
          <p:cNvPr id="29703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4" y="-52388"/>
            <a:ext cx="995363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8"/>
          <p:cNvSpPr txBox="1">
            <a:spLocks noChangeArrowheads="1"/>
          </p:cNvSpPr>
          <p:nvPr/>
        </p:nvSpPr>
        <p:spPr bwMode="auto">
          <a:xfrm>
            <a:off x="3055937" y="360364"/>
            <a:ext cx="72517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91919"/>
                </a:solidFill>
                <a:latin typeface="HP001 4H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sáu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5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29705" name="TextBox 19"/>
          <p:cNvSpPr txBox="1">
            <a:spLocks noChangeArrowheads="1"/>
          </p:cNvSpPr>
          <p:nvPr/>
        </p:nvSpPr>
        <p:spPr bwMode="auto">
          <a:xfrm>
            <a:off x="5562600" y="914401"/>
            <a:ext cx="20018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91919"/>
                </a:solidFill>
                <a:latin typeface="HP001 4H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Toán</a:t>
            </a:r>
            <a:endParaRPr lang="en-US" sz="2800" b="1" dirty="0">
              <a:solidFill>
                <a:srgbClr val="191919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44902" y="1600200"/>
            <a:ext cx="77850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trải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nghiệm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đơn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  </a:t>
            </a:r>
            <a:endParaRPr lang="vi-VN" sz="2800" b="1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85653" y="2154416"/>
            <a:ext cx="45978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ki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–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lô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– gam,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lít</a:t>
            </a:r>
            <a:r>
              <a:rPr lang="en-US" sz="2800" b="1" dirty="0" smtClean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(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tiếp</a:t>
            </a:r>
            <a:r>
              <a:rPr lang="en-US" sz="2800" b="1" dirty="0" smtClean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theo</a:t>
            </a:r>
            <a:r>
              <a:rPr lang="en-US" sz="2800" b="1" dirty="0" smtClean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).    </a:t>
            </a:r>
            <a:endParaRPr lang="vi-VN" sz="2800" b="1" dirty="0">
              <a:solidFill>
                <a:prstClr val="black"/>
              </a:solidFill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290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48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16645" y="468230"/>
            <a:ext cx="8091288" cy="1048844"/>
            <a:chOff x="1183342" y="1369567"/>
            <a:chExt cx="8091288" cy="1048844"/>
          </a:xfrm>
        </p:grpSpPr>
        <p:sp>
          <p:nvSpPr>
            <p:cNvPr id="19" name="TextBox 18"/>
            <p:cNvSpPr txBox="1"/>
            <p:nvPr/>
          </p:nvSpPr>
          <p:spPr>
            <a:xfrm>
              <a:off x="2000164" y="1464304"/>
              <a:ext cx="72744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Bốn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bạn</a:t>
              </a:r>
              <a:r>
                <a:rPr lang="en-US" sz="2800" dirty="0" smtClean="0"/>
                <a:t> Mai, Nam, </a:t>
              </a:r>
              <a:r>
                <a:rPr lang="en-US" sz="2800" dirty="0" err="1" smtClean="0"/>
                <a:t>Việt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kiểm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khỏe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sau</a:t>
              </a:r>
              <a:r>
                <a:rPr lang="en-US" sz="2800" dirty="0" smtClean="0"/>
                <a:t>:</a:t>
              </a:r>
              <a:endParaRPr lang="en-US" sz="28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1</a:t>
              </a:r>
              <a:endParaRPr lang="en-US" sz="4000" b="1" dirty="0"/>
            </a:p>
          </p:txBody>
        </p:sp>
      </p:grpSp>
      <p:pic>
        <p:nvPicPr>
          <p:cNvPr id="614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19742" r="8529" b="57033"/>
          <a:stretch/>
        </p:blipFill>
        <p:spPr bwMode="auto">
          <a:xfrm>
            <a:off x="1563798" y="1459018"/>
            <a:ext cx="8494603" cy="3287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356936"/>
              </p:ext>
            </p:extLst>
          </p:nvPr>
        </p:nvGraphicFramePr>
        <p:xfrm>
          <a:off x="2228417" y="5156393"/>
          <a:ext cx="8686800" cy="112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Việt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Rô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-bốt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Nam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Mai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Cân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nặng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24 kg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856277" y="5134268"/>
            <a:ext cx="1582127" cy="523220"/>
            <a:chOff x="1132046" y="4800441"/>
            <a:chExt cx="1582127" cy="523220"/>
          </a:xfrm>
        </p:grpSpPr>
        <p:sp>
          <p:nvSpPr>
            <p:cNvPr id="22" name="Rounded Rectangle 21"/>
            <p:cNvSpPr/>
            <p:nvPr/>
          </p:nvSpPr>
          <p:spPr>
            <a:xfrm>
              <a:off x="1563797" y="4822566"/>
              <a:ext cx="613345" cy="44994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32046" y="4800441"/>
              <a:ext cx="15821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a)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 ?</a:t>
              </a:r>
              <a:endParaRPr lang="en-US" sz="2800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994402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20 kg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47431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25 kg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405260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23 kg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58370" y="4484563"/>
            <a:ext cx="204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nặng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nhất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93339" y="4484563"/>
            <a:ext cx="204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</a:t>
            </a:r>
            <a:r>
              <a:rPr lang="en-US" sz="2800" dirty="0" err="1" smtClean="0">
                <a:solidFill>
                  <a:srgbClr val="FF0000"/>
                </a:solidFill>
              </a:rPr>
              <a:t>hẹ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nhất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89" t="62964" r="10020" b="7809"/>
          <a:stretch/>
        </p:blipFill>
        <p:spPr bwMode="auto">
          <a:xfrm>
            <a:off x="3792958" y="1901372"/>
            <a:ext cx="7422300" cy="4397830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183342" y="631796"/>
            <a:ext cx="6100302" cy="1951496"/>
            <a:chOff x="1183342" y="1271808"/>
            <a:chExt cx="6100302" cy="1951496"/>
          </a:xfrm>
        </p:grpSpPr>
        <p:sp>
          <p:nvSpPr>
            <p:cNvPr id="3" name="TextBox 2"/>
            <p:cNvSpPr txBox="1"/>
            <p:nvPr/>
          </p:nvSpPr>
          <p:spPr>
            <a:xfrm>
              <a:off x="1896036" y="1271808"/>
              <a:ext cx="5387608" cy="1951496"/>
            </a:xfrm>
            <a:custGeom>
              <a:avLst/>
              <a:gdLst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5387608 w 5387608"/>
                <a:gd name="connsiteY2" fmla="*/ 1951496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4952179 w 5387608"/>
                <a:gd name="connsiteY2" fmla="*/ 1864410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608" h="1951496">
                  <a:moveTo>
                    <a:pt x="0" y="0"/>
                  </a:moveTo>
                  <a:lnTo>
                    <a:pt x="5387608" y="0"/>
                  </a:lnTo>
                  <a:lnTo>
                    <a:pt x="4952179" y="1864410"/>
                  </a:lnTo>
                  <a:lnTo>
                    <a:pt x="0" y="195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/>
                <a:t>Bằng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đĩa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cần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cân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hãy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tập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vật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xung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2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1378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t="13742" r="19939" b="67189"/>
          <a:stretch/>
        </p:blipFill>
        <p:spPr bwMode="auto">
          <a:xfrm>
            <a:off x="2528529" y="1698495"/>
            <a:ext cx="6971072" cy="33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27738" y="513587"/>
            <a:ext cx="10399062" cy="1405191"/>
            <a:chOff x="1183342" y="1369567"/>
            <a:chExt cx="10399062" cy="1405191"/>
          </a:xfrm>
        </p:grpSpPr>
        <p:sp>
          <p:nvSpPr>
            <p:cNvPr id="3" name="TextBox 2"/>
            <p:cNvSpPr txBox="1"/>
            <p:nvPr/>
          </p:nvSpPr>
          <p:spPr>
            <a:xfrm>
              <a:off x="2000164" y="1389763"/>
              <a:ext cx="95822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Rót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từ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bình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Việt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Mai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cốc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hình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). </a:t>
              </a:r>
              <a:r>
                <a:rPr lang="en-US" sz="2800" dirty="0" err="1" smtClean="0"/>
                <a:t>Bình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chứa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mấy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cốc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3</a:t>
              </a:r>
              <a:endParaRPr lang="en-US" sz="4000" b="1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2344290" y="3492500"/>
            <a:ext cx="876300" cy="876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8</a:t>
            </a:r>
          </a:p>
          <a:p>
            <a:pPr algn="ctr"/>
            <a:r>
              <a:rPr lang="en-US" dirty="0" err="1" smtClean="0"/>
              <a:t>cốc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315280" y="3492500"/>
            <a:ext cx="876300" cy="876300"/>
          </a:xfrm>
          <a:prstGeom prst="ellipse">
            <a:avLst/>
          </a:prstGeom>
          <a:solidFill>
            <a:srgbClr val="FFCAB9"/>
          </a:solidFill>
          <a:ln>
            <a:solidFill>
              <a:srgbClr val="FF9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7</a:t>
            </a:r>
          </a:p>
          <a:p>
            <a:pPr algn="ctr"/>
            <a:r>
              <a:rPr lang="en-US" dirty="0" err="1" smtClean="0"/>
              <a:t>cốc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4085" y="4995892"/>
            <a:ext cx="9493340" cy="1384995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bình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Việt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 ở </a:t>
            </a:r>
            <a:r>
              <a:rPr lang="en-US" sz="2800" dirty="0" err="1" smtClean="0"/>
              <a:t>bình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Mai </a:t>
            </a:r>
            <a:r>
              <a:rPr lang="en-US" sz="2800" dirty="0" err="1" smtClean="0"/>
              <a:t>là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                             8 -7 = 1 (</a:t>
            </a:r>
            <a:r>
              <a:rPr lang="en-US" sz="2800" dirty="0" err="1" smtClean="0"/>
              <a:t>cốc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                                    </a:t>
            </a:r>
            <a:r>
              <a:rPr lang="en-US" sz="2800" dirty="0" err="1" smtClean="0"/>
              <a:t>Đáp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: 1 </a:t>
            </a:r>
            <a:r>
              <a:rPr lang="en-US" sz="2800" dirty="0" err="1" smtClean="0"/>
              <a:t>cốc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7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27738" y="513587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4</a:t>
            </a:r>
            <a:endParaRPr lang="en-US" sz="40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1540432" y="408983"/>
            <a:ext cx="4950855" cy="3104926"/>
            <a:chOff x="1540432" y="408983"/>
            <a:chExt cx="4950855" cy="3104926"/>
          </a:xfrm>
        </p:grpSpPr>
        <p:sp>
          <p:nvSpPr>
            <p:cNvPr id="8" name="Rounded Rectangle 7"/>
            <p:cNvSpPr/>
            <p:nvPr/>
          </p:nvSpPr>
          <p:spPr>
            <a:xfrm>
              <a:off x="1540432" y="408983"/>
              <a:ext cx="4950855" cy="310492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050582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DFF3FF"/>
                </a:clrFrom>
                <a:clrTo>
                  <a:srgbClr val="DFF3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000" b="50938" l="15965" r="24211">
                          <a14:foregroundMark x1="18509" y1="50313" x2="22368" y2="50375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3" t="38435" r="74752" b="48426"/>
            <a:stretch/>
          </p:blipFill>
          <p:spPr bwMode="auto">
            <a:xfrm>
              <a:off x="1754917" y="661213"/>
              <a:ext cx="1268771" cy="22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672959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295336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903310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5530554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050582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672959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295336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903310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6216935" y="408982"/>
            <a:ext cx="4677488" cy="3104927"/>
            <a:chOff x="6216935" y="408982"/>
            <a:chExt cx="4677488" cy="3104927"/>
          </a:xfrm>
        </p:grpSpPr>
        <p:sp>
          <p:nvSpPr>
            <p:cNvPr id="9" name="Rounded Rectangle 8"/>
            <p:cNvSpPr/>
            <p:nvPr/>
          </p:nvSpPr>
          <p:spPr>
            <a:xfrm>
              <a:off x="6216935" y="408982"/>
              <a:ext cx="4677488" cy="310492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313" b="50250" l="61579" r="68158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1" t="39968" r="31620" b="49375"/>
            <a:stretch/>
          </p:blipFill>
          <p:spPr bwMode="auto">
            <a:xfrm>
              <a:off x="6631784" y="691278"/>
              <a:ext cx="1112935" cy="2225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7829409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8451786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074163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682137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7829409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8451786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074163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1886904" y="2767111"/>
            <a:ext cx="4604383" cy="430887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Lượng</a:t>
            </a:r>
            <a:r>
              <a:rPr lang="en-US" sz="2200" dirty="0" smtClean="0"/>
              <a:t> </a:t>
            </a:r>
            <a:r>
              <a:rPr lang="en-US" sz="2200" dirty="0" err="1" smtClean="0"/>
              <a:t>nước</a:t>
            </a:r>
            <a:r>
              <a:rPr lang="en-US" sz="2200" dirty="0" smtClean="0"/>
              <a:t> ở </a:t>
            </a:r>
            <a:r>
              <a:rPr lang="en-US" sz="2200" dirty="0" err="1" smtClean="0"/>
              <a:t>bình</a:t>
            </a:r>
            <a:r>
              <a:rPr lang="en-US" sz="2200" dirty="0" smtClean="0"/>
              <a:t> A </a:t>
            </a:r>
            <a:r>
              <a:rPr lang="en-US" sz="2200" dirty="0" err="1" smtClean="0"/>
              <a:t>bằng</a:t>
            </a:r>
            <a:r>
              <a:rPr lang="en-US" sz="2200" dirty="0" smtClean="0"/>
              <a:t> 9 </a:t>
            </a:r>
            <a:r>
              <a:rPr lang="en-US" sz="2200" dirty="0" err="1" smtClean="0"/>
              <a:t>cốc</a:t>
            </a:r>
            <a:endParaRPr lang="en-US" sz="2200" dirty="0"/>
          </a:p>
        </p:txBody>
      </p:sp>
      <p:sp>
        <p:nvSpPr>
          <p:cNvPr id="28" name="TextBox 27"/>
          <p:cNvSpPr txBox="1"/>
          <p:nvPr/>
        </p:nvSpPr>
        <p:spPr>
          <a:xfrm>
            <a:off x="6390664" y="2767111"/>
            <a:ext cx="4604383" cy="430887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Lượng</a:t>
            </a:r>
            <a:r>
              <a:rPr lang="en-US" sz="2200" dirty="0" smtClean="0"/>
              <a:t> </a:t>
            </a:r>
            <a:r>
              <a:rPr lang="en-US" sz="2200" dirty="0" err="1" smtClean="0"/>
              <a:t>nước</a:t>
            </a:r>
            <a:r>
              <a:rPr lang="en-US" sz="2200" dirty="0" smtClean="0"/>
              <a:t> ở </a:t>
            </a:r>
            <a:r>
              <a:rPr lang="en-US" sz="2200" dirty="0" err="1" smtClean="0"/>
              <a:t>bình</a:t>
            </a:r>
            <a:r>
              <a:rPr lang="en-US" sz="2200" dirty="0" smtClean="0"/>
              <a:t> B </a:t>
            </a:r>
            <a:r>
              <a:rPr lang="en-US" sz="2200" dirty="0" err="1" smtClean="0"/>
              <a:t>bằng</a:t>
            </a:r>
            <a:r>
              <a:rPr lang="en-US" sz="2200" dirty="0" smtClean="0"/>
              <a:t> 7 </a:t>
            </a:r>
            <a:r>
              <a:rPr lang="en-US" sz="2200" dirty="0" err="1" smtClean="0"/>
              <a:t>cốc</a:t>
            </a:r>
            <a:endParaRPr lang="en-US" sz="2200" dirty="0"/>
          </a:p>
        </p:txBody>
      </p:sp>
      <p:sp>
        <p:nvSpPr>
          <p:cNvPr id="29" name="TextBox 28"/>
          <p:cNvSpPr txBox="1"/>
          <p:nvPr/>
        </p:nvSpPr>
        <p:spPr>
          <a:xfrm>
            <a:off x="2963131" y="3363336"/>
            <a:ext cx="7325002" cy="2976136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2800" dirty="0" smtClean="0"/>
              <a:t>a) </a:t>
            </a:r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cả</a:t>
            </a:r>
            <a:r>
              <a:rPr lang="en-US" sz="2800" dirty="0" smtClean="0"/>
              <a:t> 2 </a:t>
            </a:r>
            <a:r>
              <a:rPr lang="en-US" sz="2800" dirty="0" err="1" smtClean="0"/>
              <a:t>bình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:</a:t>
            </a:r>
          </a:p>
          <a:p>
            <a:pPr>
              <a:lnSpc>
                <a:spcPts val="38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9 + 7 = 16 (</a:t>
            </a:r>
            <a:r>
              <a:rPr lang="en-US" sz="2800" dirty="0" err="1" smtClean="0"/>
              <a:t>cốc</a:t>
            </a:r>
            <a:r>
              <a:rPr lang="en-US" sz="2800" dirty="0" smtClean="0"/>
              <a:t>)</a:t>
            </a:r>
          </a:p>
          <a:p>
            <a:pPr>
              <a:lnSpc>
                <a:spcPts val="38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        </a:t>
            </a:r>
            <a:r>
              <a:rPr lang="en-US" sz="2800" dirty="0" err="1" smtClean="0"/>
              <a:t>Đáp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: 16 </a:t>
            </a:r>
            <a:r>
              <a:rPr lang="en-US" sz="2800" dirty="0" err="1" smtClean="0"/>
              <a:t>cốc</a:t>
            </a:r>
            <a:endParaRPr lang="en-US" sz="2800" dirty="0" smtClean="0"/>
          </a:p>
          <a:p>
            <a:pPr>
              <a:lnSpc>
                <a:spcPts val="3800"/>
              </a:lnSpc>
            </a:pPr>
            <a:r>
              <a:rPr lang="en-US" sz="2800" dirty="0" smtClean="0"/>
              <a:t>b) </a:t>
            </a:r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bình</a:t>
            </a:r>
            <a:r>
              <a:rPr lang="en-US" sz="2800" dirty="0" smtClean="0"/>
              <a:t> B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 ở </a:t>
            </a:r>
            <a:r>
              <a:rPr lang="en-US" sz="2800" dirty="0" err="1" smtClean="0"/>
              <a:t>bình</a:t>
            </a:r>
            <a:r>
              <a:rPr lang="en-US" sz="2800" dirty="0" smtClean="0"/>
              <a:t> A </a:t>
            </a:r>
            <a:r>
              <a:rPr lang="en-US" sz="2800" dirty="0" err="1" smtClean="0"/>
              <a:t>là</a:t>
            </a:r>
            <a:r>
              <a:rPr lang="en-US" sz="2800" dirty="0" smtClean="0"/>
              <a:t>:</a:t>
            </a:r>
          </a:p>
          <a:p>
            <a:pPr>
              <a:lnSpc>
                <a:spcPts val="38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9 – 7 = 2 (</a:t>
            </a:r>
            <a:r>
              <a:rPr lang="en-US" sz="2800" dirty="0" err="1" smtClean="0"/>
              <a:t>cốc</a:t>
            </a:r>
            <a:r>
              <a:rPr lang="en-US" sz="2800" dirty="0" smtClean="0"/>
              <a:t>)</a:t>
            </a:r>
          </a:p>
          <a:p>
            <a:pPr>
              <a:lnSpc>
                <a:spcPts val="38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        </a:t>
            </a:r>
            <a:r>
              <a:rPr lang="en-US" sz="2800" dirty="0" err="1" smtClean="0"/>
              <a:t>Đáp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: 2 </a:t>
            </a:r>
            <a:r>
              <a:rPr lang="en-US" sz="2800" dirty="0" err="1" smtClean="0"/>
              <a:t>cốc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050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uiExpand="1" build="p"/>
      <p:bldP spid="28" grpId="0" uiExpand="1" build="p"/>
      <p:bldP spid="2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0" t="75181" r="39027" b="7443"/>
          <a:stretch/>
        </p:blipFill>
        <p:spPr bwMode="auto">
          <a:xfrm>
            <a:off x="2878153" y="2051250"/>
            <a:ext cx="3643671" cy="250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 rot="379327" flipH="1">
            <a:off x="5186564" y="1987598"/>
            <a:ext cx="1098387" cy="1356031"/>
            <a:chOff x="5894004" y="2335578"/>
            <a:chExt cx="1083351" cy="135603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27738" y="513587"/>
            <a:ext cx="10399062" cy="1405191"/>
            <a:chOff x="1183342" y="1369567"/>
            <a:chExt cx="10399062" cy="1405191"/>
          </a:xfrm>
        </p:grpSpPr>
        <p:sp>
          <p:nvSpPr>
            <p:cNvPr id="4" name="TextBox 3"/>
            <p:cNvSpPr txBox="1"/>
            <p:nvPr/>
          </p:nvSpPr>
          <p:spPr>
            <a:xfrm>
              <a:off x="2000164" y="1389763"/>
              <a:ext cx="95822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Dùng</a:t>
              </a:r>
              <a:r>
                <a:rPr lang="en-US" sz="2800" dirty="0" smtClean="0"/>
                <a:t> ca 1 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múc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thùng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đỏ</a:t>
              </a:r>
              <a:r>
                <a:rPr lang="en-US" sz="2800" dirty="0" smtClean="0"/>
                <a:t> 3 ca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5 ca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đỏ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lít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5</a:t>
              </a:r>
              <a:endParaRPr lang="en-US" sz="40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94004" y="2087381"/>
            <a:ext cx="1083351" cy="1356031"/>
            <a:chOff x="5894004" y="2335578"/>
            <a:chExt cx="1083351" cy="13560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 rot="1054321" flipH="1">
            <a:off x="7718657" y="1600759"/>
            <a:ext cx="1074927" cy="1359794"/>
            <a:chOff x="5894004" y="2335578"/>
            <a:chExt cx="1083351" cy="13560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60" t="78637" r="23165" b="7443"/>
          <a:stretch/>
        </p:blipFill>
        <p:spPr bwMode="auto">
          <a:xfrm>
            <a:off x="7724587" y="2548791"/>
            <a:ext cx="1546413" cy="200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564095" y="2122649"/>
            <a:ext cx="1083351" cy="1016222"/>
            <a:chOff x="5905853" y="2335992"/>
            <a:chExt cx="1083351" cy="10162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76809"/>
            <a:stretch/>
          </p:blipFill>
          <p:spPr>
            <a:xfrm rot="239978" flipH="1">
              <a:off x="5905853" y="2335992"/>
              <a:ext cx="1083351" cy="101622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 rot="21167910">
            <a:off x="8264455" y="1681255"/>
            <a:ext cx="1083351" cy="1356031"/>
            <a:chOff x="5894004" y="2335578"/>
            <a:chExt cx="1083351" cy="135603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7276280" y="2143917"/>
            <a:ext cx="1068694" cy="1016222"/>
            <a:chOff x="5905853" y="2335992"/>
            <a:chExt cx="1083351" cy="101622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76809"/>
            <a:stretch/>
          </p:blipFill>
          <p:spPr>
            <a:xfrm rot="239978" flipH="1">
              <a:off x="5905853" y="2335992"/>
              <a:ext cx="1083351" cy="1016222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 rot="367292" flipH="1">
            <a:off x="7555251" y="1859560"/>
            <a:ext cx="953381" cy="1368953"/>
            <a:chOff x="5894004" y="2335578"/>
            <a:chExt cx="1083351" cy="135603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963131" y="4652899"/>
            <a:ext cx="7325002" cy="1554272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lít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cả</a:t>
            </a:r>
            <a:r>
              <a:rPr lang="en-US" sz="2800" dirty="0" smtClean="0"/>
              <a:t> 2 </a:t>
            </a:r>
            <a:r>
              <a:rPr lang="en-US" sz="2800" dirty="0" err="1" smtClean="0"/>
              <a:t>xô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:</a:t>
            </a:r>
          </a:p>
          <a:p>
            <a:pPr>
              <a:lnSpc>
                <a:spcPts val="38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3 + 5= 8 (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/>
              <a:t>)</a:t>
            </a:r>
          </a:p>
          <a:p>
            <a:pPr>
              <a:lnSpc>
                <a:spcPts val="38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         </a:t>
            </a:r>
            <a:r>
              <a:rPr lang="en-US" sz="2800" dirty="0" err="1" smtClean="0"/>
              <a:t>Đáp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: 8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-53974"/>
            <a:ext cx="9448800" cy="7358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9699" name="TextBox 12"/>
          <p:cNvSpPr txBox="1">
            <a:spLocks noChangeArrowheads="1"/>
          </p:cNvSpPr>
          <p:nvPr/>
        </p:nvSpPr>
        <p:spPr bwMode="auto">
          <a:xfrm>
            <a:off x="3609975" y="2247900"/>
            <a:ext cx="20002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0D0D0D"/>
                </a:solidFill>
                <a:latin typeface="HP001 4H"/>
                <a:cs typeface="Times New Roman" pitchFamily="18" charset="0"/>
              </a:rPr>
              <a:t> </a:t>
            </a:r>
            <a:endParaRPr lang="en-US" sz="2600" b="1">
              <a:solidFill>
                <a:srgbClr val="0D0D0D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4" y="53975"/>
            <a:ext cx="7820026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724029" y="1306514"/>
            <a:ext cx="898525" cy="14128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9702" name="TextBox 14"/>
          <p:cNvSpPr txBox="1">
            <a:spLocks noChangeArrowheads="1"/>
          </p:cNvSpPr>
          <p:nvPr/>
        </p:nvSpPr>
        <p:spPr bwMode="auto">
          <a:xfrm>
            <a:off x="1724025" y="1576388"/>
            <a:ext cx="1003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Vở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Toán</a:t>
            </a:r>
          </a:p>
        </p:txBody>
      </p:sp>
      <p:pic>
        <p:nvPicPr>
          <p:cNvPr id="29703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4" y="-52388"/>
            <a:ext cx="995363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8"/>
          <p:cNvSpPr txBox="1">
            <a:spLocks noChangeArrowheads="1"/>
          </p:cNvSpPr>
          <p:nvPr/>
        </p:nvSpPr>
        <p:spPr bwMode="auto">
          <a:xfrm>
            <a:off x="3111500" y="360364"/>
            <a:ext cx="72517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91919"/>
                </a:solidFill>
                <a:latin typeface="HP001 4H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sáu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5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29705" name="TextBox 19"/>
          <p:cNvSpPr txBox="1">
            <a:spLocks noChangeArrowheads="1"/>
          </p:cNvSpPr>
          <p:nvPr/>
        </p:nvSpPr>
        <p:spPr bwMode="auto">
          <a:xfrm>
            <a:off x="5562600" y="914401"/>
            <a:ext cx="20018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91919"/>
                </a:solidFill>
                <a:latin typeface="HP001 4H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Toán</a:t>
            </a:r>
            <a:endParaRPr lang="en-US" sz="2800" b="1" dirty="0">
              <a:solidFill>
                <a:srgbClr val="191919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51252" y="1595869"/>
            <a:ext cx="77850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trải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nghiệm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đơn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  </a:t>
            </a:r>
            <a:endParaRPr lang="vi-VN" sz="2800" b="1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83905" y="2154831"/>
            <a:ext cx="43522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ki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– </a:t>
            </a:r>
            <a:r>
              <a:rPr lang="en-US" sz="2800" b="1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lô</a:t>
            </a:r>
            <a:r>
              <a:rPr lang="en-US" sz="2800" b="1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– gam,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lít</a:t>
            </a:r>
            <a:r>
              <a:rPr lang="en-US" sz="2800" b="1" dirty="0" smtClean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(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tiếp</a:t>
            </a:r>
            <a:r>
              <a:rPr lang="en-US" sz="2800" b="1" dirty="0" smtClean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theo</a:t>
            </a:r>
            <a:r>
              <a:rPr lang="en-US" sz="2800" b="1" dirty="0" smtClean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).    </a:t>
            </a:r>
            <a:endParaRPr lang="vi-VN" sz="2800" b="1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2985452" y="2618137"/>
            <a:ext cx="20018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91919"/>
                </a:solidFill>
                <a:latin typeface="HP001 4H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5:</a:t>
            </a:r>
            <a:endParaRPr lang="en-US" sz="2800" b="1" dirty="0">
              <a:solidFill>
                <a:srgbClr val="191919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5717986" y="3184553"/>
            <a:ext cx="434340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giải</a:t>
            </a:r>
            <a:endParaRPr lang="en-US" sz="2800" b="1" dirty="0">
              <a:solidFill>
                <a:srgbClr val="191919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4683905" y="3761232"/>
            <a:ext cx="618334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xô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lít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:</a:t>
            </a:r>
            <a:endParaRPr lang="en-US" sz="2800" b="1" dirty="0">
              <a:solidFill>
                <a:srgbClr val="191919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5191930" y="4315919"/>
            <a:ext cx="434340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…………………………. (l)</a:t>
            </a:r>
            <a:endParaRPr lang="en-US" sz="2800" b="1" dirty="0">
              <a:solidFill>
                <a:srgbClr val="191919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6225152" y="4898676"/>
            <a:ext cx="434340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: …. </a:t>
            </a:r>
            <a:r>
              <a:rPr lang="en-US" sz="28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l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ít</a:t>
            </a:r>
            <a:r>
              <a:rPr lang="en-US" sz="2800" b="1" dirty="0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nước</a:t>
            </a:r>
            <a:endParaRPr lang="en-US" sz="2800" b="1" dirty="0">
              <a:solidFill>
                <a:srgbClr val="191919"/>
              </a:solidFill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419</Words>
  <Application>Microsoft Office PowerPoint</Application>
  <PresentationFormat>Widescreen</PresentationFormat>
  <Paragraphs>72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宋体</vt:lpstr>
      <vt:lpstr>宋体</vt:lpstr>
      <vt:lpstr>Arial</vt:lpstr>
      <vt:lpstr>Calibri</vt:lpstr>
      <vt:lpstr>等线</vt:lpstr>
      <vt:lpstr>HP001 4 hàng</vt:lpstr>
      <vt:lpstr>HP001 4H</vt:lpstr>
      <vt:lpstr>黑体</vt:lpstr>
      <vt:lpstr>Times New Roman</vt:lpstr>
      <vt:lpstr>UTM Cookies</vt:lpstr>
      <vt:lpstr>Office Theme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42</cp:revision>
  <dcterms:created xsi:type="dcterms:W3CDTF">2021-06-02T01:34:28Z</dcterms:created>
  <dcterms:modified xsi:type="dcterms:W3CDTF">2021-11-05T00:27:21Z</dcterms:modified>
</cp:coreProperties>
</file>