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6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22" r:id="rId4"/>
    <p:sldMasterId id="2147483776" r:id="rId5"/>
    <p:sldMasterId id="2147483787" r:id="rId6"/>
    <p:sldMasterId id="2147483798" r:id="rId7"/>
    <p:sldMasterId id="2147483809" r:id="rId8"/>
  </p:sldMasterIdLst>
  <p:notesMasterIdLst>
    <p:notesMasterId r:id="rId44"/>
  </p:notesMasterIdLst>
  <p:sldIdLst>
    <p:sldId id="540" r:id="rId9"/>
    <p:sldId id="541" r:id="rId10"/>
    <p:sldId id="542" r:id="rId11"/>
    <p:sldId id="543" r:id="rId12"/>
    <p:sldId id="544" r:id="rId13"/>
    <p:sldId id="545" r:id="rId14"/>
    <p:sldId id="550" r:id="rId15"/>
    <p:sldId id="549" r:id="rId16"/>
    <p:sldId id="551" r:id="rId17"/>
    <p:sldId id="547" r:id="rId18"/>
    <p:sldId id="523" r:id="rId19"/>
    <p:sldId id="524" r:id="rId20"/>
    <p:sldId id="525" r:id="rId21"/>
    <p:sldId id="526" r:id="rId22"/>
    <p:sldId id="552" r:id="rId23"/>
    <p:sldId id="527" r:id="rId24"/>
    <p:sldId id="528" r:id="rId25"/>
    <p:sldId id="529" r:id="rId26"/>
    <p:sldId id="530" r:id="rId27"/>
    <p:sldId id="553" r:id="rId28"/>
    <p:sldId id="554" r:id="rId29"/>
    <p:sldId id="531" r:id="rId30"/>
    <p:sldId id="533" r:id="rId31"/>
    <p:sldId id="534" r:id="rId32"/>
    <p:sldId id="535" r:id="rId33"/>
    <p:sldId id="536" r:id="rId34"/>
    <p:sldId id="294" r:id="rId35"/>
    <p:sldId id="537" r:id="rId36"/>
    <p:sldId id="538" r:id="rId37"/>
    <p:sldId id="539" r:id="rId38"/>
    <p:sldId id="555" r:id="rId39"/>
    <p:sldId id="300" r:id="rId40"/>
    <p:sldId id="302" r:id="rId41"/>
    <p:sldId id="476" r:id="rId42"/>
    <p:sldId id="548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8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04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95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60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6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62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19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4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8785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10/4/2021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082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10/4/2021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25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10/4/2021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13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10/4/2021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72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1633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200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3625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6225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33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1527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3684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6615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56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6491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3047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57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21637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1222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523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668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9853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7967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467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678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100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28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8537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5825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022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0289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863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4386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94185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1543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5354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5168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338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8787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6990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883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51899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3524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7724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8787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6003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2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501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21334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63467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80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21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5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47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74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48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8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88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10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99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31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61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61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5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4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38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6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5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41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8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8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74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3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5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07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662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2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0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89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3782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46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7000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7326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1850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771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50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0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394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44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0230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529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915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207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10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377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7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507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4652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5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775" r:id="rId13"/>
    <p:sldLayoutId id="2147483774" r:id="rId14"/>
    <p:sldLayoutId id="2147483773" r:id="rId15"/>
    <p:sldLayoutId id="2147483772" r:id="rId16"/>
    <p:sldLayoutId id="2147483771" r:id="rId17"/>
    <p:sldLayoutId id="2147483678" r:id="rId18"/>
    <p:sldLayoutId id="2147483679" r:id="rId19"/>
    <p:sldLayoutId id="2147483680" r:id="rId20"/>
    <p:sldLayoutId id="2147483681" r:id="rId21"/>
    <p:sldLayoutId id="2147483683" r:id="rId22"/>
    <p:sldLayoutId id="2147483684" r:id="rId2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65" r:id="rId2"/>
    <p:sldLayoutId id="2147483687" r:id="rId3"/>
    <p:sldLayoutId id="2147483769" r:id="rId4"/>
    <p:sldLayoutId id="2147483762" r:id="rId5"/>
    <p:sldLayoutId id="2147483759" r:id="rId6"/>
    <p:sldLayoutId id="2147483756" r:id="rId7"/>
    <p:sldLayoutId id="2147483755" r:id="rId8"/>
    <p:sldLayoutId id="2147483754" r:id="rId9"/>
    <p:sldLayoutId id="2147483753" r:id="rId10"/>
    <p:sldLayoutId id="2147483719" r:id="rId11"/>
    <p:sldLayoutId id="2147483718" r:id="rId12"/>
    <p:sldLayoutId id="2147483717" r:id="rId13"/>
    <p:sldLayoutId id="2147483716" r:id="rId14"/>
    <p:sldLayoutId id="2147483688" r:id="rId15"/>
    <p:sldLayoutId id="2147483689" r:id="rId16"/>
    <p:sldLayoutId id="2147483720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8" r:id="rId25"/>
    <p:sldLayoutId id="2147483712" r:id="rId26"/>
    <p:sldLayoutId id="2147483770" r:id="rId27"/>
    <p:sldLayoutId id="2147483767" r:id="rId28"/>
    <p:sldLayoutId id="2147483763" r:id="rId29"/>
    <p:sldLayoutId id="2147483760" r:id="rId30"/>
    <p:sldLayoutId id="2147483758" r:id="rId31"/>
    <p:sldLayoutId id="2147483721" r:id="rId32"/>
    <p:sldLayoutId id="2147483713" r:id="rId33"/>
    <p:sldLayoutId id="2147483768" r:id="rId34"/>
    <p:sldLayoutId id="2147483766" r:id="rId35"/>
    <p:sldLayoutId id="2147483761" r:id="rId36"/>
    <p:sldLayoutId id="2147483714" r:id="rId37"/>
    <p:sldLayoutId id="2147483752" r:id="rId38"/>
    <p:sldLayoutId id="2147483715" r:id="rId39"/>
    <p:sldLayoutId id="2147483764" r:id="rId4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2999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7" r:id="rId28"/>
    <p:sldLayoutId id="2147483750" r:id="rId29"/>
    <p:sldLayoutId id="214748375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11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246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083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243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5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6.xml"/><Relationship Id="rId7" Type="http://schemas.openxmlformats.org/officeDocument/2006/relationships/image" Target="../media/image4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45.png"/><Relationship Id="rId4" Type="http://schemas.openxmlformats.org/officeDocument/2006/relationships/tags" Target="../tags/tag7.xml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5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10.xml"/><Relationship Id="rId7" Type="http://schemas.openxmlformats.org/officeDocument/2006/relationships/image" Target="../media/image4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45.png"/><Relationship Id="rId4" Type="http://schemas.openxmlformats.org/officeDocument/2006/relationships/tags" Target="../tags/tag11.xml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4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6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30.png"/><Relationship Id="rId5" Type="http://schemas.openxmlformats.org/officeDocument/2006/relationships/audio" Target="NULL" TargetMode="External"/><Relationship Id="rId1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6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6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7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2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54" y="2242208"/>
            <a:ext cx="10706791" cy="277763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913108">
              <a:defRPr/>
            </a:pP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08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-25400"/>
            <a:ext cx="11988800" cy="7706879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6"/>
            <a:ext cx="1911029" cy="206260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5" y="905905"/>
            <a:ext cx="1482495" cy="1830855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142" y="4494850"/>
            <a:ext cx="6151721" cy="1510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3390223" y="182508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1718870" y="3353466"/>
            <a:ext cx="1528365" cy="1553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554059" y="2158281"/>
            <a:ext cx="758733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7386339" cy="2016126"/>
            <a:chOff x="2118480" y="1316166"/>
            <a:chExt cx="172989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470050" y="1564393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1043857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432D2-AF62-499F-911D-D06A2977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6" y="0"/>
            <a:ext cx="996055" cy="991312"/>
          </a:xfrm>
          <a:prstGeom prst="rect">
            <a:avLst/>
          </a:prstGeom>
        </p:spPr>
      </p:pic>
      <p:pic>
        <p:nvPicPr>
          <p:cNvPr id="13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" y="118172"/>
            <a:ext cx="2827424" cy="2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24" t="34375" r="26427" b="19361"/>
          <a:stretch/>
        </p:blipFill>
        <p:spPr>
          <a:xfrm>
            <a:off x="1117599" y="1634507"/>
            <a:ext cx="9596868" cy="5089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117598" y="510308"/>
            <a:ext cx="924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dưới đây vẽ  những gì?</a:t>
            </a:r>
          </a:p>
        </p:txBody>
      </p:sp>
      <p:grpSp>
        <p:nvGrpSpPr>
          <p:cNvPr id="9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1967280" y="-54177"/>
            <a:ext cx="7329688" cy="1734799"/>
            <a:chOff x="603225" y="2182575"/>
            <a:chExt cx="2577800" cy="424450"/>
          </a:xfrm>
        </p:grpSpPr>
        <p:sp>
          <p:nvSpPr>
            <p:cNvPr id="10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135661" y="-20449"/>
            <a:ext cx="6678663" cy="1443733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b" anchorCtr="0">
            <a:noAutofit/>
          </a:bodyPr>
          <a:lstStyle>
            <a:lvl1pPr marL="342398" indent="-342398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41" indent="-285358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05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60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54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72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656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21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68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42260534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685800"/>
            <a:ext cx="7655736" cy="4992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395601" y="2717800"/>
            <a:ext cx="3882399" cy="321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1741" y="3265411"/>
            <a:ext cx="2728825" cy="582627"/>
          </a:xfrm>
          <a:prstGeom prst="rect">
            <a:avLst/>
          </a:prstGeom>
          <a:noFill/>
        </p:spPr>
        <p:txBody>
          <a:bodyPr spcFirstLastPara="1" wrap="none" lIns="68505" tIns="34291" rIns="68505" bIns="34291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04" y="119048"/>
            <a:ext cx="3911697" cy="2834816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-46915"/>
            <a:ext cx="3000779" cy="30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337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4B5F-0445-48D2-98A5-4B1BCF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4519" r="1233" b="7851"/>
          <a:stretch/>
        </p:blipFill>
        <p:spPr>
          <a:xfrm>
            <a:off x="670633" y="96565"/>
            <a:ext cx="10027919" cy="6009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173321" y="337827"/>
            <a:ext cx="6695440" cy="1774923"/>
          </a:xfrm>
          <a:prstGeom prst="rect">
            <a:avLst/>
          </a:prstGeom>
          <a:noFill/>
        </p:spPr>
        <p:txBody>
          <a:bodyPr wrap="square" lIns="91284" tIns="45695" rIns="91284" bIns="45695" rtlCol="0">
            <a:spAutoFit/>
          </a:bodyPr>
          <a:lstStyle/>
          <a:p>
            <a:pPr algn="ctr" defTabSz="913176">
              <a:defRPr/>
            </a:pP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Cùng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lắng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nhé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1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176"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714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Cloud 10"/>
          <p:cNvSpPr/>
          <p:nvPr/>
        </p:nvSpPr>
        <p:spPr>
          <a:xfrm>
            <a:off x="101601" y="-25399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11397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1" grpId="1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148137" y="613991"/>
            <a:ext cx="10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lang="en-US" sz="24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371725" y="65405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8777" y="771453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Cô</a:t>
            </a:r>
            <a:r>
              <a:rPr lang="en-US" sz="2667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giáo</a:t>
            </a:r>
            <a:r>
              <a:rPr lang="en-US" sz="2667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lớp</a:t>
            </a:r>
            <a:r>
              <a:rPr lang="en-US" sz="2667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endParaRPr lang="en-US" sz="2667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75745" y="1723125"/>
            <a:ext cx="8252912" cy="4608860"/>
            <a:chOff x="638809" y="1292343"/>
            <a:chExt cx="6189684" cy="34566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Sáng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nào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b="1" kern="0" dirty="0" err="1">
                  <a:solidFill>
                    <a:srgbClr val="FB4C43"/>
                  </a:solidFill>
                  <a:latin typeface="UTM Avo" panose="02040603050506020204" pitchFamily="18" charset="0"/>
                  <a:cs typeface="Arial"/>
                  <a:sym typeface="Arial"/>
                </a:rPr>
                <a:t>lớp</a:t>
              </a:r>
              <a:endParaRPr lang="en-US" sz="2133" b="1" kern="0" dirty="0">
                <a:solidFill>
                  <a:srgbClr val="FB4C43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Cũng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thấy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rồi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Đáp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b="1" kern="0" dirty="0" err="1">
                  <a:solidFill>
                    <a:srgbClr val="FB4C43"/>
                  </a:solidFill>
                  <a:latin typeface="UTM Avo" panose="02040603050506020204" pitchFamily="18" charset="0"/>
                  <a:cs typeface="Arial"/>
                  <a:sym typeface="Arial"/>
                </a:rPr>
                <a:t>lời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“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Chào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ạ!”</a:t>
              </a: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mỉm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cười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thật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tươi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dạy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tập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viết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Gió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đưa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b="1" kern="0" dirty="0" err="1">
                  <a:solidFill>
                    <a:srgbClr val="FB4C43"/>
                  </a:solidFill>
                  <a:latin typeface="UTM Avo" panose="02040603050506020204" pitchFamily="18" charset="0"/>
                  <a:cs typeface="Arial"/>
                  <a:sym typeface="Arial"/>
                </a:rPr>
                <a:t>thoảng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hương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nhài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b="1" kern="0" dirty="0" err="1">
                  <a:solidFill>
                    <a:srgbClr val="FB4C43"/>
                  </a:solidFill>
                  <a:latin typeface="UTM Avo" panose="02040603050506020204" pitchFamily="18" charset="0"/>
                  <a:cs typeface="Arial"/>
                  <a:sym typeface="Arial"/>
                </a:rPr>
                <a:t>Nắng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ghé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vào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cửa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lớp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Xem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chúng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học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bài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15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Những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lời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giáo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giảng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Ấm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b="1" kern="0" dirty="0" err="1">
                  <a:solidFill>
                    <a:srgbClr val="FB4C43"/>
                  </a:solidFill>
                  <a:latin typeface="UTM Avo" panose="02040603050506020204" pitchFamily="18" charset="0"/>
                  <a:cs typeface="Arial"/>
                  <a:sym typeface="Arial"/>
                </a:rPr>
                <a:t>trang</a:t>
              </a:r>
              <a:r>
                <a:rPr lang="en-US" sz="2133" b="1" kern="0" dirty="0">
                  <a:solidFill>
                    <a:srgbClr val="FB4C43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b="1" kern="0" dirty="0" err="1">
                  <a:solidFill>
                    <a:srgbClr val="FB4C43"/>
                  </a:solidFill>
                  <a:latin typeface="UTM Avo" panose="02040603050506020204" pitchFamily="18" charset="0"/>
                  <a:cs typeface="Arial"/>
                  <a:sym typeface="Arial"/>
                </a:rPr>
                <a:t>vở</a:t>
              </a:r>
              <a:r>
                <a:rPr lang="en-US" sz="2133" b="1" kern="0" dirty="0">
                  <a:solidFill>
                    <a:srgbClr val="FB4C43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thơm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tho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Yêu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thương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ngắm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mãi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Những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điểm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mười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                            (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Nguyễn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Xuân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Sanh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)  </a:t>
              </a:r>
              <a:endPara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65" y="1822477"/>
            <a:ext cx="406360" cy="38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97" y="1822477"/>
            <a:ext cx="38400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63" y="3877533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7853" y="1448568"/>
            <a:ext cx="9284147" cy="4520432"/>
            <a:chOff x="2180890" y="590549"/>
            <a:chExt cx="6963110" cy="3390324"/>
          </a:xfrm>
        </p:grpSpPr>
        <p:sp>
          <p:nvSpPr>
            <p:cNvPr id="3" name="Freeform 2"/>
            <p:cNvSpPr/>
            <p:nvPr/>
          </p:nvSpPr>
          <p:spPr>
            <a:xfrm>
              <a:off x="2180890" y="590549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064010" y="594302"/>
              <a:ext cx="6079990" cy="820473"/>
            </a:xfrm>
            <a:custGeom>
              <a:avLst/>
              <a:gdLst>
                <a:gd name="connsiteX0" fmla="*/ 136748 w 820472"/>
                <a:gd name="connsiteY0" fmla="*/ 0 h 6079989"/>
                <a:gd name="connsiteX1" fmla="*/ 683724 w 820472"/>
                <a:gd name="connsiteY1" fmla="*/ 0 h 6079989"/>
                <a:gd name="connsiteX2" fmla="*/ 820472 w 820472"/>
                <a:gd name="connsiteY2" fmla="*/ 136748 h 6079989"/>
                <a:gd name="connsiteX3" fmla="*/ 820472 w 820472"/>
                <a:gd name="connsiteY3" fmla="*/ 6079989 h 6079989"/>
                <a:gd name="connsiteX4" fmla="*/ 820472 w 820472"/>
                <a:gd name="connsiteY4" fmla="*/ 6079989 h 6079989"/>
                <a:gd name="connsiteX5" fmla="*/ 0 w 820472"/>
                <a:gd name="connsiteY5" fmla="*/ 6079989 h 6079989"/>
                <a:gd name="connsiteX6" fmla="*/ 0 w 820472"/>
                <a:gd name="connsiteY6" fmla="*/ 6079989 h 6079989"/>
                <a:gd name="connsiteX7" fmla="*/ 0 w 820472"/>
                <a:gd name="connsiteY7" fmla="*/ 136748 h 6079989"/>
                <a:gd name="connsiteX8" fmla="*/ 136748 w 820472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472" h="6079989">
                  <a:moveTo>
                    <a:pt x="820472" y="1013354"/>
                  </a:moveTo>
                  <a:lnTo>
                    <a:pt x="820472" y="5066635"/>
                  </a:lnTo>
                  <a:cubicBezTo>
                    <a:pt x="820472" y="5626294"/>
                    <a:pt x="812210" y="6079985"/>
                    <a:pt x="802018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2018" y="4"/>
                  </a:lnTo>
                  <a:cubicBezTo>
                    <a:pt x="812210" y="4"/>
                    <a:pt x="820472" y="453695"/>
                    <a:pt x="820472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96" rIns="80496" bIns="80497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 đầu..... cười thật tươi.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180890" y="1656786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4010" y="1656787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Tiếp..... Em học bài.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180890" y="2719271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64010" y="2719273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 còn lại.</a:t>
              </a:r>
            </a:p>
          </p:txBody>
        </p:sp>
      </p:grpSp>
      <p:sp>
        <p:nvSpPr>
          <p:cNvPr id="6" name="Oval Callout 5"/>
          <p:cNvSpPr/>
          <p:nvPr/>
        </p:nvSpPr>
        <p:spPr>
          <a:xfrm>
            <a:off x="158802" y="1174088"/>
            <a:ext cx="2940124" cy="3309275"/>
          </a:xfrm>
          <a:prstGeom prst="wedgeEllipseCallout">
            <a:avLst>
              <a:gd name="adj1" fmla="val -2024"/>
              <a:gd name="adj2" fmla="val 7543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829" tIns="60915" rIns="121829" bIns="60915" spcCol="0" rtlCol="0" anchor="ctr"/>
          <a:lstStyle/>
          <a:p>
            <a:pPr algn="ctr"/>
            <a:r>
              <a:rPr lang="en-US" sz="42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thơ chia làm 3 khổ</a:t>
            </a:r>
          </a:p>
        </p:txBody>
      </p:sp>
      <p:grpSp>
        <p:nvGrpSpPr>
          <p:cNvPr id="7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242365" y="64748"/>
            <a:ext cx="1695411" cy="707886"/>
            <a:chOff x="2470108" y="1864944"/>
            <a:chExt cx="2704644" cy="1129221"/>
          </a:xfrm>
        </p:grpSpPr>
        <p:sp>
          <p:nvSpPr>
            <p:cNvPr id="8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89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89"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7" y="-47829"/>
            <a:ext cx="6168283" cy="830995"/>
          </a:xfrm>
          <a:prstGeom prst="rect">
            <a:avLst/>
          </a:prstGeom>
          <a:noFill/>
        </p:spPr>
        <p:txBody>
          <a:bodyPr wrap="square" lIns="91344" tIns="45719" rIns="91344" bIns="45719" rtlCol="0">
            <a:spAutoFit/>
          </a:bodyPr>
          <a:lstStyle/>
          <a:p>
            <a:pPr algn="ctr" defTabSz="913289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2017899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801" y="2939419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7600" y="93932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889001"/>
            <a:ext cx="5994400" cy="542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795" y="100898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03200" y="373249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660389" y="107251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73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49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627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827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95" y="4695806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86" y="4566037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54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7" y="1993081"/>
            <a:ext cx="2109019" cy="2109018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93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34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TỪ KHÓ ĐỌC</a:t>
              </a:r>
              <a:endParaRPr lang="zh-CN" altLang="en-US" sz="36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1029" y="53"/>
            <a:ext cx="1240971" cy="84908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5A2CFF2-2F13-4EB7-B7DF-0FD85D29A030}"/>
              </a:ext>
            </a:extLst>
          </p:cNvPr>
          <p:cNvSpPr/>
          <p:nvPr/>
        </p:nvSpPr>
        <p:spPr>
          <a:xfrm>
            <a:off x="6963451" y="916047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FB0FF202-CDEC-4398-96B1-F115E9060DF1}"/>
              </a:ext>
            </a:extLst>
          </p:cNvPr>
          <p:cNvSpPr/>
          <p:nvPr/>
        </p:nvSpPr>
        <p:spPr>
          <a:xfrm>
            <a:off x="2336801" y="2320808"/>
            <a:ext cx="4157308" cy="1306717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7505DD93-72E3-4F42-9F42-589BFB3D2752}"/>
              </a:ext>
            </a:extLst>
          </p:cNvPr>
          <p:cNvSpPr/>
          <p:nvPr/>
        </p:nvSpPr>
        <p:spPr>
          <a:xfrm>
            <a:off x="7027636" y="2320808"/>
            <a:ext cx="4165696" cy="1379965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EA74ECD7-3D9B-42D4-8E1B-3DD54542F1FF}"/>
              </a:ext>
            </a:extLst>
          </p:cNvPr>
          <p:cNvSpPr/>
          <p:nvPr/>
        </p:nvSpPr>
        <p:spPr>
          <a:xfrm>
            <a:off x="2429342" y="4369089"/>
            <a:ext cx="3979449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iết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E5C6F044-774C-49A9-9D2E-10942A9AF3C5}"/>
              </a:ext>
            </a:extLst>
          </p:cNvPr>
          <p:cNvSpPr/>
          <p:nvPr/>
        </p:nvSpPr>
        <p:spPr>
          <a:xfrm>
            <a:off x="2383161" y="889000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66F968E4-4988-4599-A63C-744846B871F1}"/>
              </a:ext>
            </a:extLst>
          </p:cNvPr>
          <p:cNvSpPr/>
          <p:nvPr/>
        </p:nvSpPr>
        <p:spPr>
          <a:xfrm>
            <a:off x="6995544" y="4301652"/>
            <a:ext cx="4229881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52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3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70"/>
            <a:ext cx="4489528" cy="35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99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148137" y="613991"/>
            <a:ext cx="10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lang="en-US" sz="24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371725" y="65405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8777" y="771453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Cô</a:t>
            </a:r>
            <a:r>
              <a:rPr lang="en-US" sz="2667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giáo</a:t>
            </a:r>
            <a:r>
              <a:rPr lang="en-US" sz="2667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lớp</a:t>
            </a:r>
            <a:r>
              <a:rPr lang="en-US" sz="2667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endParaRPr lang="en-US" sz="2667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65" y="1822477"/>
            <a:ext cx="40636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97" y="1822477"/>
            <a:ext cx="38400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63" y="3877533"/>
            <a:ext cx="384000" cy="384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75745" y="1723125"/>
            <a:ext cx="8252912" cy="4608860"/>
            <a:chOff x="638809" y="1292343"/>
            <a:chExt cx="6189684" cy="34566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Sáng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nào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lớp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Cũng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thấy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rồi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Đáp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lời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“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Chào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ạ!”</a:t>
              </a: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mỉm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cười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thật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tươi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dạy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tập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viết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Gió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đưa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thoảng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hương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nhài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Nắng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ghé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vào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cửa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lớp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Xem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chúng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học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bài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15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Những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lời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giáo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giảng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Ấm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trang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vở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thơm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tho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Yêu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thương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ngắm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mãi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Những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điểm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mười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cô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                            (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Nguyễn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Xuân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Sanh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)  </a:t>
              </a:r>
              <a:endPara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3542889" y="1865341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57751" y="2318946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356351" y="2817249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999193" y="3252918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924241" y="1865341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57014" y="2316018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005305" y="2316020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755985" y="2851984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58493" y="3258314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092945" y="3262056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416441" y="1833414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437486" y="2325916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785685" y="2827604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018825" y="3284316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953277" y="3282125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339987" y="3919640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177350" y="4351972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961623" y="4875516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601337" y="4880634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587125" y="5338614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34110" y="5357973"/>
            <a:ext cx="65548" cy="389809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5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71726" y="613991"/>
            <a:ext cx="1861191" cy="740290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8779" y="122867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b="1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Từ ngữ</a:t>
            </a:r>
            <a:endParaRPr lang="en-US" sz="2667" b="1" kern="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37632" y="2084022"/>
            <a:ext cx="7995683" cy="646331"/>
            <a:chOff x="460224" y="1435196"/>
            <a:chExt cx="5996762" cy="4847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   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Thoảng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(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hương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)</a:t>
              </a:r>
              <a:endParaRPr lang="vi-V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15631" y="3294159"/>
            <a:ext cx="7995683" cy="646331"/>
            <a:chOff x="443723" y="2146156"/>
            <a:chExt cx="5996762" cy="4847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   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Ngắm</a:t>
              </a:r>
              <a:endParaRPr lang="vi-V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5015763" y="2084022"/>
            <a:ext cx="5238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hương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thơm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nhẹ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bay qua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thời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gian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ngắn</a:t>
            </a:r>
            <a:endParaRPr lang="en-US" sz="2400" kern="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476965" y="3288910"/>
            <a:ext cx="578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nhìn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lâu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kĩ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với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niềm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lang="en-US" sz="2400" kern="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thích</a:t>
            </a:r>
            <a:endParaRPr lang="en-US" sz="2400" kern="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9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68A9E-567D-4B0A-A9CF-C9C2E072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60" y="133897"/>
            <a:ext cx="7833360" cy="6257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55520" y="2677754"/>
            <a:ext cx="6695440" cy="18980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0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DBB65-B8E7-481A-806B-07910072F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09" y="63460"/>
            <a:ext cx="1249491" cy="86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9636"/>
            <a:ext cx="1328027" cy="9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7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6335" y="2767280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5557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84656" y="277200"/>
            <a:ext cx="11194545" cy="6301400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743200" y="2209800"/>
            <a:ext cx="6257453" cy="2486683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8691">
              <a:defRPr/>
            </a:pP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lang="en-US" altLang="zh-CN" sz="1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endParaRPr lang="en-US" altLang="zh-CN" sz="1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76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26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98" y="1401447"/>
            <a:ext cx="35064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330">
                <a:defRPr/>
              </a:pPr>
              <a:r>
                <a:rPr lang="en-US" altLang="zh-CN" sz="80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lang="zh-CN" altLang="en-US" sz="80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9611" y="4249775"/>
            <a:ext cx="5362388" cy="2608263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58" y="4249775"/>
            <a:ext cx="4844231" cy="2608263"/>
          </a:xfrm>
          <a:prstGeom prst="rect">
            <a:avLst/>
          </a:prstGeom>
        </p:spPr>
      </p:pic>
      <p:pic>
        <p:nvPicPr>
          <p:cNvPr id="10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45" y="206947"/>
            <a:ext cx="3245455" cy="3626708"/>
          </a:xfrm>
          <a:prstGeom prst="rect">
            <a:avLst/>
          </a:prstGeom>
        </p:spPr>
      </p:pic>
      <p:pic>
        <p:nvPicPr>
          <p:cNvPr id="9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39" y="334078"/>
            <a:ext cx="3536991" cy="35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033 0.8521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4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15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giáo đáp lại lời chào của các bạn nhỏ như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0519" y="5470538"/>
            <a:ext cx="111570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đáp lại lời chào của các bạn nhỏ bằng cách mỉm cười thật tươi.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8911" y="5380992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02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câu thơ tả cảnh vật khi cô dạy em học bài.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42197" y="4517410"/>
            <a:ext cx="378043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650" y="4942765"/>
            <a:ext cx="310896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99650" y="5368513"/>
            <a:ext cx="329184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7815" y="5486785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nhài; Nắng ghé vào cửa lớp; Xem chúng em học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27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8111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đã kể những gì về cô giáo của mình?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7815" y="5473137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đến lớp rất sớm. Cô vui vẻ, dịu dàng (cô mỉm cười thật tươi để đáp lời chào của HS). Cô dạy các em tập viết, cô giảng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3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12800" y="177800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 Cầu thủ dự bị đã học, có mấy đoạn?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8" y="1685927"/>
            <a:ext cx="282183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3" y="1643062"/>
            <a:ext cx="3092467" cy="7191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3" y="1685927"/>
            <a:ext cx="271146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201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72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500" y="4228527"/>
              <a:ext cx="9035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bài thơ, em thấy tình cảm bạn nhỏ dành cho cô giáo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4847" y="5502894"/>
            <a:ext cx="1124298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quý, yêu thương cô giáo.</a:t>
            </a:r>
          </a:p>
          <a:p>
            <a:endParaRPr lang="vi-VN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14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93291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400" b="1" kern="0" dirty="0" err="1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Luyện</a:t>
              </a:r>
              <a:r>
                <a:rPr lang="en-US" sz="24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tập</a:t>
              </a:r>
              <a:r>
                <a:rPr lang="en-US" sz="24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lang="en-US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21783" y="1106980"/>
            <a:ext cx="8102164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Nói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thể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hiện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sự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ngạc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nhiên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lang="vi-VN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849711" y="1597968"/>
            <a:ext cx="4543868" cy="2229168"/>
            <a:chOff x="1420622" y="1541542"/>
            <a:chExt cx="3407901" cy="1671876"/>
          </a:xfrm>
        </p:grpSpPr>
        <p:grpSp>
          <p:nvGrpSpPr>
            <p:cNvPr id="7" name="Group 6"/>
            <p:cNvGrpSpPr/>
            <p:nvPr/>
          </p:nvGrpSpPr>
          <p:grpSpPr>
            <a:xfrm>
              <a:off x="1420622" y="1541542"/>
              <a:ext cx="3216200" cy="1671876"/>
              <a:chOff x="768927" y="1641595"/>
              <a:chExt cx="5340928" cy="251169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10" name="Rectangle 14"/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BAE5E4"/>
                    </a:solidFill>
                    <a:latin typeface="Arial"/>
                    <a:sym typeface="Arial"/>
                  </a:endParaRPr>
                </a:p>
              </p:txBody>
            </p:sp>
            <p:grpSp>
              <p:nvGrpSpPr>
                <p:cNvPr id="11" name="Google Shape;1251;p47"/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13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" name="Google Shape;1254;p47"/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r>
                      <a:rPr lang="en"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   </a:t>
                    </a: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1259;p47"/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1260;p47"/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" name="Google Shape;1261;p47"/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" name="Rectangle 14"/>
                <p:cNvSpPr/>
                <p:nvPr/>
              </p:nvSpPr>
              <p:spPr>
                <a:xfrm>
                  <a:off x="3161300" y="1756641"/>
                  <a:ext cx="615358" cy="371362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BAE5E4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2882001" y="1683352"/>
                <a:ext cx="1313725" cy="473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2133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Gợi</a:t>
                </a:r>
                <a:r>
                  <a:rPr lang="en-US" sz="2133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ý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431738" y="1878828"/>
              <a:ext cx="3396785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ts val="4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Cảm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xúc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khi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lần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đầu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nghe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?</a:t>
              </a:r>
            </a:p>
            <a:p>
              <a:pPr defTabSz="1219170">
                <a:lnSpc>
                  <a:spcPts val="4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ngữ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nào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nhận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xét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việc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bạn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hát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hay?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05011" y="3645934"/>
            <a:ext cx="5323986" cy="2624371"/>
            <a:chOff x="1420622" y="1541542"/>
            <a:chExt cx="3216200" cy="1968278"/>
          </a:xfrm>
        </p:grpSpPr>
        <p:grpSp>
          <p:nvGrpSpPr>
            <p:cNvPr id="26" name="Group 25"/>
            <p:cNvGrpSpPr/>
            <p:nvPr/>
          </p:nvGrpSpPr>
          <p:grpSpPr>
            <a:xfrm>
              <a:off x="1420622" y="1541542"/>
              <a:ext cx="3216200" cy="1964468"/>
              <a:chOff x="768927" y="1641595"/>
              <a:chExt cx="5340928" cy="295126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768927" y="1641595"/>
                <a:ext cx="5340928" cy="2951265"/>
                <a:chOff x="768927" y="1641595"/>
                <a:chExt cx="5340928" cy="2951265"/>
              </a:xfrm>
            </p:grpSpPr>
            <p:sp>
              <p:nvSpPr>
                <p:cNvPr id="30" name="Rectangle 14"/>
                <p:cNvSpPr/>
                <p:nvPr/>
              </p:nvSpPr>
              <p:spPr>
                <a:xfrm>
                  <a:off x="2820697" y="1661594"/>
                  <a:ext cx="1269423" cy="711084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BAE5E4"/>
                    </a:solidFill>
                    <a:latin typeface="Arial"/>
                    <a:sym typeface="Arial"/>
                  </a:endParaRPr>
                </a:p>
              </p:txBody>
            </p:sp>
            <p:grpSp>
              <p:nvGrpSpPr>
                <p:cNvPr id="31" name="Google Shape;1251;p47"/>
                <p:cNvGrpSpPr/>
                <p:nvPr/>
              </p:nvGrpSpPr>
              <p:grpSpPr>
                <a:xfrm>
                  <a:off x="768927" y="1641595"/>
                  <a:ext cx="5340928" cy="2951265"/>
                  <a:chOff x="4875791" y="946666"/>
                  <a:chExt cx="1252993" cy="1696325"/>
                </a:xfrm>
              </p:grpSpPr>
              <p:sp>
                <p:nvSpPr>
                  <p:cNvPr id="33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1254;p47"/>
                  <p:cNvSpPr/>
                  <p:nvPr/>
                </p:nvSpPr>
                <p:spPr>
                  <a:xfrm>
                    <a:off x="4875791" y="946666"/>
                    <a:ext cx="1252993" cy="169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r>
                      <a:rPr lang="en"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   </a:t>
                    </a: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1259;p47"/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1260;p47"/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1261;p47"/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2" name="Rectangle 14"/>
                <p:cNvSpPr/>
                <p:nvPr/>
              </p:nvSpPr>
              <p:spPr>
                <a:xfrm>
                  <a:off x="3161300" y="1756641"/>
                  <a:ext cx="615358" cy="371362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BAE5E4"/>
                    </a:solidFill>
                    <a:latin typeface="Arial"/>
                    <a:sym typeface="Arial"/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3005761" y="1742456"/>
                <a:ext cx="1313725" cy="473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2133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Gợi</a:t>
                </a:r>
                <a:r>
                  <a:rPr lang="en-US" sz="2133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ý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435524" y="1901687"/>
              <a:ext cx="3154654" cy="16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ts val="4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Cảm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xúc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khi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được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bố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mẹ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bất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ngờ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tặng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quà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là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  <a:p>
              <a:pPr defTabSz="1219170">
                <a:lnSpc>
                  <a:spcPts val="4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Tưởng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tượng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đó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là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món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quà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  <a:p>
              <a:pPr defTabSz="1219170">
                <a:lnSpc>
                  <a:spcPts val="4000"/>
                </a:lnSpc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Khi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được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tặng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quà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thì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con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nên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nói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133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gì</a:t>
              </a:r>
              <a:r>
                <a:rPr lang="en-US" sz="2133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  <a:endPara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6399" y="1800257"/>
            <a:ext cx="3505061" cy="15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a.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Lần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đầu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nghe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hát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hay</a:t>
            </a:r>
            <a:endParaRPr lang="en-US" sz="2133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Wingdings" panose="05000000000000000000" pitchFamily="2" charset="2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75066" y="4113392"/>
            <a:ext cx="3004895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b.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bố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mẹ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tặng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món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bất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ngờ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87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3" grpId="0" build="p"/>
      <p:bldP spid="4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986" t="56779" r="65713" b="31353"/>
          <a:stretch/>
        </p:blipFill>
        <p:spPr>
          <a:xfrm>
            <a:off x="796653" y="1437157"/>
            <a:ext cx="10096463" cy="2299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52" y="3692349"/>
            <a:ext cx="116621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Ôi! Bất ngờ quá, sao bạn hát hay thế?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Ôi chao, mình không ngờ bạn có thể hát hay đến thế!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Ôi! Bất ngờ quá, đúng đồ chơi con thích. Con cảm ơn bố ạ.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A! Cái áo đẹp quá, con thích vô cùng. Con cảm ơn mẹ ạ.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8013" t="40818" r="53820" b="24748"/>
          <a:stretch/>
        </p:blipFill>
        <p:spPr>
          <a:xfrm>
            <a:off x="915108" y="1418590"/>
            <a:ext cx="10097463" cy="51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3352801"/>
            <a:ext cx="2003681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39692" y="82136"/>
            <a:ext cx="7010400" cy="16001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 chuyện kể về ai?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786" y="1756400"/>
            <a:ext cx="365689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thỏ con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4981" y="1756400"/>
            <a:ext cx="299662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gấu con và các bạn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48003" y="17564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thỏ con và các bạn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9696" y="152402"/>
            <a:ext cx="10791104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Các bạn ấy đang chơi môn thể thao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7601" y="1687737"/>
            <a:ext cx="321346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cầu lông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657352"/>
            <a:ext cx="325120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bóng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1649731"/>
            <a:ext cx="4394393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bóng chuyền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61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02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28730" y="572383"/>
            <a:ext cx="5828071" cy="582807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3342" y="2379470"/>
            <a:ext cx="1715388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ĐI HỌC VUI SAO</a:t>
            </a:r>
            <a:endParaRPr lang="en-US" sz="5333" b="1" kern="0" dirty="0">
              <a:solidFill>
                <a:srgbClr val="FB5B53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28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492" y="1306559"/>
            <a:ext cx="1199150" cy="189863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964" y="194042"/>
            <a:ext cx="8123382" cy="31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1200" y="3289191"/>
            <a:ext cx="8114145" cy="31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25212" y="421023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03784" y="1035801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48272" y="1655990"/>
            <a:ext cx="364666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Cô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giáo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lớp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80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973927" y="823857"/>
            <a:ext cx="2194060" cy="830997"/>
            <a:chOff x="337445" y="617893"/>
            <a:chExt cx="1645545" cy="6232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BAE5E4">
                      <a:lumMod val="2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9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319906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BAE5E4">
                      <a:lumMod val="7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36336" y="741784"/>
            <a:ext cx="614266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CÔ GIÁO LỚP EM</a:t>
            </a:r>
            <a:endParaRPr lang="en-US" sz="5333" kern="0" dirty="0">
              <a:ln>
                <a:solidFill>
                  <a:srgbClr val="BAE5E4">
                    <a:lumMod val="25000"/>
                  </a:srgbClr>
                </a:solidFill>
              </a:ln>
              <a:solidFill>
                <a:srgbClr val="FFAB4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" t="56250" r="4591" b="8062"/>
          <a:stretch/>
        </p:blipFill>
        <p:spPr bwMode="auto">
          <a:xfrm>
            <a:off x="2418082" y="2286000"/>
            <a:ext cx="7550573" cy="4040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34730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1252</Words>
  <Application>Microsoft Office PowerPoint</Application>
  <PresentationFormat>Widescreen</PresentationFormat>
  <Paragraphs>246</Paragraphs>
  <Slides>35</Slides>
  <Notes>15</Notes>
  <HiddenSlides>0</HiddenSlides>
  <MMClips>23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67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HP001 4 hàng</vt:lpstr>
      <vt:lpstr>HP001 4H</vt:lpstr>
      <vt:lpstr>Just Another Hand</vt:lpstr>
      <vt:lpstr>Kalam</vt:lpstr>
      <vt:lpstr>Livvic</vt:lpstr>
      <vt:lpstr>Montserrat</vt:lpstr>
      <vt:lpstr>Montserrat Medium</vt:lpstr>
      <vt:lpstr>Nunito</vt:lpstr>
      <vt:lpstr>Roboto</vt:lpstr>
      <vt:lpstr>Roboto Condensed Light</vt:lpstr>
      <vt:lpstr>Tahoma</vt:lpstr>
      <vt:lpstr>Times New Roman</vt:lpstr>
      <vt:lpstr>UTM Avo</vt:lpstr>
      <vt:lpstr>UTM Cookies</vt:lpstr>
      <vt:lpstr>VNI-Avo</vt:lpstr>
      <vt:lpstr>Wingdings</vt:lpstr>
      <vt:lpstr>Volicy Bulletin Board Thesis by Slidesgo</vt:lpstr>
      <vt:lpstr>6_Office Theme</vt:lpstr>
      <vt:lpstr>2_Office Theme</vt:lpstr>
      <vt:lpstr>10_Office Theme</vt:lpstr>
      <vt:lpstr>Doodle Sketchbook by Slidesgo</vt:lpstr>
      <vt:lpstr>1_Doodle Sketchbook by Slidesgo</vt:lpstr>
      <vt:lpstr>2_Doodle Sketchbook by Slidesgo</vt:lpstr>
      <vt:lpstr>3_Doodle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70</cp:revision>
  <dcterms:created xsi:type="dcterms:W3CDTF">2021-06-19T10:18:58Z</dcterms:created>
  <dcterms:modified xsi:type="dcterms:W3CDTF">2021-10-04T00:06:23Z</dcterms:modified>
</cp:coreProperties>
</file>