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0"/>
  </p:notesMasterIdLst>
  <p:sldIdLst>
    <p:sldId id="256" r:id="rId5"/>
    <p:sldId id="258" r:id="rId6"/>
    <p:sldId id="275" r:id="rId7"/>
    <p:sldId id="266" r:id="rId8"/>
    <p:sldId id="276" r:id="rId9"/>
    <p:sldId id="277" r:id="rId10"/>
    <p:sldId id="288" r:id="rId11"/>
    <p:sldId id="278" r:id="rId12"/>
    <p:sldId id="267" r:id="rId13"/>
    <p:sldId id="279" r:id="rId14"/>
    <p:sldId id="268" r:id="rId15"/>
    <p:sldId id="280" r:id="rId16"/>
    <p:sldId id="281" r:id="rId17"/>
    <p:sldId id="269" r:id="rId18"/>
    <p:sldId id="282" r:id="rId19"/>
    <p:sldId id="270" r:id="rId20"/>
    <p:sldId id="283" r:id="rId21"/>
    <p:sldId id="271" r:id="rId22"/>
    <p:sldId id="284" r:id="rId23"/>
    <p:sldId id="285" r:id="rId24"/>
    <p:sldId id="272" r:id="rId25"/>
    <p:sldId id="286" r:id="rId26"/>
    <p:sldId id="273" r:id="rId27"/>
    <p:sldId id="287" r:id="rId28"/>
    <p:sldId id="274" r:id="rId29"/>
  </p:sldIdLst>
  <p:sldSz cx="9144000" cy="5143500" type="screen16x9"/>
  <p:notesSz cx="6858000" cy="9144000"/>
  <p:embeddedFontLst>
    <p:embeddedFont>
      <p:font typeface="Calibri" panose="020F0502020204030204" pitchFamily="34" charset="0"/>
      <p:regular r:id="rId31"/>
      <p:bold r:id="rId32"/>
      <p:italic r:id="rId33"/>
      <p:boldItalic r:id="rId34"/>
    </p:embeddedFont>
    <p:embeddedFont>
      <p:font typeface="DFPOP1-W9" panose="020B0604020202020204" charset="-128"/>
      <p:regular r:id="rId35"/>
    </p:embeddedFont>
    <p:embeddedFont>
      <p:font typeface="宋体" panose="02010600030101010101" pitchFamily="2" charset="-122"/>
      <p:regular r:id="rId36"/>
    </p:embeddedFont>
    <p:embeddedFont>
      <p:font typeface="Arial-Rounded" panose="020B0500000000000000" charset="0"/>
      <p:regular r:id="rId37"/>
    </p:embeddedFont>
    <p:embeddedFont>
      <p:font typeface="HL Hoctro" panose="020B0604020202020204" charset="0"/>
      <p:regular r:id="rId38"/>
    </p:embeddedFont>
  </p:embeddedFontLst>
  <p:custDataLst>
    <p:tags r:id="rId39"/>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77"/>
            <p14:sldId id="288"/>
            <p14:sldId id="278"/>
          </p14:sldIdLst>
        </p14:section>
        <p14:section name="Tiết 2" id="{47239A1A-9B72-4DA5-96A7-F8786F163078}">
          <p14:sldIdLst>
            <p14:sldId id="267"/>
            <p14:sldId id="279"/>
            <p14:sldId id="268"/>
            <p14:sldId id="280"/>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7" autoAdjust="0"/>
    <p:restoredTop sz="84926" autoAdjust="0"/>
  </p:normalViewPr>
  <p:slideViewPr>
    <p:cSldViewPr snapToGrid="0">
      <p:cViewPr varScale="1">
        <p:scale>
          <a:sx n="88" d="100"/>
          <a:sy n="88" d="100"/>
        </p:scale>
        <p:origin x="504" y="102"/>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2021/3/7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aseline="0" dirty="0"/>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21</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917791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23</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25</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3764666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2021/3/7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2021/3/7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2021/3/7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2021/3/7</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21.emf"/><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6.png"/><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039306" y="2738775"/>
            <a:ext cx="4904885" cy="725644"/>
            <a:chOff x="2249308" y="2727523"/>
            <a:chExt cx="4904885" cy="725644"/>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smtClean="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49308" y="2765828"/>
              <a:ext cx="4872801" cy="687339"/>
            </a:xfrm>
            <a:prstGeom prst="rect">
              <a:avLst/>
            </a:prstGeom>
            <a:noFill/>
          </p:spPr>
          <p:txBody>
            <a:bodyPr wrap="none" rtlCol="0">
              <a:prstTxWarp prst="textDoubleWave1">
                <a:avLst/>
              </a:prstTxWarp>
              <a:spAutoFit/>
            </a:bodyPr>
            <a:lstStyle/>
            <a:p>
              <a:r>
                <a:rPr lang="en-US" altLang="zh-CN" sz="3600"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09810" y="1610151"/>
            <a:ext cx="1507885" cy="955919"/>
            <a:chOff x="3282361" y="1815065"/>
            <a:chExt cx="1507885" cy="955919"/>
          </a:xfrm>
        </p:grpSpPr>
        <p:sp>
          <p:nvSpPr>
            <p:cNvPr id="94" name="矩形 93"/>
            <p:cNvSpPr/>
            <p:nvPr/>
          </p:nvSpPr>
          <p:spPr>
            <a:xfrm>
              <a:off x="3295926" y="1815065"/>
              <a:ext cx="1494320"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22431"/>
              <a:ext cx="1494320"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82361" y="1847654"/>
              <a:ext cx="1494320" cy="923330"/>
            </a:xfrm>
            <a:prstGeom prst="rect">
              <a:avLst/>
            </a:prstGeom>
          </p:spPr>
          <p:txBody>
            <a:bodyPr wrap="none">
              <a:spAutoFit/>
            </a:bodyPr>
            <a:lstStyle/>
            <a:p>
              <a:pPr algn="l"/>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 </a:t>
              </a:r>
              <a:r>
                <a:rPr lang="en-US" altLang="zh-CN" sz="5400" b="1"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307093" y="878264"/>
            <a:ext cx="8720962"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 trùng đi vào cơ thể con người bằng cách nào?</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275009" y="876323"/>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Để phòng bệnh, chúng ta phải làm gì?</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301472" y="894281"/>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Cần rửa tay thế nào cho đúng?</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5944" y="1570011"/>
            <a:ext cx="8912111" cy="2645157"/>
          </a:xfrm>
          <a:prstGeom prst="rect">
            <a:avLst/>
          </a:prstGeom>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541834"/>
            <a:ext cx="2767846" cy="646331"/>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 chữ hoa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A</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52" y="979617"/>
            <a:ext cx="7324725" cy="4163883"/>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02107" y="650585"/>
            <a:ext cx="7709301" cy="584775"/>
          </a:xfrm>
          <a:prstGeom prst="rect">
            <a:avLst/>
          </a:prstGeom>
        </p:spPr>
        <p:txBody>
          <a:bodyPr wrap="square">
            <a:spAutoFit/>
          </a:bodyPr>
          <a:lstStyle/>
          <a:p>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 vào vở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 trả lời cho câu hỏi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mục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336885" y="1782748"/>
            <a:ext cx="8967537" cy="707886"/>
          </a:xfrm>
          <a:prstGeom prst="rect">
            <a:avLst/>
          </a:prstGeom>
        </p:spPr>
        <p:txBody>
          <a:bodyPr wrap="square">
            <a:spAutoFit/>
          </a:bodyPr>
          <a:lstStyle/>
          <a:p>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phòng bệnh chúng ta phải</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7073161" y="1670147"/>
            <a:ext cx="1504376" cy="830997"/>
          </a:xfrm>
          <a:prstGeom prst="rect">
            <a:avLst/>
          </a:prstGeom>
        </p:spPr>
        <p:txBody>
          <a:bodyPr wrap="square">
            <a:spAutoFit/>
          </a:bodyPr>
          <a:lstStyle/>
          <a:p>
            <a:r>
              <a:rPr lang="en-US" altLang="zh-CN" sz="4800" dirty="0" smtClean="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449183" y="2522640"/>
            <a:ext cx="8935453" cy="707886"/>
          </a:xfrm>
          <a:prstGeom prst="rect">
            <a:avLst/>
          </a:prstGeom>
        </p:spPr>
        <p:txBody>
          <a:bodyPr wrap="square">
            <a:spAutoFit/>
          </a:bodyPr>
          <a:lstStyle/>
          <a:p>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a:t>
            </a:r>
            <a:r>
              <a:rPr lang="en-US" altLang="zh-CN" sz="4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ửa tay đúng cách trước khi ăn.</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1198179" y="1087238"/>
            <a:ext cx="6810702"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145629" y="1087238"/>
            <a:ext cx="374168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v</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i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trùng</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rửa</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tay</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1004235" y="2466955"/>
            <a:ext cx="8505645"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 chín, uống sôi để</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5061978" y="1059315"/>
            <a:ext cx="267353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p</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hòng bệnh</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799228" y="2481132"/>
            <a:ext cx="904240"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56" presetClass="path" presetSubtype="0" accel="50000" decel="50000" fill="hold" grpId="1" nodeType="afterEffect">
                                  <p:stCondLst>
                                    <p:cond delay="0"/>
                                  </p:stCondLst>
                                  <p:childTnLst>
                                    <p:animMotion origin="layout" path="M 0.06076 0.03613 L -0.03594 0.27486 " pathEditMode="relative" rAng="0" ptsTypes="AA">
                                      <p:cBhvr>
                                        <p:cTn id="33" dur="2000" fill="hold"/>
                                        <p:tgtEl>
                                          <p:spTgt spid="9"/>
                                        </p:tgtEl>
                                        <p:attrNameLst>
                                          <p:attrName>ppt_x</p:attrName>
                                          <p:attrName>ppt_y</p:attrName>
                                        </p:attrNameLst>
                                      </p:cBhvr>
                                      <p:rCtr x="-4844" y="1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238408" y="13293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914476" y="875365"/>
            <a:ext cx="7411373" cy="3423919"/>
          </a:xfrm>
          <a:prstGeom prst="rect">
            <a:avLst/>
          </a:prstGeom>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ture 6"/>
          <p:cNvPicPr>
            <a:picLocks noChangeAspect="1"/>
          </p:cNvPicPr>
          <p:nvPr/>
        </p:nvPicPr>
        <p:blipFill>
          <a:blip r:embed="rId2"/>
          <a:stretch>
            <a:fillRect/>
          </a:stretch>
        </p:blipFill>
        <p:spPr>
          <a:xfrm>
            <a:off x="647681" y="1148079"/>
            <a:ext cx="7878740" cy="3103079"/>
          </a:xfrm>
          <a:prstGeom prst="rect">
            <a:avLst/>
          </a:prstGeom>
        </p:spPr>
      </p:pic>
      <p:sp>
        <p:nvSpPr>
          <p:cNvPr id="8" name="Hình chữ nhật: Góc Tròn 5">
            <a:extLst>
              <a:ext uri="{FF2B5EF4-FFF2-40B4-BE49-F238E27FC236}">
                <a16:creationId xmlns:a16="http://schemas.microsoft.com/office/drawing/2014/main" id="{6E86600A-260E-4EDA-8C1F-2E79C8D20FB9}"/>
              </a:ext>
            </a:extLst>
          </p:cNvPr>
          <p:cNvSpPr/>
          <p:nvPr/>
        </p:nvSpPr>
        <p:spPr>
          <a:xfrm>
            <a:off x="5165558" y="1734551"/>
            <a:ext cx="1379621" cy="32547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2" name="Hình chữ nhật: Góc Tròn 1">
            <a:extLst>
              <a:ext uri="{FF2B5EF4-FFF2-40B4-BE49-F238E27FC236}">
                <a16:creationId xmlns:a16="http://schemas.microsoft.com/office/drawing/2014/main" id="{AA025045-4BEC-4053-AD7F-BB20DBF8B4FF}"/>
              </a:ext>
            </a:extLst>
          </p:cNvPr>
          <p:cNvSpPr/>
          <p:nvPr/>
        </p:nvSpPr>
        <p:spPr>
          <a:xfrm>
            <a:off x="2823410" y="1460938"/>
            <a:ext cx="657727" cy="31171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5" name="Hình chữ nhật: Góc Tròn 4">
            <a:extLst>
              <a:ext uri="{FF2B5EF4-FFF2-40B4-BE49-F238E27FC236}">
                <a16:creationId xmlns:a16="http://schemas.microsoft.com/office/drawing/2014/main" id="{4D1F74B1-A493-4F90-83D0-FFDCD4969EF8}"/>
              </a:ext>
            </a:extLst>
          </p:cNvPr>
          <p:cNvSpPr/>
          <p:nvPr/>
        </p:nvSpPr>
        <p:spPr>
          <a:xfrm>
            <a:off x="6400801" y="1460938"/>
            <a:ext cx="673767" cy="31171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6" name="Hình chữ nhật: Góc Tròn 5">
            <a:extLst>
              <a:ext uri="{FF2B5EF4-FFF2-40B4-BE49-F238E27FC236}">
                <a16:creationId xmlns:a16="http://schemas.microsoft.com/office/drawing/2014/main" id="{6E86600A-260E-4EDA-8C1F-2E79C8D20FB9}"/>
              </a:ext>
            </a:extLst>
          </p:cNvPr>
          <p:cNvSpPr/>
          <p:nvPr/>
        </p:nvSpPr>
        <p:spPr>
          <a:xfrm>
            <a:off x="3513221" y="1772651"/>
            <a:ext cx="365096" cy="28737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37404" y="1678192"/>
            <a:ext cx="7925837" cy="1683281"/>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id="{112FC4F9-6254-446C-A408-9B87763FFC3D}"/>
              </a:ext>
            </a:extLst>
          </p:cNvPr>
          <p:cNvSpPr/>
          <p:nvPr/>
        </p:nvSpPr>
        <p:spPr>
          <a:xfrm>
            <a:off x="2998927" y="148568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vi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tr</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ùng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id="{E70D5203-C913-4D7A-BAE1-08A9F14E5A39}"/>
              </a:ext>
            </a:extLst>
          </p:cNvPr>
          <p:cNvSpPr/>
          <p:nvPr/>
        </p:nvSpPr>
        <p:spPr>
          <a:xfrm>
            <a:off x="4906684" y="1485689"/>
            <a:ext cx="169881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 </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xát</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id="{B95B6E9E-E64A-4DCE-A748-3BFC97161753}"/>
              </a:ext>
            </a:extLst>
          </p:cNvPr>
          <p:cNvSpPr/>
          <p:nvPr/>
        </p:nvSpPr>
        <p:spPr>
          <a:xfrm>
            <a:off x="6745255" y="1497859"/>
            <a:ext cx="2404223"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2600" b="1" dirty="0" smtClean="0">
                <a:latin typeface="Arial-Rounded" panose="020B0500000000000000" pitchFamily="34" charset="-93"/>
                <a:ea typeface="Arial-Rounded" panose="020B0500000000000000" pitchFamily="34" charset="-93"/>
                <a:cs typeface="Arial-Rounded" panose="020B0500000000000000" pitchFamily="34" charset="-93"/>
              </a:rPr>
              <a:t>nhanh </a:t>
            </a:r>
            <a:r>
              <a:rPr lang="en-US" sz="26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6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óng</a:t>
            </a:r>
            <a:endParaRPr lang="vi-VN" sz="26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id="{CBBFFB9C-BE2C-49E6-A050-4CD40B5FD726}"/>
              </a:ext>
            </a:extLst>
          </p:cNvPr>
          <p:cNvSpPr/>
          <p:nvPr/>
        </p:nvSpPr>
        <p:spPr>
          <a:xfrm>
            <a:off x="4859867" y="2038906"/>
            <a:ext cx="1659468"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cố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ắng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2920501" y="205456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nhớ</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id="{34226D4E-3F01-4C02-81D6-DF350CD10A44}"/>
              </a:ext>
            </a:extLst>
          </p:cNvPr>
          <p:cNvSpPr/>
          <p:nvPr/>
        </p:nvSpPr>
        <p:spPr>
          <a:xfrm>
            <a:off x="6778440" y="207150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ọn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ẽ</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a16="http://schemas.microsoft.com/office/drawing/2014/main" id="{BF504A1A-8443-494E-BC4E-32D77EFC1CE9}"/>
              </a:ext>
            </a:extLst>
          </p:cNvPr>
          <p:cNvSpPr/>
          <p:nvPr/>
        </p:nvSpPr>
        <p:spPr>
          <a:xfrm>
            <a:off x="3221318" y="2625174"/>
            <a:ext cx="121920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d</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a</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dẻ</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2" name="Hình chữ nhật: Góc Tròn 8">
            <a:extLst>
              <a:ext uri="{FF2B5EF4-FFF2-40B4-BE49-F238E27FC236}">
                <a16:creationId xmlns:a16="http://schemas.microsoft.com/office/drawing/2014/main" id="{BF504A1A-8443-494E-BC4E-32D77EFC1CE9}"/>
              </a:ext>
            </a:extLst>
          </p:cNvPr>
          <p:cNvSpPr/>
          <p:nvPr/>
        </p:nvSpPr>
        <p:spPr>
          <a:xfrm>
            <a:off x="5123129" y="2593035"/>
            <a:ext cx="13623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ửa</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tay</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3" name="Hình chữ nhật: Góc Tròn 8">
            <a:extLst>
              <a:ext uri="{FF2B5EF4-FFF2-40B4-BE49-F238E27FC236}">
                <a16:creationId xmlns:a16="http://schemas.microsoft.com/office/drawing/2014/main" id="{BF504A1A-8443-494E-BC4E-32D77EFC1CE9}"/>
              </a:ext>
            </a:extLst>
          </p:cNvPr>
          <p:cNvSpPr/>
          <p:nvPr/>
        </p:nvSpPr>
        <p:spPr>
          <a:xfrm>
            <a:off x="6859494" y="2594556"/>
            <a:ext cx="1454774"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ữ</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gìn</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P spid="10"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 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8EE7D316-1524-4456-B263-AED08A2F4A8F}"/>
              </a:ext>
            </a:extLst>
          </p:cNvPr>
          <p:cNvSpPr/>
          <p:nvPr/>
        </p:nvSpPr>
        <p:spPr>
          <a:xfrm>
            <a:off x="2619230" y="464434"/>
            <a:ext cx="4095733" cy="584775"/>
          </a:xfrm>
          <a:prstGeom prst="rect">
            <a:avLst/>
          </a:prstGeom>
        </p:spPr>
        <p:txBody>
          <a:bodyPr wrap="square">
            <a:spAutoFit/>
          </a:bodyPr>
          <a:lstStyle/>
          <a:p>
            <a:r>
              <a:rPr lang="en-US" altLang="zh-CN" sz="3200" i="1"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làm bác sĩ</a:t>
            </a:r>
            <a:endParaRPr lang="zh-CN" altLang="en-US" sz="3200" i="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377366" y="1124607"/>
            <a:ext cx="8389267" cy="2939394"/>
          </a:xfrm>
          <a:prstGeom prst="rect">
            <a:avLst/>
          </a:prstGeom>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sát các bạn đang rửa tay </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06906" y="914540"/>
            <a:ext cx="6464968" cy="2823271"/>
          </a:xfrm>
          <a:prstGeom prst="rect">
            <a:avLst/>
          </a:prstGeom>
        </p:spPr>
      </p:pic>
      <p:sp>
        <p:nvSpPr>
          <p:cNvPr id="5" name="矩形 8">
            <a:extLst>
              <a:ext uri="{FF2B5EF4-FFF2-40B4-BE49-F238E27FC236}">
                <a16:creationId xmlns:a16="http://schemas.microsoft.com/office/drawing/2014/main" id="{6F1162E0-5263-4568-95A7-97DE0AA56844}"/>
              </a:ext>
            </a:extLst>
          </p:cNvPr>
          <p:cNvSpPr/>
          <p:nvPr/>
        </p:nvSpPr>
        <p:spPr>
          <a:xfrm>
            <a:off x="350709" y="3785937"/>
            <a:ext cx="8505646"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a. Vì sao các bạn phải rửa tay?</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6F1162E0-5263-4568-95A7-97DE0AA56844}"/>
              </a:ext>
            </a:extLst>
          </p:cNvPr>
          <p:cNvSpPr/>
          <p:nvPr/>
        </p:nvSpPr>
        <p:spPr>
          <a:xfrm>
            <a:off x="319177" y="3785937"/>
            <a:ext cx="8505646"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b. Em thường rửa tay khi nào?</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5" grpId="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39162" y="229752"/>
            <a:ext cx="8704838" cy="4481785"/>
            <a:chOff x="439162" y="229752"/>
            <a:chExt cx="8704838" cy="4481785"/>
          </a:xfrm>
        </p:grpSpPr>
        <p:pic>
          <p:nvPicPr>
            <p:cNvPr id="4" name="Picture 3"/>
            <p:cNvPicPr>
              <a:picLocks noChangeAspect="1"/>
            </p:cNvPicPr>
            <p:nvPr/>
          </p:nvPicPr>
          <p:blipFill>
            <a:blip r:embed="rId4"/>
            <a:stretch>
              <a:fillRect/>
            </a:stretch>
          </p:blipFill>
          <p:spPr>
            <a:xfrm>
              <a:off x="439162" y="229752"/>
              <a:ext cx="8704838" cy="1837566"/>
            </a:xfrm>
            <a:prstGeom prst="rect">
              <a:avLst/>
            </a:prstGeom>
            <a:noFill/>
            <a:ln>
              <a:noFill/>
            </a:ln>
          </p:spPr>
        </p:pic>
        <p:pic>
          <p:nvPicPr>
            <p:cNvPr id="6" name="Picture 5"/>
            <p:cNvPicPr>
              <a:picLocks noChangeAspect="1"/>
            </p:cNvPicPr>
            <p:nvPr/>
          </p:nvPicPr>
          <p:blipFill>
            <a:blip r:embed="rId5"/>
            <a:stretch>
              <a:fillRect/>
            </a:stretch>
          </p:blipFill>
          <p:spPr>
            <a:xfrm>
              <a:off x="439162" y="1787943"/>
              <a:ext cx="8704838" cy="2923594"/>
            </a:xfrm>
            <a:prstGeom prst="rect">
              <a:avLst/>
            </a:prstGeom>
            <a:noFill/>
            <a:ln>
              <a:noFill/>
            </a:ln>
          </p:spPr>
        </p:pic>
      </p:grpSp>
      <p:pic>
        <p:nvPicPr>
          <p:cNvPr id="7"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362" y="229752"/>
            <a:ext cx="609600" cy="609600"/>
          </a:xfrm>
          <a:prstGeom prst="rect">
            <a:avLst/>
          </a:prstGeom>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5618559"/>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 </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Nhưng chúng ta không nhìn thấy được bằng mắt thường.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Khi tiếp xúc với đồ vật, vi trùng dính vào tay.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cầm thức ăn, vi trùng từ tay theo thức ăn vào cơ thể.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Do đó, chúng ta có thể mắc bệnh.</a:t>
            </a:r>
            <a:endPar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Cần rửa tay bằng xà phòng với nước sạch.                                           </a:t>
            </a: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510365" y="57359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5420178" y="573599"/>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7122763" y="108371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6942009" y="1567032"/>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104398" y="2364767"/>
            <a:ext cx="504542" cy="471731"/>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5  </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510364" y="301067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1621530" y="352951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par>
                          <p:cTn id="21" fill="hold">
                            <p:stCondLst>
                              <p:cond delay="2250"/>
                            </p:stCondLst>
                            <p:childTnLst>
                              <p:par>
                                <p:cTn id="22" presetID="6"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750"/>
                                        <p:tgtEl>
                                          <p:spTgt spid="13"/>
                                        </p:tgtEl>
                                      </p:cBhvr>
                                    </p:animEffect>
                                  </p:childTnLst>
                                </p:cTn>
                              </p:par>
                            </p:childTnLst>
                          </p:cTn>
                        </p:par>
                        <p:par>
                          <p:cTn id="25" fill="hold">
                            <p:stCondLst>
                              <p:cond delay="3000"/>
                            </p:stCondLst>
                            <p:childTnLst>
                              <p:par>
                                <p:cTn id="26" presetID="6"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750"/>
                                        <p:tgtEl>
                                          <p:spTgt spid="14"/>
                                        </p:tgtEl>
                                      </p:cBhvr>
                                    </p:animEffect>
                                  </p:childTnLst>
                                </p:cTn>
                              </p:par>
                            </p:childTnLst>
                          </p:cTn>
                        </p:par>
                        <p:par>
                          <p:cTn id="29" fill="hold">
                            <p:stCondLst>
                              <p:cond delay="3750"/>
                            </p:stCondLst>
                            <p:childTnLst>
                              <p:par>
                                <p:cTn id="30" presetID="6"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750"/>
                                        <p:tgtEl>
                                          <p:spTgt spid="15"/>
                                        </p:tgtEl>
                                      </p:cBhvr>
                                    </p:animEffect>
                                  </p:childTnLst>
                                </p:cTn>
                              </p:par>
                            </p:childTnLst>
                          </p:cTn>
                        </p:par>
                        <p:par>
                          <p:cTn id="33" fill="hold">
                            <p:stCondLst>
                              <p:cond delay="4500"/>
                            </p:stCondLst>
                            <p:childTnLst>
                              <p:par>
                                <p:cTn id="34" presetID="6"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0538" y="1469596"/>
            <a:ext cx="8523462" cy="2062103"/>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cầm thức ăn</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 trùng từ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theo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thức ăn vào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cơ thể.</a:t>
            </a:r>
          </a:p>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chúng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 rửa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trước khi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a:t>
            </a:r>
            <a:endParaRPr lang="vi-VN" sz="3200" dirty="0"/>
          </a:p>
        </p:txBody>
      </p:sp>
    </p:spTree>
    <p:extLst>
      <p:ext uri="{BB962C8B-B14F-4D97-AF65-F5344CB8AC3E}">
        <p14:creationId xmlns:p14="http://schemas.microsoft.com/office/powerpoint/2010/main" val="2872247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28831" y="515109"/>
            <a:ext cx="8686337" cy="4113282"/>
          </a:xfrm>
          <a:prstGeom prst="rect">
            <a:avLst/>
          </a:prstGeom>
        </p:spPr>
      </p:pic>
      <p:sp>
        <p:nvSpPr>
          <p:cNvPr id="7" name="矩形 8">
            <a:extLst>
              <a:ext uri="{FF2B5EF4-FFF2-40B4-BE49-F238E27FC236}">
                <a16:creationId xmlns:a16="http://schemas.microsoft.com/office/drawing/2014/main" id="{18328BA5-306A-4F44-B8DD-7830A3C56C7F}"/>
              </a:ext>
            </a:extLst>
          </p:cNvPr>
          <p:cNvSpPr/>
          <p:nvPr/>
        </p:nvSpPr>
        <p:spPr>
          <a:xfrm>
            <a:off x="0" y="-237530"/>
            <a:ext cx="9143999" cy="5073729"/>
          </a:xfrm>
          <a:prstGeom prst="roundRect">
            <a:avLst/>
          </a:prstGeom>
          <a:solidFill>
            <a:schemeClr val="bg1">
              <a:alpha val="62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endPar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Cần rửa bằng xà phòng với nước sạch.</a:t>
            </a:r>
            <a:endPar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(Nguyên Vũ)</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16688" y="679268"/>
            <a:ext cx="361507" cy="3186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6" name="Lưu đồ: Đường kết nối 5">
            <a:extLst>
              <a:ext uri="{FF2B5EF4-FFF2-40B4-BE49-F238E27FC236}">
                <a16:creationId xmlns:a16="http://schemas.microsoft.com/office/drawing/2014/main" id="{BB31C7CE-3A00-464D-89B3-1755B3BAA779}"/>
              </a:ext>
            </a:extLst>
          </p:cNvPr>
          <p:cNvSpPr/>
          <p:nvPr/>
        </p:nvSpPr>
        <p:spPr>
          <a:xfrm>
            <a:off x="616687" y="3084664"/>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pic>
        <p:nvPicPr>
          <p:cNvPr id="3"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02176638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8763"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7" grpId="0" animBg="1"/>
      <p:bldP spid="9"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700BBF27-AEA7-4E39-9873-833F6E66B524}">
  <ds:schemaRefs>
    <ds:schemaRef ds:uri="2954521b-b4ab-4ce3-8aa8-8bfa99a4c36e"/>
    <ds:schemaRef ds:uri="http://purl.org/dc/term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905</TotalTime>
  <Words>282</Words>
  <Application>Microsoft Office PowerPoint</Application>
  <PresentationFormat>On-screen Show (16:9)</PresentationFormat>
  <Paragraphs>87</Paragraphs>
  <Slides>25</Slides>
  <Notes>13</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Times New Roman</vt:lpstr>
      <vt:lpstr>Calibri</vt:lpstr>
      <vt:lpstr>华康少女文字W5</vt:lpstr>
      <vt:lpstr>DFPOP1-W9</vt:lpstr>
      <vt:lpstr>Arial</vt:lpstr>
      <vt:lpstr>宋体</vt:lpstr>
      <vt:lpstr>Arial-Rounded</vt:lpstr>
      <vt:lpstr>HL Hoctro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Ngoc Yen</cp:lastModifiedBy>
  <cp:revision>41</cp:revision>
  <dcterms:created xsi:type="dcterms:W3CDTF">2020-08-13T09:19:08Z</dcterms:created>
  <dcterms:modified xsi:type="dcterms:W3CDTF">2021-03-08T01:19:23Z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