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media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58" r:id="rId4"/>
    <p:sldId id="257" r:id="rId5"/>
    <p:sldId id="279" r:id="rId6"/>
    <p:sldId id="259" r:id="rId7"/>
    <p:sldId id="261" r:id="rId8"/>
    <p:sldId id="264" r:id="rId9"/>
    <p:sldId id="280" r:id="rId10"/>
    <p:sldId id="265" r:id="rId11"/>
    <p:sldId id="266" r:id="rId12"/>
    <p:sldId id="268" r:id="rId13"/>
    <p:sldId id="270" r:id="rId14"/>
    <p:sldId id="271" r:id="rId15"/>
    <p:sldId id="262" r:id="rId16"/>
    <p:sldId id="272" r:id="rId17"/>
    <p:sldId id="273" r:id="rId18"/>
    <p:sldId id="281" r:id="rId19"/>
    <p:sldId id="274" r:id="rId20"/>
    <p:sldId id="263" r:id="rId21"/>
    <p:sldId id="275" r:id="rId22"/>
    <p:sldId id="276" r:id="rId23"/>
    <p:sldId id="278" r:id="rId24"/>
    <p:sldId id="277"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2D"/>
    <a:srgbClr val="FFFF1D"/>
    <a:srgbClr val="EAEAEA"/>
    <a:srgbClr val="ECECEC"/>
    <a:srgbClr val="E4E4E4"/>
    <a:srgbClr val="E8E8E8"/>
    <a:srgbClr val="DBDBDB"/>
    <a:srgbClr val="DDDDDD"/>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38"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EF979-D03E-41EF-A614-BD7C1164571C}" type="datetimeFigureOut">
              <a:rPr lang="en-US" smtClean="0"/>
              <a:t>1/10/2021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BF808-E78A-4F80-BDF1-B9C0702D50D3}" type="slidenum">
              <a:rPr lang="en-US" smtClean="0"/>
              <a:t>‹#›</a:t>
            </a:fld>
            <a:endParaRPr lang="en-US"/>
          </a:p>
        </p:txBody>
      </p:sp>
    </p:spTree>
    <p:extLst>
      <p:ext uri="{BB962C8B-B14F-4D97-AF65-F5344CB8AC3E}">
        <p14:creationId xmlns:p14="http://schemas.microsoft.com/office/powerpoint/2010/main" val="71803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BF808-E78A-4F80-BDF1-B9C0702D50D3}" type="slidenum">
              <a:rPr lang="en-US" smtClean="0"/>
              <a:t>1</a:t>
            </a:fld>
            <a:endParaRPr lang="en-US"/>
          </a:p>
        </p:txBody>
      </p:sp>
    </p:spTree>
    <p:extLst>
      <p:ext uri="{BB962C8B-B14F-4D97-AF65-F5344CB8AC3E}">
        <p14:creationId xmlns:p14="http://schemas.microsoft.com/office/powerpoint/2010/main" val="2059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smtClean="0"/>
              <a:t>0</a:t>
            </a:r>
          </a:p>
        </p:txBody>
      </p:sp>
      <p:sp>
        <p:nvSpPr>
          <p:cNvPr id="2051" name="Rectangle 3"/>
          <p:cNvSpPr>
            <a:spLocks noGrp="1" noChangeArrowheads="1"/>
          </p:cNvSpPr>
          <p:nvPr>
            <p:ph type="body" idx="1"/>
          </p:nvPr>
        </p:nvSpPr>
        <p:spPr/>
        <p:txBody>
          <a:bodyPr/>
          <a:lstStyle/>
          <a:p>
            <a:pPr eaLnBrk="1" hangingPunct="1"/>
            <a:endParaRPr lang="en-US" altLang="en-US" smtClean="0"/>
          </a:p>
        </p:txBody>
      </p:sp>
      <p:pic>
        <p:nvPicPr>
          <p:cNvPr id="2052" name="Picture 4" descr="361210993514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Copy of 4657b97a329df775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68" y="5054600"/>
            <a:ext cx="9144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5"/>
          <p:cNvSpPr txBox="1">
            <a:spLocks noChangeArrowheads="1"/>
          </p:cNvSpPr>
          <p:nvPr/>
        </p:nvSpPr>
        <p:spPr bwMode="auto">
          <a:xfrm>
            <a:off x="1219200" y="3588187"/>
            <a:ext cx="72572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2800" b="1" dirty="0" err="1" smtClean="0">
                <a:solidFill>
                  <a:srgbClr val="7030A0"/>
                </a:solidFill>
              </a:rPr>
              <a:t>Giáo</a:t>
            </a:r>
            <a:r>
              <a:rPr lang="en-US" altLang="en-US" sz="2800" b="1" dirty="0" smtClean="0">
                <a:solidFill>
                  <a:srgbClr val="7030A0"/>
                </a:solidFill>
              </a:rPr>
              <a:t> </a:t>
            </a:r>
            <a:r>
              <a:rPr lang="en-US" altLang="en-US" sz="2800" b="1" dirty="0" err="1" smtClean="0">
                <a:solidFill>
                  <a:srgbClr val="7030A0"/>
                </a:solidFill>
              </a:rPr>
              <a:t>viên</a:t>
            </a:r>
            <a:r>
              <a:rPr lang="en-US" altLang="en-US" sz="2800" b="1" dirty="0" smtClean="0">
                <a:solidFill>
                  <a:srgbClr val="7030A0"/>
                </a:solidFill>
              </a:rPr>
              <a:t>: </a:t>
            </a:r>
            <a:r>
              <a:rPr lang="en-US" altLang="en-US" sz="2800" b="1" dirty="0" err="1" smtClean="0">
                <a:solidFill>
                  <a:srgbClr val="7030A0"/>
                </a:solidFill>
              </a:rPr>
              <a:t>Nguyễn</a:t>
            </a:r>
            <a:r>
              <a:rPr lang="en-US" altLang="en-US" sz="2800" b="1" dirty="0" smtClean="0">
                <a:solidFill>
                  <a:srgbClr val="7030A0"/>
                </a:solidFill>
              </a:rPr>
              <a:t> </a:t>
            </a:r>
            <a:r>
              <a:rPr lang="en-US" altLang="en-US" sz="2800" b="1" dirty="0" err="1" smtClean="0">
                <a:solidFill>
                  <a:srgbClr val="7030A0"/>
                </a:solidFill>
              </a:rPr>
              <a:t>Ngọc</a:t>
            </a:r>
            <a:r>
              <a:rPr lang="en-US" altLang="en-US" sz="2800" b="1" dirty="0" smtClean="0">
                <a:solidFill>
                  <a:srgbClr val="7030A0"/>
                </a:solidFill>
              </a:rPr>
              <a:t> </a:t>
            </a:r>
            <a:r>
              <a:rPr lang="en-US" altLang="en-US" sz="2800" b="1" dirty="0" err="1" smtClean="0">
                <a:solidFill>
                  <a:srgbClr val="7030A0"/>
                </a:solidFill>
              </a:rPr>
              <a:t>Yên</a:t>
            </a:r>
            <a:endParaRPr lang="en-US" altLang="en-US" sz="2800" b="1" dirty="0">
              <a:solidFill>
                <a:srgbClr val="7030A0"/>
              </a:solidFill>
            </a:endParaRPr>
          </a:p>
        </p:txBody>
      </p:sp>
      <p:sp>
        <p:nvSpPr>
          <p:cNvPr id="7" name="Text Box 5"/>
          <p:cNvSpPr txBox="1">
            <a:spLocks noChangeArrowheads="1"/>
          </p:cNvSpPr>
          <p:nvPr/>
        </p:nvSpPr>
        <p:spPr bwMode="auto">
          <a:xfrm>
            <a:off x="353310" y="1676400"/>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TẬP ĐỌC</a:t>
            </a:r>
            <a:endParaRPr lang="en-US" altLang="en-US" sz="3600" b="1" dirty="0">
              <a:solidFill>
                <a:srgbClr val="7030A0"/>
              </a:solidFill>
            </a:endParaRPr>
          </a:p>
        </p:txBody>
      </p:sp>
    </p:spTree>
    <p:custDataLst>
      <p:tags r:id="rId1"/>
    </p:custDataLst>
    <p:extLst>
      <p:ext uri="{BB962C8B-B14F-4D97-AF65-F5344CB8AC3E}">
        <p14:creationId xmlns:p14="http://schemas.microsoft.com/office/powerpoint/2010/main" val="1152305726"/>
      </p:ext>
    </p:extLst>
  </p:cSld>
  <p:clrMapOvr>
    <a:masterClrMapping/>
  </p:clrMapOvr>
  <mc:AlternateContent xmlns:mc="http://schemas.openxmlformats.org/markup-compatibility/2006" xmlns:p14="http://schemas.microsoft.com/office/powerpoint/2010/main">
    <mc:Choice Requires="p14">
      <p:transition spd="slow" p14:dur="2000" advTm="9822"/>
    </mc:Choice>
    <mc:Fallback xmlns="">
      <p:transition spd="slow" advTm="982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47875" y="1981200"/>
            <a:ext cx="4819650" cy="523220"/>
          </a:xfrm>
          <a:prstGeom prst="rect">
            <a:avLst/>
          </a:prstGeom>
          <a:noFill/>
        </p:spPr>
        <p:txBody>
          <a:bodyPr wrap="square" rtlCol="0">
            <a:spAutoFit/>
          </a:bodyPr>
          <a:lstStyle/>
          <a:p>
            <a:r>
              <a:rPr lang="en-US" sz="2800" b="1" dirty="0" smtClean="0">
                <a:latin typeface="Arial-SGK-TV" pitchFamily="2" charset="0"/>
                <a:cs typeface="Arial-SGK-TV" pitchFamily="2" charset="0"/>
              </a:rPr>
              <a:t>a. Bạn Nam học lớp mấy?</a:t>
            </a:r>
            <a:endParaRPr lang="en-US" sz="2800" b="1" dirty="0">
              <a:latin typeface="Arial-SGK-TV" pitchFamily="2" charset="0"/>
              <a:cs typeface="Arial-SGK-TV" pitchFamily="2" charset="0"/>
            </a:endParaRPr>
          </a:p>
        </p:txBody>
      </p:sp>
      <p:sp>
        <p:nvSpPr>
          <p:cNvPr id="6" name="TextBox 5"/>
          <p:cNvSpPr txBox="1"/>
          <p:nvPr/>
        </p:nvSpPr>
        <p:spPr>
          <a:xfrm>
            <a:off x="2371725" y="2743200"/>
            <a:ext cx="426720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b="1" dirty="0" smtClean="0">
                <a:solidFill>
                  <a:srgbClr val="FF0000"/>
                </a:solidFill>
                <a:latin typeface="Arial-SGK-TV" pitchFamily="2" charset="0"/>
                <a:cs typeface="Arial-SGK-TV" pitchFamily="2" charset="0"/>
              </a:rPr>
              <a:t>Nam học lớp 1A.</a:t>
            </a:r>
            <a:endParaRPr lang="en-US" sz="28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5481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752600"/>
            <a:ext cx="87693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497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EAEAEA"/>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27666" y="1066800"/>
            <a:ext cx="4778154" cy="3932261"/>
          </a:xfrm>
          <a:prstGeom prst="rect">
            <a:avLst/>
          </a:prstGeom>
        </p:spPr>
      </p:pic>
    </p:spTree>
    <p:extLst>
      <p:ext uri="{BB962C8B-B14F-4D97-AF65-F5344CB8AC3E}">
        <p14:creationId xmlns:p14="http://schemas.microsoft.com/office/powerpoint/2010/main" val="2502638559"/>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nextCondLst>
                <p:cond evt="onClick" delay="0">
                  <p:tgtEl>
                    <p:spTgt spid="4"/>
                  </p:tgtEl>
                </p:cond>
              </p:nextCondLst>
            </p:seq>
            <p:video>
              <p:cMediaNode vol="80000">
                <p:cTn id="10" fill="hold" display="0">
                  <p:stCondLst>
                    <p:cond delay="indefinite"/>
                  </p:stCondLst>
                </p:cTn>
                <p:tgtEl>
                  <p:spTgt spid="4"/>
                </p:tgtEl>
              </p:cMediaNode>
            </p:video>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080581"/>
            <a:ext cx="877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068006"/>
            <a:ext cx="877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6250" y="1232856"/>
            <a:ext cx="1143000" cy="523220"/>
          </a:xfrm>
          <a:prstGeom prst="rect">
            <a:avLst/>
          </a:prstGeom>
          <a:noFill/>
        </p:spPr>
        <p:txBody>
          <a:bodyPr wrap="square" rtlCol="0">
            <a:spAutoFit/>
          </a:bodyPr>
          <a:lstStyle/>
          <a:p>
            <a:r>
              <a:rPr lang="en-US" sz="2800" dirty="0" smtClean="0">
                <a:latin typeface="Arial-SGK-TV" pitchFamily="2" charset="0"/>
                <a:cs typeface="Arial-SGK-TV" pitchFamily="2" charset="0"/>
              </a:rPr>
              <a:t>1. Tô</a:t>
            </a:r>
            <a:endParaRPr lang="en-US" sz="2800" dirty="0">
              <a:latin typeface="Arial-SGK-TV" pitchFamily="2" charset="0"/>
              <a:cs typeface="Arial-SGK-TV" pitchFamily="2" charset="0"/>
            </a:endParaRPr>
          </a:p>
        </p:txBody>
      </p:sp>
    </p:spTree>
    <p:extLst>
      <p:ext uri="{BB962C8B-B14F-4D97-AF65-F5344CB8AC3E}">
        <p14:creationId xmlns:p14="http://schemas.microsoft.com/office/powerpoint/2010/main" val="2519084025"/>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a:latin typeface="Arial-SGK-TV" pitchFamily="2" charset="0"/>
                <a:cs typeface="Arial-SGK-TV" pitchFamily="2" charset="0"/>
              </a:rPr>
              <a:t>3</a:t>
            </a:r>
            <a:r>
              <a:rPr lang="en-US" sz="2600" dirty="0" smtClean="0">
                <a:latin typeface="Arial-SGK-TV" pitchFamily="2" charset="0"/>
                <a:cs typeface="Arial-SGK-TV" pitchFamily="2" charset="0"/>
              </a:rPr>
              <a:t>. Viết câu trả lời cho câu hỏi a ở mục 3 (SGK trang 5) </a:t>
            </a:r>
            <a:endParaRPr lang="en-US" sz="2600" dirty="0">
              <a:latin typeface="Arial-SGK-TV" pitchFamily="2" charset="0"/>
              <a:cs typeface="Arial-SGK-TV"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046669"/>
            <a:ext cx="87757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94232"/>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3</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0574" y="1631814"/>
            <a:ext cx="6629400" cy="523220"/>
          </a:xfrm>
          <a:prstGeom prst="rect">
            <a:avLst/>
          </a:prstGeom>
          <a:solidFill>
            <a:srgbClr val="FFFF2D"/>
          </a:solidFill>
        </p:spPr>
        <p:txBody>
          <a:bodyPr wrap="square" rtlCol="0">
            <a:spAutoFit/>
          </a:bodyPr>
          <a:lstStyle/>
          <a:p>
            <a:r>
              <a:rPr lang="en-US" sz="2800" b="1" dirty="0" smtClean="0">
                <a:solidFill>
                  <a:srgbClr val="FF0000"/>
                </a:solidFill>
                <a:latin typeface="Arial-SGK-TV" pitchFamily="2" charset="0"/>
                <a:cs typeface="Arial-SGK-TV" pitchFamily="2" charset="0"/>
              </a:rPr>
              <a:t>bổ ích		mới		</a:t>
            </a:r>
            <a:endParaRPr lang="en-US" sz="2800" b="1" dirty="0">
              <a:solidFill>
                <a:srgbClr val="FF0000"/>
              </a:solidFill>
              <a:latin typeface="Arial-SGK-TV" pitchFamily="2" charset="0"/>
              <a:cs typeface="Arial-SGK-TV" pitchFamily="2" charset="0"/>
            </a:endParaRPr>
          </a:p>
        </p:txBody>
      </p:sp>
      <p:sp>
        <p:nvSpPr>
          <p:cNvPr id="5" name="TextBox 4"/>
          <p:cNvSpPr txBox="1"/>
          <p:nvPr/>
        </p:nvSpPr>
        <p:spPr>
          <a:xfrm>
            <a:off x="1193322" y="2665604"/>
            <a:ext cx="7229475" cy="523220"/>
          </a:xfrm>
          <a:prstGeom prst="rect">
            <a:avLst/>
          </a:prstGeom>
          <a:noFill/>
        </p:spPr>
        <p:txBody>
          <a:bodyPr wrap="square" rtlCol="0">
            <a:spAutoFit/>
          </a:bodyPr>
          <a:lstStyle/>
          <a:p>
            <a:r>
              <a:rPr lang="en-US" sz="2800" b="1" dirty="0" smtClean="0">
                <a:solidFill>
                  <a:srgbClr val="0000FF"/>
                </a:solidFill>
                <a:latin typeface="Arial-SGK-TV" pitchFamily="2" charset="0"/>
                <a:cs typeface="Arial-SGK-TV" pitchFamily="2" charset="0"/>
              </a:rPr>
              <a:t>Nam rất  </a:t>
            </a:r>
            <a:r>
              <a:rPr lang="en-US" sz="2800" dirty="0" smtClean="0">
                <a:solidFill>
                  <a:srgbClr val="0000FF"/>
                </a:solidFill>
                <a:latin typeface="Arial-SGK-TV" pitchFamily="2" charset="0"/>
                <a:cs typeface="Arial-SGK-TV" pitchFamily="2" charset="0"/>
              </a:rPr>
              <a:t>............... </a:t>
            </a:r>
            <a:r>
              <a:rPr lang="en-US" sz="2800" b="1" dirty="0" smtClean="0">
                <a:solidFill>
                  <a:srgbClr val="0000FF"/>
                </a:solidFill>
                <a:latin typeface="Arial-SGK-TV" pitchFamily="2" charset="0"/>
                <a:cs typeface="Arial-SGK-TV" pitchFamily="2" charset="0"/>
              </a:rPr>
              <a:t> khi được cô giáo khen</a:t>
            </a:r>
            <a:r>
              <a:rPr lang="en-US" sz="2800" dirty="0" smtClean="0">
                <a:solidFill>
                  <a:srgbClr val="0000FF"/>
                </a:solidFill>
                <a:latin typeface="Arial-SGK-TV" pitchFamily="2" charset="0"/>
                <a:cs typeface="Arial-SGK-TV" pitchFamily="2" charset="0"/>
              </a:rPr>
              <a:t>.</a:t>
            </a:r>
            <a:endParaRPr lang="en-US" sz="2800" dirty="0">
              <a:solidFill>
                <a:srgbClr val="0000FF"/>
              </a:solidFill>
              <a:latin typeface="Arial-SGK-TV" pitchFamily="2" charset="0"/>
              <a:cs typeface="Arial-SGK-TV" pitchFamily="2" charset="0"/>
            </a:endParaRPr>
          </a:p>
        </p:txBody>
      </p:sp>
      <p:sp>
        <p:nvSpPr>
          <p:cNvPr id="6" name="TextBox 5"/>
          <p:cNvSpPr txBox="1"/>
          <p:nvPr/>
        </p:nvSpPr>
        <p:spPr>
          <a:xfrm>
            <a:off x="5917722" y="1623970"/>
            <a:ext cx="1981200" cy="523220"/>
          </a:xfrm>
          <a:prstGeom prst="rect">
            <a:avLst/>
          </a:prstGeom>
          <a:noFill/>
          <a:ln>
            <a:noFill/>
          </a:ln>
        </p:spPr>
        <p:txBody>
          <a:bodyPr wrap="square" rtlCol="0">
            <a:spAutoFit/>
          </a:bodyPr>
          <a:lstStyle/>
          <a:p>
            <a:r>
              <a:rPr lang="en-US" sz="2800" b="1" dirty="0" smtClean="0">
                <a:solidFill>
                  <a:srgbClr val="FF0000"/>
                </a:solidFill>
                <a:latin typeface="Arial-SGK-TV" pitchFamily="2" charset="0"/>
                <a:cs typeface="Arial-SGK-TV" pitchFamily="2" charset="0"/>
              </a:rPr>
              <a:t>hãnh diện</a:t>
            </a:r>
            <a:endParaRPr lang="en-US" sz="2800" b="1" dirty="0">
              <a:solidFill>
                <a:srgbClr val="FF0000"/>
              </a:solidFill>
              <a:latin typeface="Arial-SGK-TV" pitchFamily="2" charset="0"/>
              <a:cs typeface="Arial-SGK-TV" pitchFamily="2" charset="0"/>
            </a:endParaRPr>
          </a:p>
        </p:txBody>
      </p:sp>
      <p:sp>
        <p:nvSpPr>
          <p:cNvPr id="7" name="TextBox 6"/>
          <p:cNvSpPr txBox="1"/>
          <p:nvPr/>
        </p:nvSpPr>
        <p:spPr>
          <a:xfrm>
            <a:off x="1193322" y="2665604"/>
            <a:ext cx="469422" cy="523220"/>
          </a:xfrm>
          <a:prstGeom prst="rect">
            <a:avLst/>
          </a:prstGeom>
          <a:noFill/>
          <a:ln>
            <a:noFill/>
          </a:ln>
        </p:spPr>
        <p:txBody>
          <a:bodyPr wrap="square" rtlCol="0">
            <a:spAutoFit/>
          </a:bodyPr>
          <a:lstStyle/>
          <a:p>
            <a:r>
              <a:rPr lang="en-US" sz="2800" b="1" dirty="0" smtClean="0">
                <a:solidFill>
                  <a:srgbClr val="FF0000"/>
                </a:solidFill>
                <a:latin typeface="Arial-SGK-TV" pitchFamily="2" charset="0"/>
                <a:cs typeface="Arial-SGK-TV" pitchFamily="2" charset="0"/>
              </a:rPr>
              <a:t>N</a:t>
            </a:r>
            <a:endParaRPr lang="en-US" sz="28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05813170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38889E-6 4.07407E-6 L -0.3592 0.15185 " pathEditMode="relative" rAng="0" ptsTypes="AA">
                                      <p:cBhvr>
                                        <p:cTn id="11" dur="2000" fill="hold"/>
                                        <p:tgtEl>
                                          <p:spTgt spid="6"/>
                                        </p:tgtEl>
                                        <p:attrNameLst>
                                          <p:attrName>ppt_x</p:attrName>
                                          <p:attrName>ppt_y</p:attrName>
                                        </p:attrNameLst>
                                      </p:cBhvr>
                                      <p:rCtr x="-17969" y="759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smtClean="0">
                <a:latin typeface="Arial-SGK-TV" pitchFamily="2" charset="0"/>
                <a:cs typeface="Arial-SGK-TV" pitchFamily="2" charset="0"/>
              </a:rPr>
              <a:t>4. Viết câu hoàn thiện ở mục 5 (SGK trang 6) </a:t>
            </a:r>
            <a:endParaRPr lang="en-US" sz="2600" dirty="0">
              <a:latin typeface="Arial-SGK-TV" pitchFamily="2" charset="0"/>
              <a:cs typeface="Arial-SGK-TV"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26" y="2051642"/>
            <a:ext cx="8788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73038"/>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4" y="766952"/>
            <a:ext cx="3199638" cy="218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 y="3814324"/>
            <a:ext cx="3257550" cy="234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590" y="642670"/>
            <a:ext cx="3315462" cy="23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032" y="3886199"/>
            <a:ext cx="3243072" cy="227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rot="21135162">
            <a:off x="3406881" y="11070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đ</a:t>
            </a:r>
            <a:r>
              <a:rPr lang="en-US" sz="2400" dirty="0" smtClean="0">
                <a:latin typeface="Arial-SGK-TV" pitchFamily="2" charset="0"/>
                <a:cs typeface="Arial-SGK-TV" pitchFamily="2" charset="0"/>
              </a:rPr>
              <a:t>á bóng</a:t>
            </a:r>
            <a:endParaRPr lang="en-US" sz="2400" dirty="0">
              <a:latin typeface="Arial-SGK-TV" pitchFamily="2" charset="0"/>
              <a:cs typeface="Arial-SGK-TV" pitchFamily="2" charset="0"/>
            </a:endParaRPr>
          </a:p>
        </p:txBody>
      </p:sp>
      <p:sp>
        <p:nvSpPr>
          <p:cNvPr id="14" name="Oval 13"/>
          <p:cNvSpPr/>
          <p:nvPr/>
        </p:nvSpPr>
        <p:spPr>
          <a:xfrm rot="549101">
            <a:off x="3407341" y="2286690"/>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SGK-TV" pitchFamily="2" charset="0"/>
                <a:cs typeface="Arial-SGK-TV" pitchFamily="2" charset="0"/>
              </a:rPr>
              <a:t>đọc sách</a:t>
            </a:r>
            <a:endParaRPr lang="en-US" sz="2400" dirty="0">
              <a:latin typeface="Arial-SGK-TV" pitchFamily="2" charset="0"/>
              <a:cs typeface="Arial-SGK-TV" pitchFamily="2" charset="0"/>
            </a:endParaRPr>
          </a:p>
        </p:txBody>
      </p:sp>
      <p:sp>
        <p:nvSpPr>
          <p:cNvPr id="15" name="Oval 14"/>
          <p:cNvSpPr/>
          <p:nvPr/>
        </p:nvSpPr>
        <p:spPr>
          <a:xfrm rot="21126959">
            <a:off x="3503250" y="35457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k</a:t>
            </a:r>
            <a:r>
              <a:rPr lang="en-US" sz="2400" dirty="0" smtClean="0">
                <a:latin typeface="Arial-SGK-TV" pitchFamily="2" charset="0"/>
                <a:cs typeface="Arial-SGK-TV" pitchFamily="2" charset="0"/>
              </a:rPr>
              <a:t>éo co</a:t>
            </a:r>
            <a:endParaRPr lang="en-US" sz="2400" dirty="0">
              <a:latin typeface="Arial-SGK-TV" pitchFamily="2" charset="0"/>
              <a:cs typeface="Arial-SGK-TV" pitchFamily="2" charset="0"/>
            </a:endParaRPr>
          </a:p>
        </p:txBody>
      </p:sp>
      <p:sp>
        <p:nvSpPr>
          <p:cNvPr id="16" name="Oval 15"/>
          <p:cNvSpPr/>
          <p:nvPr/>
        </p:nvSpPr>
        <p:spPr>
          <a:xfrm rot="491139">
            <a:off x="3478901" y="4653036"/>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SGK-TV" pitchFamily="2" charset="0"/>
                <a:cs typeface="Arial-SGK-TV" pitchFamily="2" charset="0"/>
              </a:rPr>
              <a:t>múa</a:t>
            </a:r>
            <a:endParaRPr lang="en-US" sz="2400" dirty="0">
              <a:latin typeface="Arial-SGK-TV" pitchFamily="2" charset="0"/>
              <a:cs typeface="Arial-SGK-TV" pitchFamily="2" charset="0"/>
            </a:endParaRPr>
          </a:p>
        </p:txBody>
      </p:sp>
    </p:spTree>
    <p:extLst>
      <p:ext uri="{BB962C8B-B14F-4D97-AF65-F5344CB8AC3E}">
        <p14:creationId xmlns:p14="http://schemas.microsoft.com/office/powerpoint/2010/main" val="29546414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out)">
                                      <p:cBhvr>
                                        <p:cTn id="7" dur="2000"/>
                                        <p:tgtEl>
                                          <p:spTgt spid="3075"/>
                                        </p:tgtEl>
                                      </p:cBhvr>
                                    </p:animEffect>
                                  </p:childTnLst>
                                </p:cTn>
                              </p:par>
                              <p:par>
                                <p:cTn id="8" presetID="6" presetClass="entr" presetSubtype="32"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out)">
                                      <p:cBhvr>
                                        <p:cTn id="10" dur="2000"/>
                                        <p:tgtEl>
                                          <p:spTgt spid="3076"/>
                                        </p:tgtEl>
                                      </p:cBhvr>
                                    </p:animEffect>
                                  </p:childTnLst>
                                </p:cTn>
                              </p:par>
                              <p:par>
                                <p:cTn id="11" presetID="6" presetClass="entr" presetSubtype="32"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circle(out)">
                                      <p:cBhvr>
                                        <p:cTn id="13" dur="2000"/>
                                        <p:tgtEl>
                                          <p:spTgt spid="3077"/>
                                        </p:tgtEl>
                                      </p:cBhvr>
                                    </p:animEffect>
                                  </p:childTnLst>
                                </p:cTn>
                              </p:par>
                              <p:par>
                                <p:cTn id="14" presetID="6" presetClass="entr" presetSubtype="32"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circle(out)">
                                      <p:cBhvr>
                                        <p:cTn id="16"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1</a:t>
            </a:r>
            <a:endParaRPr lang="en-US" altLang="en-US" sz="3600" b="1" dirty="0">
              <a:solidFill>
                <a:srgbClr val="7030A0"/>
              </a:solidFill>
            </a:endParaRPr>
          </a:p>
        </p:txBody>
      </p:sp>
    </p:spTree>
    <p:extLst>
      <p:ext uri="{BB962C8B-B14F-4D97-AF65-F5344CB8AC3E}">
        <p14:creationId xmlns:p14="http://schemas.microsoft.com/office/powerpoint/2010/main" val="3366487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4</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94" y="1676400"/>
            <a:ext cx="8767572" cy="34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7350" y="2361682"/>
            <a:ext cx="522473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SGK-TV" pitchFamily="2" charset="0"/>
                <a:cs typeface="Arial-SGK-TV" pitchFamily="2" charset="0"/>
              </a:rPr>
              <a:t>     </a:t>
            </a:r>
            <a:r>
              <a:rPr lang="en-US" sz="2600" dirty="0" smtClean="0">
                <a:solidFill>
                  <a:schemeClr val="tx1"/>
                </a:solidFill>
                <a:latin typeface="Arial-SGK-TV" pitchFamily="2" charset="0"/>
                <a:cs typeface="Arial-SGK-TV" pitchFamily="2" charset="0"/>
              </a:rPr>
              <a:t>Nam đã đọc được truyện tranh. Nam còn biết làm toán nữa.</a:t>
            </a:r>
            <a:endParaRPr lang="en-US" sz="2600" dirty="0">
              <a:solidFill>
                <a:schemeClr val="tx1"/>
              </a:solidFill>
              <a:latin typeface="Arial-SGK-TV" pitchFamily="2" charset="0"/>
              <a:cs typeface="Arial-SGK-TV" pitchFamily="2" charset="0"/>
            </a:endParaRPr>
          </a:p>
        </p:txBody>
      </p:sp>
      <p:sp>
        <p:nvSpPr>
          <p:cNvPr id="9" name="Rectangle 8"/>
          <p:cNvSpPr/>
          <p:nvPr/>
        </p:nvSpPr>
        <p:spPr>
          <a:xfrm>
            <a:off x="345040" y="762000"/>
            <a:ext cx="2045906"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Arial-SGK-TV" pitchFamily="2" charset="0"/>
                <a:cs typeface="Arial-SGK-TV" pitchFamily="2" charset="0"/>
              </a:rPr>
              <a:t>Nghe viết</a:t>
            </a:r>
            <a:endParaRPr lang="en-US" sz="2600" b="1" dirty="0">
              <a:solidFill>
                <a:schemeClr val="tx1"/>
              </a:solidFill>
              <a:latin typeface="Arial-SGK-TV" pitchFamily="2" charset="0"/>
              <a:cs typeface="Arial-SGK-TV" pitchFamily="2" charset="0"/>
            </a:endParaRPr>
          </a:p>
        </p:txBody>
      </p:sp>
      <p:sp>
        <p:nvSpPr>
          <p:cNvPr id="12" name="TextBox 11"/>
          <p:cNvSpPr txBox="1"/>
          <p:nvPr/>
        </p:nvSpPr>
        <p:spPr>
          <a:xfrm>
            <a:off x="1350741" y="2452065"/>
            <a:ext cx="469422" cy="492443"/>
          </a:xfrm>
          <a:prstGeom prst="rect">
            <a:avLst/>
          </a:prstGeom>
          <a:noFill/>
          <a:ln>
            <a:noFill/>
          </a:ln>
        </p:spPr>
        <p:txBody>
          <a:bodyPr wrap="square" rtlCol="0">
            <a:spAutoFit/>
          </a:bodyPr>
          <a:lstStyle/>
          <a:p>
            <a:r>
              <a:rPr lang="en-US" sz="2600" dirty="0" smtClean="0">
                <a:solidFill>
                  <a:srgbClr val="FF0000"/>
                </a:solidFill>
                <a:latin typeface="Arial-SGK-TV" pitchFamily="2" charset="0"/>
                <a:cs typeface="Arial-SGK-TV" pitchFamily="2" charset="0"/>
              </a:rPr>
              <a:t>N</a:t>
            </a:r>
            <a:endParaRPr lang="en-US" sz="2600" dirty="0">
              <a:solidFill>
                <a:srgbClr val="FF0000"/>
              </a:solidFill>
              <a:latin typeface="Arial-SGK-TV" pitchFamily="2" charset="0"/>
              <a:cs typeface="Arial-SGK-TV" pitchFamily="2" charset="0"/>
            </a:endParaRPr>
          </a:p>
        </p:txBody>
      </p:sp>
      <p:sp>
        <p:nvSpPr>
          <p:cNvPr id="13" name="TextBox 12"/>
          <p:cNvSpPr txBox="1"/>
          <p:nvPr/>
        </p:nvSpPr>
        <p:spPr>
          <a:xfrm>
            <a:off x="927350" y="2851239"/>
            <a:ext cx="469422" cy="492443"/>
          </a:xfrm>
          <a:prstGeom prst="rect">
            <a:avLst/>
          </a:prstGeom>
          <a:noFill/>
          <a:ln>
            <a:noFill/>
          </a:ln>
        </p:spPr>
        <p:txBody>
          <a:bodyPr wrap="square" rtlCol="0">
            <a:spAutoFit/>
          </a:bodyPr>
          <a:lstStyle/>
          <a:p>
            <a:r>
              <a:rPr lang="en-US" sz="2600" dirty="0" smtClean="0">
                <a:solidFill>
                  <a:srgbClr val="FF0000"/>
                </a:solidFill>
                <a:latin typeface="Arial-SGK-TV" pitchFamily="2" charset="0"/>
                <a:cs typeface="Arial-SGK-TV" pitchFamily="2" charset="0"/>
              </a:rPr>
              <a:t>N</a:t>
            </a:r>
            <a:endParaRPr lang="en-US" sz="2600" dirty="0">
              <a:solidFill>
                <a:srgbClr val="FF0000"/>
              </a:solidFill>
              <a:latin typeface="Arial-SGK-TV" pitchFamily="2" charset="0"/>
              <a:cs typeface="Arial-SGK-TV" pitchFamily="2" charset="0"/>
            </a:endParaRPr>
          </a:p>
        </p:txBody>
      </p:sp>
      <p:cxnSp>
        <p:nvCxnSpPr>
          <p:cNvPr id="8" name="Straight Connector 7"/>
          <p:cNvCxnSpPr/>
          <p:nvPr/>
        </p:nvCxnSpPr>
        <p:spPr>
          <a:xfrm>
            <a:off x="3352800" y="2877830"/>
            <a:ext cx="6400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4170991" y="2877830"/>
            <a:ext cx="173736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3093142" y="3267974"/>
            <a:ext cx="457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4428226" y="3257910"/>
            <a:ext cx="5486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8007347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08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solidFill>
                  <a:srgbClr val="7030A0"/>
                </a:solidFill>
                <a:latin typeface="Arial-SGK-TV" pitchFamily="2" charset="0"/>
                <a:cs typeface="Arial-SGK-TV" pitchFamily="2" charset="0"/>
              </a:rPr>
              <a:t>a. Điền s hay x?</a:t>
            </a:r>
            <a:endParaRPr lang="en-US" altLang="en-US" sz="2800" b="1" dirty="0">
              <a:solidFill>
                <a:srgbClr val="7030A0"/>
              </a:solidFill>
              <a:latin typeface="Arial-SGK-TV" pitchFamily="2" charset="0"/>
              <a:cs typeface="Arial-SGK-TV" pitchFamily="2" charset="0"/>
            </a:endParaRP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Arial-SGK-TV" pitchFamily="2" charset="0"/>
                <a:cs typeface="Arial-SGK-TV" pitchFamily="2" charset="0"/>
              </a:rPr>
              <a:t>học  </a:t>
            </a:r>
            <a:r>
              <a:rPr lang="en-US" altLang="en-US" sz="2800" b="1" dirty="0" smtClean="0">
                <a:solidFill>
                  <a:srgbClr val="FF0000"/>
                </a:solidFill>
                <a:latin typeface="Arial-SGK-TV" pitchFamily="2" charset="0"/>
                <a:cs typeface="Arial-SGK-TV" pitchFamily="2" charset="0"/>
              </a:rPr>
              <a:t>s</a:t>
            </a:r>
            <a:r>
              <a:rPr lang="en-US" altLang="en-US" sz="2800" b="1" dirty="0" smtClean="0">
                <a:latin typeface="Arial-SGK-TV" pitchFamily="2" charset="0"/>
                <a:cs typeface="Arial-SGK-TV" pitchFamily="2" charset="0"/>
              </a:rPr>
              <a:t> inh	           </a:t>
            </a:r>
            <a:r>
              <a:rPr lang="en-US" altLang="en-US" sz="2800" b="1" dirty="0" smtClean="0">
                <a:solidFill>
                  <a:srgbClr val="FF0000"/>
                </a:solidFill>
                <a:latin typeface="Arial-SGK-TV" pitchFamily="2" charset="0"/>
                <a:cs typeface="Arial-SGK-TV" pitchFamily="2" charset="0"/>
              </a:rPr>
              <a:t>x</a:t>
            </a:r>
            <a:r>
              <a:rPr lang="en-US" altLang="en-US" sz="2800" b="1" dirty="0" smtClean="0">
                <a:latin typeface="Arial-SGK-TV" pitchFamily="2" charset="0"/>
                <a:cs typeface="Arial-SGK-TV" pitchFamily="2" charset="0"/>
              </a:rPr>
              <a:t> inh đẹp	          </a:t>
            </a:r>
            <a:r>
              <a:rPr lang="en-US" altLang="en-US" sz="2800" b="1" dirty="0" smtClean="0">
                <a:solidFill>
                  <a:srgbClr val="FF0000"/>
                </a:solidFill>
                <a:latin typeface="Arial-SGK-TV" pitchFamily="2" charset="0"/>
                <a:cs typeface="Arial-SGK-TV" pitchFamily="2" charset="0"/>
              </a:rPr>
              <a:t>s</a:t>
            </a:r>
            <a:r>
              <a:rPr lang="en-US" altLang="en-US" sz="2800" b="1" dirty="0" smtClean="0">
                <a:latin typeface="Arial-SGK-TV" pitchFamily="2" charset="0"/>
                <a:cs typeface="Arial-SGK-TV" pitchFamily="2" charset="0"/>
              </a:rPr>
              <a:t> ách vở</a:t>
            </a:r>
            <a:endParaRPr lang="en-US" altLang="en-US" sz="2800" b="1" dirty="0">
              <a:latin typeface="Arial-SGK-TV" pitchFamily="2"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242"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523"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466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solidFill>
                  <a:srgbClr val="7030A0"/>
                </a:solidFill>
                <a:latin typeface="Arial-SGK-TV" pitchFamily="2" charset="0"/>
                <a:cs typeface="Arial-SGK-TV" pitchFamily="2" charset="0"/>
              </a:rPr>
              <a:t>b</a:t>
            </a:r>
            <a:r>
              <a:rPr lang="en-US" altLang="en-US" sz="2800" b="1" dirty="0" smtClean="0">
                <a:solidFill>
                  <a:srgbClr val="7030A0"/>
                </a:solidFill>
                <a:latin typeface="Arial-SGK-TV" pitchFamily="2" charset="0"/>
                <a:cs typeface="Arial-SGK-TV" pitchFamily="2" charset="0"/>
              </a:rPr>
              <a:t>. Điền tr hay ch?</a:t>
            </a:r>
            <a:endParaRPr lang="en-US" altLang="en-US" sz="2800" b="1" dirty="0">
              <a:solidFill>
                <a:srgbClr val="7030A0"/>
              </a:solidFill>
              <a:latin typeface="Arial-SGK-TV" pitchFamily="2" charset="0"/>
              <a:cs typeface="Arial-SGK-TV" pitchFamily="2" charset="0"/>
            </a:endParaRP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latin typeface="Arial-SGK-TV" pitchFamily="2" charset="0"/>
                <a:cs typeface="Arial-SGK-TV" pitchFamily="2" charset="0"/>
              </a:rPr>
              <a:t> </a:t>
            </a:r>
            <a:r>
              <a:rPr lang="en-US" altLang="en-US" sz="2800" b="1" dirty="0" smtClean="0">
                <a:solidFill>
                  <a:srgbClr val="FF0000"/>
                </a:solidFill>
                <a:latin typeface="Arial-SGK-TV" pitchFamily="2" charset="0"/>
                <a:cs typeface="Arial-SGK-TV" pitchFamily="2" charset="0"/>
              </a:rPr>
              <a:t>tr</a:t>
            </a:r>
            <a:r>
              <a:rPr lang="en-US" altLang="en-US" sz="1800" b="1" dirty="0" smtClean="0">
                <a:latin typeface="Arial-SGK-TV" pitchFamily="2" charset="0"/>
                <a:cs typeface="Arial-SGK-TV" pitchFamily="2" charset="0"/>
              </a:rPr>
              <a:t> </a:t>
            </a:r>
            <a:r>
              <a:rPr lang="en-US" altLang="en-US" sz="2800" b="1" dirty="0" smtClean="0">
                <a:latin typeface="Arial-SGK-TV" pitchFamily="2" charset="0"/>
                <a:cs typeface="Arial-SGK-TV" pitchFamily="2" charset="0"/>
              </a:rPr>
              <a:t>anh ảnh            </a:t>
            </a:r>
            <a:r>
              <a:rPr lang="en-US" altLang="en-US" sz="2800" b="1" dirty="0" smtClean="0">
                <a:solidFill>
                  <a:srgbClr val="FF0000"/>
                </a:solidFill>
                <a:latin typeface="Arial-SGK-TV" pitchFamily="2" charset="0"/>
                <a:cs typeface="Arial-SGK-TV" pitchFamily="2" charset="0"/>
              </a:rPr>
              <a:t>ch</a:t>
            </a:r>
            <a:r>
              <a:rPr lang="en-US" altLang="en-US" sz="1800" b="1" dirty="0" smtClean="0">
                <a:latin typeface="Arial-SGK-TV" pitchFamily="2" charset="0"/>
                <a:cs typeface="Arial-SGK-TV" pitchFamily="2" charset="0"/>
              </a:rPr>
              <a:t> </a:t>
            </a:r>
            <a:r>
              <a:rPr lang="en-US" altLang="en-US" sz="2800" b="1" dirty="0" smtClean="0">
                <a:latin typeface="Arial-SGK-TV" pitchFamily="2" charset="0"/>
                <a:cs typeface="Arial-SGK-TV" pitchFamily="2" charset="0"/>
              </a:rPr>
              <a:t>ữ cái	          vui </a:t>
            </a:r>
            <a:r>
              <a:rPr lang="en-US" altLang="en-US" sz="2800" b="1" dirty="0" smtClean="0">
                <a:solidFill>
                  <a:srgbClr val="FF0000"/>
                </a:solidFill>
                <a:latin typeface="Arial-SGK-TV" pitchFamily="2" charset="0"/>
                <a:cs typeface="Arial-SGK-TV" pitchFamily="2" charset="0"/>
              </a:rPr>
              <a:t>ch</a:t>
            </a:r>
            <a:r>
              <a:rPr lang="en-US" altLang="en-US" sz="1800" b="1" dirty="0" smtClean="0">
                <a:solidFill>
                  <a:srgbClr val="FF0000"/>
                </a:solidFill>
                <a:latin typeface="Arial-SGK-TV" pitchFamily="2" charset="0"/>
                <a:cs typeface="Arial-SGK-TV" pitchFamily="2" charset="0"/>
              </a:rPr>
              <a:t> </a:t>
            </a:r>
            <a:r>
              <a:rPr lang="en-US" altLang="en-US" sz="2800" b="1" dirty="0" smtClean="0">
                <a:latin typeface="Arial-SGK-TV" pitchFamily="2" charset="0"/>
                <a:cs typeface="Arial-SGK-TV" pitchFamily="2" charset="0"/>
              </a:rPr>
              <a:t>ơi</a:t>
            </a:r>
            <a:endParaRPr lang="en-US" altLang="en-US" sz="2800" b="1" dirty="0">
              <a:latin typeface="Arial-SGK-TV" pitchFamily="2"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7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252"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90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0826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5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79" y="3647406"/>
            <a:ext cx="4909704" cy="321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762000" y="1149233"/>
            <a:ext cx="4038600" cy="523220"/>
          </a:xfrm>
          <a:prstGeom prst="rect">
            <a:avLst/>
          </a:prstGeom>
          <a:solidFill>
            <a:srgbClr val="FFFF00"/>
          </a:solidFill>
          <a:ln>
            <a:noFill/>
          </a:ln>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Arial-SGK-TV" pitchFamily="2" charset="0"/>
                <a:cs typeface="Arial-SGK-TV" pitchFamily="2" charset="0"/>
              </a:rPr>
              <a:t>Từ khi đi học lớp 1, em:</a:t>
            </a:r>
            <a:endParaRPr lang="en-US" altLang="en-US" sz="2800" dirty="0">
              <a:solidFill>
                <a:srgbClr val="0000FF"/>
              </a:solidFill>
              <a:latin typeface="Arial-SGK-TV" pitchFamily="2" charset="0"/>
              <a:cs typeface="Arial-SGK-TV" pitchFamily="2" charset="0"/>
            </a:endParaRPr>
          </a:p>
        </p:txBody>
      </p:sp>
      <p:sp>
        <p:nvSpPr>
          <p:cNvPr id="7" name="Text Box 5"/>
          <p:cNvSpPr txBox="1">
            <a:spLocks noChangeArrowheads="1"/>
          </p:cNvSpPr>
          <p:nvPr/>
        </p:nvSpPr>
        <p:spPr bwMode="auto">
          <a:xfrm>
            <a:off x="457200" y="626013"/>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Arial-SGK-TV" pitchFamily="2" charset="0"/>
                <a:cs typeface="Arial-SGK-TV" pitchFamily="2" charset="0"/>
              </a:rPr>
              <a:t>Chọn ý phù hợp để nói về bản thân</a:t>
            </a:r>
            <a:endParaRPr lang="en-US" altLang="en-US" sz="2800" b="1" dirty="0">
              <a:latin typeface="Arial-SGK-TV" pitchFamily="2" charset="0"/>
              <a:cs typeface="Arial-SGK-TV" pitchFamily="2" charset="0"/>
            </a:endParaRPr>
          </a:p>
        </p:txBody>
      </p:sp>
      <p:sp>
        <p:nvSpPr>
          <p:cNvPr id="8" name="Text Box 5"/>
          <p:cNvSpPr txBox="1">
            <a:spLocks noChangeArrowheads="1"/>
          </p:cNvSpPr>
          <p:nvPr/>
        </p:nvSpPr>
        <p:spPr bwMode="auto">
          <a:xfrm>
            <a:off x="762000" y="1593565"/>
            <a:ext cx="354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Thức dậy sớm hơn</a:t>
            </a:r>
            <a:endParaRPr lang="en-US" altLang="en-US" sz="2800" dirty="0">
              <a:solidFill>
                <a:srgbClr val="0000FF"/>
              </a:solidFill>
              <a:latin typeface="Arial-SGK-TV" pitchFamily="2" charset="0"/>
              <a:cs typeface="Arial-SGK-TV" pitchFamily="2" charset="0"/>
            </a:endParaRPr>
          </a:p>
        </p:txBody>
      </p:sp>
      <p:sp>
        <p:nvSpPr>
          <p:cNvPr id="9" name="Text Box 5"/>
          <p:cNvSpPr txBox="1">
            <a:spLocks noChangeArrowheads="1"/>
          </p:cNvSpPr>
          <p:nvPr/>
        </p:nvSpPr>
        <p:spPr bwMode="auto">
          <a:xfrm>
            <a:off x="767751" y="2050765"/>
            <a:ext cx="3842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sym typeface="Wingdings"/>
              </a:rPr>
              <a:t>Ăn sáng nhanh hơn</a:t>
            </a:r>
            <a:endParaRPr lang="en-US" altLang="en-US" sz="2800" dirty="0">
              <a:solidFill>
                <a:srgbClr val="0000FF"/>
              </a:solidFill>
              <a:latin typeface="Arial-SGK-TV" pitchFamily="2" charset="0"/>
              <a:cs typeface="Arial-SGK-TV" pitchFamily="2" charset="0"/>
            </a:endParaRPr>
          </a:p>
        </p:txBody>
      </p:sp>
      <p:sp>
        <p:nvSpPr>
          <p:cNvPr id="10" name="Text Box 5"/>
          <p:cNvSpPr txBox="1">
            <a:spLocks noChangeArrowheads="1"/>
          </p:cNvSpPr>
          <p:nvPr/>
        </p:nvSpPr>
        <p:spPr bwMode="auto">
          <a:xfrm>
            <a:off x="762360" y="2507965"/>
            <a:ext cx="3276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Không khóc nhè</a:t>
            </a:r>
            <a:endParaRPr lang="en-US" altLang="en-US" sz="2800" dirty="0">
              <a:solidFill>
                <a:srgbClr val="0000FF"/>
              </a:solidFill>
              <a:latin typeface="Arial-SGK-TV" pitchFamily="2" charset="0"/>
              <a:cs typeface="Arial-SGK-TV" pitchFamily="2" charset="0"/>
            </a:endParaRPr>
          </a:p>
        </p:txBody>
      </p:sp>
      <p:sp>
        <p:nvSpPr>
          <p:cNvPr id="11" name="Text Box 5"/>
          <p:cNvSpPr txBox="1">
            <a:spLocks noChangeArrowheads="1"/>
          </p:cNvSpPr>
          <p:nvPr/>
        </p:nvSpPr>
        <p:spPr bwMode="auto">
          <a:xfrm>
            <a:off x="762360" y="2965165"/>
            <a:ext cx="5028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Không ngóng bố mẹ đón về</a:t>
            </a:r>
            <a:endParaRPr lang="en-US" altLang="en-US" sz="2800" dirty="0">
              <a:solidFill>
                <a:srgbClr val="0000FF"/>
              </a:solidFill>
              <a:latin typeface="Arial-SGK-TV" pitchFamily="2" charset="0"/>
              <a:cs typeface="Arial-SGK-TV" pitchFamily="2" charset="0"/>
            </a:endParaRPr>
          </a:p>
        </p:txBody>
      </p:sp>
      <p:sp>
        <p:nvSpPr>
          <p:cNvPr id="12" name="Text Box 5"/>
          <p:cNvSpPr txBox="1">
            <a:spLocks noChangeArrowheads="1"/>
          </p:cNvSpPr>
          <p:nvPr/>
        </p:nvSpPr>
        <p:spPr bwMode="auto">
          <a:xfrm>
            <a:off x="764157" y="3422365"/>
            <a:ext cx="47222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Thuộc thêm nhiều bài thơ</a:t>
            </a:r>
            <a:endParaRPr lang="en-US" altLang="en-US" sz="2800" dirty="0">
              <a:solidFill>
                <a:srgbClr val="0000FF"/>
              </a:solidFill>
              <a:latin typeface="Arial-SGK-TV" pitchFamily="2" charset="0"/>
              <a:cs typeface="Arial-SGK-TV" pitchFamily="2" charset="0"/>
            </a:endParaRPr>
          </a:p>
        </p:txBody>
      </p:sp>
      <p:sp>
        <p:nvSpPr>
          <p:cNvPr id="13" name="Text Box 5"/>
          <p:cNvSpPr txBox="1">
            <a:spLocks noChangeArrowheads="1"/>
          </p:cNvSpPr>
          <p:nvPr/>
        </p:nvSpPr>
        <p:spPr bwMode="auto">
          <a:xfrm>
            <a:off x="764157" y="3879565"/>
            <a:ext cx="3731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Có thêm nhiều bạn</a:t>
            </a:r>
            <a:endParaRPr lang="en-US" altLang="en-US" sz="2800" dirty="0">
              <a:solidFill>
                <a:srgbClr val="0000FF"/>
              </a:solidFill>
              <a:latin typeface="Arial-SGK-TV" pitchFamily="2" charset="0"/>
              <a:cs typeface="Arial-SGK-TV" pitchFamily="2" charset="0"/>
            </a:endParaRPr>
          </a:p>
        </p:txBody>
      </p:sp>
    </p:spTree>
    <p:extLst>
      <p:ext uri="{BB962C8B-B14F-4D97-AF65-F5344CB8AC3E}">
        <p14:creationId xmlns:p14="http://schemas.microsoft.com/office/powerpoint/2010/main" val="2390123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88"/>
            <a:ext cx="9144000" cy="70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WordArt 16"/>
          <p:cNvSpPr>
            <a:spLocks noChangeArrowheads="1" noChangeShapeType="1" noTextEdit="1"/>
          </p:cNvSpPr>
          <p:nvPr/>
        </p:nvSpPr>
        <p:spPr bwMode="auto">
          <a:xfrm>
            <a:off x="1981200" y="1909763"/>
            <a:ext cx="5943600" cy="1066800"/>
          </a:xfrm>
          <a:prstGeom prst="rect">
            <a:avLst/>
          </a:prstGeom>
        </p:spPr>
        <p:txBody>
          <a:bodyPr wrap="none" fromWordArt="1">
            <a:prstTxWarp prst="textPlain">
              <a:avLst>
                <a:gd name="adj" fmla="val 50000"/>
              </a:avLst>
            </a:prstTxWarp>
          </a:bodyPr>
          <a:lstStyle/>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con </a:t>
            </a:r>
          </a:p>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chăm ngoan, học giỏi!</a:t>
            </a:r>
            <a:endParaRPr lang="en-US"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8" name="AB4B7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288323"/>
      </p:ext>
    </p:extLst>
  </p:cSld>
  <p:clrMapOvr>
    <a:masterClrMapping/>
  </p:clrMapOvr>
  <p:transition spd="slow" advTm="16234">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96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34" y="1113493"/>
            <a:ext cx="8046720" cy="39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22509"/>
      </p:ext>
    </p:extLst>
  </p:cSld>
  <p:clrMapOvr>
    <a:masterClrMapping/>
  </p:clrMapOvr>
  <mc:AlternateContent xmlns:mc="http://schemas.openxmlformats.org/markup-compatibility/2006" xmlns:p14="http://schemas.microsoft.com/office/powerpoint/2010/main">
    <mc:Choice Requires="p14">
      <p:transition spd="slow" p14:dur="2000">
        <p14:wheelReverse spokes="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smtClean="0">
                <a:latin typeface="Arial-SGK-TV" pitchFamily="2" charset="0"/>
                <a:cs typeface="Arial-SGK-TV" pitchFamily="2" charset="0"/>
              </a:rPr>
              <a:t>Tôi là học sinh lớp 1</a:t>
            </a:r>
            <a:endParaRPr lang="en-US" sz="2800" b="1" dirty="0">
              <a:latin typeface="Arial-SGK-TV" pitchFamily="2"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2939266"/>
          </a:xfrm>
          <a:prstGeom prst="rect">
            <a:avLst/>
          </a:prstGeom>
          <a:noFill/>
        </p:spPr>
        <p:txBody>
          <a:bodyPr wrap="square" rtlCol="0">
            <a:spAutoFit/>
          </a:bodyPr>
          <a:lstStyle/>
          <a:p>
            <a:pPr algn="just"/>
            <a:r>
              <a:rPr lang="en-US" sz="2400" dirty="0" smtClean="0">
                <a:latin typeface="Arial-SGK-TV" pitchFamily="2" charset="0"/>
                <a:cs typeface="Arial-SGK-TV" pitchFamily="2" charset="0"/>
              </a:rPr>
              <a:t>      </a:t>
            </a:r>
            <a:r>
              <a:rPr lang="en-US" sz="2300" dirty="0" smtClean="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Ai cũng bảo từ khi đi học, tôi chững chạc hẳn lên.</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t>
            </a:r>
            <a:r>
              <a:rPr lang="en-US" sz="2000" i="1" dirty="0" smtClean="0">
                <a:latin typeface="Arial-SGK-TV" pitchFamily="2" charset="0"/>
                <a:cs typeface="Arial-SGK-TV" pitchFamily="2" charset="0"/>
              </a:rPr>
              <a:t>(Trung Sơn)</a:t>
            </a:r>
            <a:endParaRPr lang="en-US" sz="2000" i="1" dirty="0">
              <a:latin typeface="Arial-SGK-TV" pitchFamily="2" charset="0"/>
              <a:cs typeface="Arial-SGK-TV" pitchFamily="2" charset="0"/>
            </a:endParaRPr>
          </a:p>
        </p:txBody>
      </p:sp>
      <p:cxnSp>
        <p:nvCxnSpPr>
          <p:cNvPr id="15" name="Straight Connector 14"/>
          <p:cNvCxnSpPr/>
          <p:nvPr/>
        </p:nvCxnSpPr>
        <p:spPr>
          <a:xfrm>
            <a:off x="1940560" y="2894493"/>
            <a:ext cx="1219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308615" y="3657600"/>
            <a:ext cx="15544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4648200" y="4312465"/>
            <a:ext cx="14630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304799" y="1817231"/>
            <a:ext cx="7118523" cy="815608"/>
          </a:xfrm>
          <a:prstGeom prst="rect">
            <a:avLst/>
          </a:prstGeom>
          <a:noFill/>
        </p:spPr>
        <p:txBody>
          <a:bodyPr wrap="square" rtlCol="0">
            <a:spAutoFit/>
          </a:bodyPr>
          <a:lstStyle/>
          <a:p>
            <a:pPr algn="just"/>
            <a:r>
              <a:rPr lang="en-US" sz="24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Tôi tên là Nam, học sinh lớp 1A, Trường Tiểu học Lê</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Quý</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Đôn. </a:t>
            </a:r>
            <a:endParaRPr lang="en-US" sz="2000" i="1" dirty="0">
              <a:solidFill>
                <a:srgbClr val="FF0000"/>
              </a:solidFill>
              <a:latin typeface="Arial-SGK-TV" pitchFamily="2" charset="0"/>
              <a:cs typeface="Arial-SGK-TV" pitchFamily="2" charset="0"/>
            </a:endParaRPr>
          </a:p>
        </p:txBody>
      </p:sp>
      <p:cxnSp>
        <p:nvCxnSpPr>
          <p:cNvPr id="18" name="Straight Connector 17"/>
          <p:cNvCxnSpPr/>
          <p:nvPr/>
        </p:nvCxnSpPr>
        <p:spPr>
          <a:xfrm flipH="1">
            <a:off x="2895599" y="190500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105400" y="188602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143305" y="225552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189024" y="226568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648200" y="227210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849120"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221481" y="261001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4267200"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30023" y="2179320"/>
            <a:ext cx="7118523" cy="815608"/>
          </a:xfrm>
          <a:prstGeom prst="rect">
            <a:avLst/>
          </a:prstGeom>
          <a:noFill/>
        </p:spPr>
        <p:txBody>
          <a:bodyPr wrap="square" rtlCol="0">
            <a:spAutoFit/>
          </a:bodyPr>
          <a:lstStyle/>
          <a:p>
            <a:pPr algn="just"/>
            <a:r>
              <a:rPr lang="en-US" sz="2300" dirty="0" smtClean="0">
                <a:solidFill>
                  <a:srgbClr val="FF0000"/>
                </a:solidFill>
                <a:latin typeface="Arial-SGK-TV" pitchFamily="2" charset="0"/>
                <a:cs typeface="Arial-SGK-TV" pitchFamily="2" charset="0"/>
              </a:rPr>
              <a:t>                    </a:t>
            </a:r>
            <a:r>
              <a:rPr lang="en-US" sz="2000" dirty="0" smtClean="0">
                <a:solidFill>
                  <a:srgbClr val="FF0000"/>
                </a:solidFill>
                <a:latin typeface="Arial-SGK-TV" pitchFamily="2" charset="0"/>
                <a:cs typeface="Arial-SGK-TV" pitchFamily="2" charset="0"/>
              </a:rPr>
              <a:t> </a:t>
            </a:r>
            <a:r>
              <a:rPr lang="en-US" sz="1600" dirty="0" smtClean="0">
                <a:solidFill>
                  <a:srgbClr val="FF0000"/>
                </a:solidFill>
                <a:latin typeface="Arial-SGK-TV" pitchFamily="2" charset="0"/>
                <a:cs typeface="Arial-SGK-TV" pitchFamily="2" charset="0"/>
              </a:rPr>
              <a:t> </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Ngày</a:t>
            </a:r>
            <a:r>
              <a:rPr lang="en-US" sz="225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đầu đi học, mặc bộ đồng phục  của trường, tôi hãnh diện lắm.</a:t>
            </a:r>
            <a:r>
              <a:rPr lang="en-US" sz="2300" dirty="0" smtClean="0">
                <a:latin typeface="Arial-SGK-TV" pitchFamily="2" charset="0"/>
                <a:cs typeface="Arial-SGK-TV" pitchFamily="2" charset="0"/>
              </a:rPr>
              <a:t>      </a:t>
            </a:r>
            <a:endParaRPr lang="en-US" sz="2000" i="1" dirty="0">
              <a:latin typeface="Arial-SGK-TV" pitchFamily="2" charset="0"/>
              <a:cs typeface="Arial-SGK-TV" pitchFamily="2" charset="0"/>
            </a:endParaRPr>
          </a:p>
        </p:txBody>
      </p:sp>
    </p:spTree>
    <p:extLst>
      <p:ext uri="{BB962C8B-B14F-4D97-AF65-F5344CB8AC3E}">
        <p14:creationId xmlns:p14="http://schemas.microsoft.com/office/powerpoint/2010/main" val="538823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par>
                                <p:cTn id="49" presetID="22" presetClass="entr" presetSubtype="1"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0" presetClass="exit" presetSubtype="0" fill="hold" grpId="1"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smtClean="0">
                <a:latin typeface="Arial-SGK-TV" pitchFamily="2" charset="0"/>
                <a:cs typeface="Arial-SGK-TV" pitchFamily="2" charset="0"/>
              </a:rPr>
              <a:t>Tôi là học sinh lớp 1</a:t>
            </a:r>
            <a:endParaRPr lang="en-US" sz="2800" b="1" dirty="0">
              <a:latin typeface="Arial-SGK-TV" pitchFamily="2"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2939266"/>
          </a:xfrm>
          <a:prstGeom prst="rect">
            <a:avLst/>
          </a:prstGeom>
          <a:noFill/>
        </p:spPr>
        <p:txBody>
          <a:bodyPr wrap="square" rtlCol="0">
            <a:spAutoFit/>
          </a:bodyPr>
          <a:lstStyle/>
          <a:p>
            <a:pPr algn="just"/>
            <a:r>
              <a:rPr lang="en-US" sz="2400" dirty="0" smtClean="0">
                <a:latin typeface="Arial-SGK-TV" pitchFamily="2" charset="0"/>
                <a:cs typeface="Arial-SGK-TV" pitchFamily="2" charset="0"/>
              </a:rPr>
              <a:t>      </a:t>
            </a:r>
            <a:r>
              <a:rPr lang="en-US" sz="2300" dirty="0" smtClean="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Ai cũng bảo từ khi đi học, tôi chững chạc hẳn lên.</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t>
            </a:r>
            <a:r>
              <a:rPr lang="en-US" sz="2000" i="1" dirty="0" smtClean="0">
                <a:latin typeface="Arial-SGK-TV" pitchFamily="2" charset="0"/>
                <a:cs typeface="Arial-SGK-TV" pitchFamily="2" charset="0"/>
              </a:rPr>
              <a:t>(Trung Sơn)</a:t>
            </a:r>
            <a:endParaRPr lang="en-US" sz="2000" i="1" dirty="0">
              <a:latin typeface="Arial-SGK-TV" pitchFamily="2" charset="0"/>
              <a:cs typeface="Arial-SGK-TV" pitchFamily="2" charset="0"/>
            </a:endParaRPr>
          </a:p>
        </p:txBody>
      </p:sp>
      <p:sp>
        <p:nvSpPr>
          <p:cNvPr id="19" name="TextBox 18"/>
          <p:cNvSpPr txBox="1"/>
          <p:nvPr/>
        </p:nvSpPr>
        <p:spPr>
          <a:xfrm>
            <a:off x="304798" y="1805440"/>
            <a:ext cx="7118523" cy="1169551"/>
          </a:xfrm>
          <a:prstGeom prst="rect">
            <a:avLst/>
          </a:prstGeom>
          <a:noFill/>
        </p:spPr>
        <p:txBody>
          <a:bodyPr wrap="square" rtlCol="0">
            <a:spAutoFit/>
          </a:bodyPr>
          <a:lstStyle/>
          <a:p>
            <a:pPr algn="just"/>
            <a:r>
              <a:rPr lang="en-US" sz="24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Tôi tên là Nam, học sinh lớp 1A, Trường Tiểu học Lê Quý Đôn. Ngày đầu đi học, mặc bộ đồng phục  của trường, tôi hãnh diện lắm.</a:t>
            </a:r>
          </a:p>
        </p:txBody>
      </p:sp>
    </p:spTree>
    <p:extLst>
      <p:ext uri="{BB962C8B-B14F-4D97-AF65-F5344CB8AC3E}">
        <p14:creationId xmlns:p14="http://schemas.microsoft.com/office/powerpoint/2010/main" val="32828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2</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1981200"/>
            <a:ext cx="6599785" cy="523220"/>
          </a:xfrm>
          <a:prstGeom prst="rect">
            <a:avLst/>
          </a:prstGeom>
          <a:noFill/>
        </p:spPr>
        <p:txBody>
          <a:bodyPr wrap="square" rtlCol="0">
            <a:spAutoFit/>
          </a:bodyPr>
          <a:lstStyle/>
          <a:p>
            <a:r>
              <a:rPr lang="en-US" sz="2800" dirty="0" smtClean="0">
                <a:latin typeface="Arial-SGK-TV" pitchFamily="2" charset="0"/>
                <a:cs typeface="Arial-SGK-TV" pitchFamily="2" charset="0"/>
              </a:rPr>
              <a:t>a. Bạn Nam học lớp mấy? Trường nào?</a:t>
            </a:r>
            <a:endParaRPr lang="en-US" sz="2800" dirty="0">
              <a:latin typeface="Arial-SGK-TV" pitchFamily="2" charset="0"/>
              <a:cs typeface="Arial-SGK-TV" pitchFamily="2" charset="0"/>
            </a:endParaRPr>
          </a:p>
        </p:txBody>
      </p:sp>
      <p:sp>
        <p:nvSpPr>
          <p:cNvPr id="8" name="TextBox 7"/>
          <p:cNvSpPr txBox="1"/>
          <p:nvPr/>
        </p:nvSpPr>
        <p:spPr>
          <a:xfrm>
            <a:off x="514350" y="1981200"/>
            <a:ext cx="7943850" cy="523220"/>
          </a:xfrm>
          <a:prstGeom prst="rect">
            <a:avLst/>
          </a:prstGeom>
          <a:noFill/>
        </p:spPr>
        <p:txBody>
          <a:bodyPr wrap="square" rtlCol="0">
            <a:spAutoFit/>
          </a:bodyPr>
          <a:lstStyle/>
          <a:p>
            <a:r>
              <a:rPr lang="en-US" sz="2800" dirty="0">
                <a:latin typeface="Arial-SGK-TV" pitchFamily="2" charset="0"/>
                <a:cs typeface="Arial-SGK-TV" pitchFamily="2" charset="0"/>
              </a:rPr>
              <a:t>Ngày đầu đi học bạn Nam </a:t>
            </a:r>
            <a:r>
              <a:rPr lang="en-US" sz="2800" dirty="0" smtClean="0">
                <a:latin typeface="Arial-SGK-TV" pitchFamily="2" charset="0"/>
                <a:cs typeface="Arial-SGK-TV" pitchFamily="2" charset="0"/>
              </a:rPr>
              <a:t>mặc bộ quần áo </a:t>
            </a:r>
            <a:r>
              <a:rPr lang="en-US" sz="2800" dirty="0">
                <a:latin typeface="Arial-SGK-TV" pitchFamily="2" charset="0"/>
                <a:cs typeface="Arial-SGK-TV" pitchFamily="2" charset="0"/>
              </a:rPr>
              <a:t>nào</a:t>
            </a:r>
            <a:r>
              <a:rPr lang="en-US" sz="2800" dirty="0" smtClean="0">
                <a:latin typeface="Arial-SGK-TV" pitchFamily="2" charset="0"/>
                <a:cs typeface="Arial-SGK-TV" pitchFamily="2" charset="0"/>
              </a:rPr>
              <a:t>?</a:t>
            </a:r>
            <a:endParaRPr lang="en-US" sz="2800" dirty="0">
              <a:latin typeface="Arial-SGK-TV" pitchFamily="2" charset="0"/>
              <a:cs typeface="Arial-SGK-TV" pitchFamily="2" charset="0"/>
            </a:endParaRPr>
          </a:p>
        </p:txBody>
      </p:sp>
      <p:sp>
        <p:nvSpPr>
          <p:cNvPr id="6" name="TextBox 5"/>
          <p:cNvSpPr txBox="1"/>
          <p:nvPr/>
        </p:nvSpPr>
        <p:spPr>
          <a:xfrm>
            <a:off x="2971800" y="2905125"/>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smtClean="0">
                <a:solidFill>
                  <a:srgbClr val="FF0000"/>
                </a:solidFill>
                <a:latin typeface="Arial-SGK-TV" pitchFamily="2" charset="0"/>
                <a:cs typeface="Arial-SGK-TV" pitchFamily="2" charset="0"/>
              </a:rPr>
              <a:t>đồng phục</a:t>
            </a:r>
            <a:endParaRPr lang="en-US" sz="2800" dirty="0">
              <a:solidFill>
                <a:srgbClr val="FF0000"/>
              </a:solidFill>
              <a:latin typeface="Arial-SGK-TV" pitchFamily="2" charset="0"/>
              <a:cs typeface="Arial-SGK-TV" pitchFamily="2" charset="0"/>
            </a:endParaRPr>
          </a:p>
        </p:txBody>
      </p:sp>
      <p:sp>
        <p:nvSpPr>
          <p:cNvPr id="10" name="TextBox 9"/>
          <p:cNvSpPr txBox="1"/>
          <p:nvPr/>
        </p:nvSpPr>
        <p:spPr>
          <a:xfrm>
            <a:off x="609600" y="1981200"/>
            <a:ext cx="8077200" cy="954107"/>
          </a:xfrm>
          <a:prstGeom prst="rect">
            <a:avLst/>
          </a:prstGeom>
          <a:noFill/>
        </p:spPr>
        <p:txBody>
          <a:bodyPr wrap="square" rtlCol="0">
            <a:spAutoFit/>
          </a:bodyPr>
          <a:lstStyle/>
          <a:p>
            <a:r>
              <a:rPr lang="en-US" sz="2800" dirty="0" smtClean="0">
                <a:latin typeface="Arial-SGK-TV" pitchFamily="2" charset="0"/>
                <a:cs typeface="Arial-SGK-TV" pitchFamily="2" charset="0"/>
              </a:rPr>
              <a:t>     Khi </a:t>
            </a:r>
            <a:r>
              <a:rPr lang="en-US" sz="2800" dirty="0">
                <a:latin typeface="Arial-SGK-TV" pitchFamily="2" charset="0"/>
                <a:cs typeface="Arial-SGK-TV" pitchFamily="2" charset="0"/>
              </a:rPr>
              <a:t>mặc bộ đồng phục của trường Nam cảm thấy </a:t>
            </a:r>
            <a:r>
              <a:rPr lang="en-US" sz="2800" dirty="0" smtClean="0">
                <a:latin typeface="Arial-SGK-TV" pitchFamily="2" charset="0"/>
                <a:cs typeface="Arial-SGK-TV" pitchFamily="2" charset="0"/>
              </a:rPr>
              <a:t>như thế nào?</a:t>
            </a:r>
            <a:endParaRPr lang="en-US" sz="2800" dirty="0">
              <a:latin typeface="Arial-SGK-TV" pitchFamily="2" charset="0"/>
              <a:cs typeface="Arial-SGK-TV" pitchFamily="2" charset="0"/>
            </a:endParaRPr>
          </a:p>
        </p:txBody>
      </p:sp>
      <p:sp>
        <p:nvSpPr>
          <p:cNvPr id="12" name="TextBox 11"/>
          <p:cNvSpPr txBox="1"/>
          <p:nvPr/>
        </p:nvSpPr>
        <p:spPr>
          <a:xfrm>
            <a:off x="2971800" y="3200400"/>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a:solidFill>
                  <a:srgbClr val="FF0000"/>
                </a:solidFill>
                <a:latin typeface="Arial-SGK-TV" pitchFamily="2" charset="0"/>
                <a:cs typeface="Arial-SGK-TV" pitchFamily="2" charset="0"/>
              </a:rPr>
              <a:t>h</a:t>
            </a:r>
            <a:r>
              <a:rPr lang="en-US" sz="2800" dirty="0" smtClean="0">
                <a:solidFill>
                  <a:srgbClr val="FF0000"/>
                </a:solidFill>
                <a:latin typeface="Arial-SGK-TV" pitchFamily="2" charset="0"/>
                <a:cs typeface="Arial-SGK-TV" pitchFamily="2" charset="0"/>
              </a:rPr>
              <a:t>ãnh diện</a:t>
            </a:r>
            <a:endParaRPr lang="en-US" sz="2800" dirty="0">
              <a:solidFill>
                <a:srgbClr val="FF0000"/>
              </a:solidFill>
              <a:latin typeface="Arial-SGK-TV" pitchFamily="2" charset="0"/>
              <a:cs typeface="Arial-SGK-TV" pitchFamily="2" charset="0"/>
            </a:endParaRPr>
          </a:p>
        </p:txBody>
      </p:sp>
      <p:sp>
        <p:nvSpPr>
          <p:cNvPr id="13" name="TextBox 12"/>
          <p:cNvSpPr txBox="1"/>
          <p:nvPr/>
        </p:nvSpPr>
        <p:spPr>
          <a:xfrm>
            <a:off x="1371600" y="1971675"/>
            <a:ext cx="6324600" cy="523220"/>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b. Hồi đầu năm, Nam học gì?</a:t>
            </a:r>
          </a:p>
        </p:txBody>
      </p:sp>
      <p:sp>
        <p:nvSpPr>
          <p:cNvPr id="14" name="TextBox 13"/>
          <p:cNvSpPr txBox="1"/>
          <p:nvPr/>
        </p:nvSpPr>
        <p:spPr>
          <a:xfrm>
            <a:off x="1362075" y="1981200"/>
            <a:ext cx="6324600" cy="523220"/>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c. Bây giờ, Nam biết làm gì?</a:t>
            </a:r>
          </a:p>
        </p:txBody>
      </p:sp>
      <p:sp>
        <p:nvSpPr>
          <p:cNvPr id="15" name="TextBox 14"/>
          <p:cNvSpPr txBox="1"/>
          <p:nvPr/>
        </p:nvSpPr>
        <p:spPr>
          <a:xfrm>
            <a:off x="514350" y="1981200"/>
            <a:ext cx="7686675" cy="954107"/>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Từ khi đi học, mọi người thấy Nam </a:t>
            </a:r>
            <a:r>
              <a:rPr lang="en-US" sz="2800" dirty="0" smtClean="0">
                <a:latin typeface="Arial-SGK-TV" pitchFamily="2" charset="0"/>
                <a:cs typeface="Arial-SGK-TV" pitchFamily="2" charset="0"/>
              </a:rPr>
              <a:t>như thế nào?</a:t>
            </a:r>
            <a:endParaRPr lang="en-US" sz="2800" dirty="0">
              <a:latin typeface="Arial-SGK-TV" pitchFamily="2" charset="0"/>
              <a:cs typeface="Arial-SGK-TV" pitchFamily="2" charset="0"/>
            </a:endParaRPr>
          </a:p>
        </p:txBody>
      </p:sp>
      <p:sp>
        <p:nvSpPr>
          <p:cNvPr id="16" name="TextBox 15"/>
          <p:cNvSpPr txBox="1"/>
          <p:nvPr/>
        </p:nvSpPr>
        <p:spPr>
          <a:xfrm>
            <a:off x="2971800" y="3209925"/>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smtClean="0">
                <a:solidFill>
                  <a:srgbClr val="FF0000"/>
                </a:solidFill>
                <a:latin typeface="Arial-SGK-TV" pitchFamily="2" charset="0"/>
                <a:cs typeface="Arial-SGK-TV" pitchFamily="2" charset="0"/>
              </a:rPr>
              <a:t>chững chạc</a:t>
            </a:r>
            <a:endParaRPr lang="en-US" sz="2800"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227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p:bldP spid="8" grpId="1"/>
      <p:bldP spid="6" grpId="0"/>
      <p:bldP spid="6" grpId="1"/>
      <p:bldP spid="10" grpId="0"/>
      <p:bldP spid="10" grpId="1"/>
      <p:bldP spid="12" grpId="0"/>
      <p:bldP spid="12" grpId="1"/>
      <p:bldP spid="13" grpId="0"/>
      <p:bldP spid="13" grpId="1"/>
      <p:bldP spid="14" grpId="0"/>
      <p:bldP spid="14" grpId="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544</Words>
  <Application>Microsoft Office PowerPoint</Application>
  <PresentationFormat>On-screen Show (4:3)</PresentationFormat>
  <Paragraphs>65</Paragraphs>
  <Slides>27</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Arial-SGK-TV</vt:lpstr>
      <vt:lpstr>Calibri</vt:lpstr>
      <vt:lpstr>HP001 4 hàng</vt:lpstr>
      <vt:lpstr>Times New Roman</vt:lpstr>
      <vt:lpstr>Wingdings</vt:lpstr>
      <vt:lpstr>Office Theme</vt:lpstr>
      <vt:lpstr>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Administrator</dc:creator>
  <cp:lastModifiedBy>Ngoc Yen</cp:lastModifiedBy>
  <cp:revision>51</cp:revision>
  <dcterms:created xsi:type="dcterms:W3CDTF">2006-08-16T00:00:00Z</dcterms:created>
  <dcterms:modified xsi:type="dcterms:W3CDTF">2021-01-11T07:21:21Z</dcterms:modified>
</cp:coreProperties>
</file>