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85" r:id="rId3"/>
    <p:sldId id="274" r:id="rId4"/>
    <p:sldId id="257" r:id="rId5"/>
    <p:sldId id="289" r:id="rId6"/>
    <p:sldId id="292" r:id="rId7"/>
    <p:sldId id="293" r:id="rId8"/>
    <p:sldId id="273" r:id="rId9"/>
    <p:sldId id="294" r:id="rId10"/>
    <p:sldId id="264" r:id="rId11"/>
    <p:sldId id="266" r:id="rId12"/>
    <p:sldId id="278" r:id="rId13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24B5"/>
    <a:srgbClr val="00DA63"/>
    <a:srgbClr val="F6BB00"/>
    <a:srgbClr val="A9DA74"/>
    <a:srgbClr val="EBF6F9"/>
    <a:srgbClr val="FBD6B7"/>
    <a:srgbClr val="0DFF7A"/>
    <a:srgbClr val="BEE395"/>
    <a:srgbClr val="00863D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82">
              <a:buClrTx/>
              <a:buFontTx/>
              <a:buNone/>
              <a:defRPr/>
            </a:pPr>
            <a:fld id="{DFD2DD08-BFD2-4617-92AF-E1951D5E3113}" type="slidenum">
              <a:rPr lang="zh-CN" altLang="en-US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 defTabSz="914282">
                <a:buClrTx/>
                <a:buFontTx/>
                <a:buNone/>
                <a:defRPr/>
              </a:pPr>
              <a:t>1</a:t>
            </a:fld>
            <a:endParaRPr lang="zh-CN" altLang="en-US" kern="12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644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7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0D050-8929-4E6F-A5CD-5B3BDBB625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304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75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03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</a:t>
            </a:r>
            <a:r>
              <a:rPr lang="en-US" baseline="0" smtClean="0"/>
              <a:t>hát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7457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1_空白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5994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3205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751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6946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7952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4444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846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6649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8690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垂直排列标题与&#10;文本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796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077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012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143866"/>
      </p:ext>
    </p:extLst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 defTabSz="914400"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0679754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png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960" y="76566"/>
            <a:ext cx="8702088" cy="4638368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22622" y="2837175"/>
            <a:ext cx="9121379" cy="23063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6065228" y="-218793"/>
            <a:ext cx="2466809" cy="152606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241037" y="2531382"/>
            <a:ext cx="645368" cy="12389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8" y="26526"/>
            <a:ext cx="1855458" cy="20179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7862456" y="544242"/>
            <a:ext cx="824853" cy="143927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6419940" y="373684"/>
            <a:ext cx="511042" cy="848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35" y="3233978"/>
            <a:ext cx="1807235" cy="1736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6" y="1951271"/>
            <a:ext cx="1123694" cy="1420588"/>
          </a:xfrm>
          <a:prstGeom prst="rect">
            <a:avLst/>
          </a:prstGeom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053465" y="1806234"/>
            <a:ext cx="5899355" cy="1521838"/>
          </a:xfrm>
          <a:prstGeom prst="rect">
            <a:avLst/>
          </a:prstGeom>
        </p:spPr>
        <p:txBody>
          <a:bodyPr spcFirstLastPara="1" wrap="none" lIns="61604" tIns="30841" rIns="61604" bIns="3084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820778">
              <a:lnSpc>
                <a:spcPct val="150000"/>
              </a:lnSpc>
              <a:buFont typeface="Arial"/>
              <a:buNone/>
              <a:defRPr/>
            </a:pPr>
            <a:r>
              <a:rPr lang="en-US" sz="28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Arial"/>
              </a:rPr>
              <a:t>CHÀO MỪNG CÁC CON </a:t>
            </a:r>
          </a:p>
          <a:p>
            <a:pPr algn="ctr" defTabSz="820778">
              <a:lnSpc>
                <a:spcPct val="150000"/>
              </a:lnSpc>
              <a:buFont typeface="Arial"/>
              <a:buNone/>
              <a:defRPr/>
            </a:pPr>
            <a:r>
              <a:rPr lang="en-US" sz="28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Arial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683707" y="3296183"/>
            <a:ext cx="6638870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algn="ctr" defTabSz="1094514">
              <a:buFont typeface="Arial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TIẾNG VIỆT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798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0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304800" y="361950"/>
            <a:ext cx="7585075" cy="784225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9. Hát một bài hát về ngày đầu đi học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1" name="Picture 2" descr="Sách điện tử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t="57001" r="10175" b="8501"/>
          <a:stretch>
            <a:fillRect/>
          </a:stretch>
        </p:blipFill>
        <p:spPr bwMode="auto">
          <a:xfrm>
            <a:off x="304800" y="1002323"/>
            <a:ext cx="8104334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33350"/>
            <a:ext cx="67056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TẠM BIỆT VÀ HẸN GẶP LẠI CÁC CON!</a:t>
            </a:r>
          </a:p>
        </p:txBody>
      </p:sp>
    </p:spTree>
    <p:extLst>
      <p:ext uri="{BB962C8B-B14F-4D97-AF65-F5344CB8AC3E}">
        <p14:creationId xmlns:p14="http://schemas.microsoft.com/office/powerpoint/2010/main" val="128060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304800" y="-95633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14400" y="437711"/>
            <a:ext cx="815340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</a:t>
            </a:r>
            <a:r>
              <a:rPr lang="en-US" sz="54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TRƯỜNG MẾN YÊU</a:t>
            </a:r>
            <a:endParaRPr lang="en-US" sz="5400" b="1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 ĐI HỌC</a:t>
            </a:r>
            <a:endParaRPr lang="en-US" sz="3600" b="1" dirty="0">
              <a:solidFill>
                <a:srgbClr val="F6842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6D99684-8DD8-46A3-9A29-3D2E15A77475}"/>
              </a:ext>
            </a:extLst>
          </p:cNvPr>
          <p:cNvSpPr txBox="1">
            <a:spLocks/>
          </p:cNvSpPr>
          <p:nvPr/>
        </p:nvSpPr>
        <p:spPr>
          <a:xfrm>
            <a:off x="2327816" y="3421817"/>
            <a:ext cx="5326568" cy="857250"/>
          </a:xfrm>
          <a:prstGeom prst="rect">
            <a:avLst/>
          </a:prstGeom>
          <a:solidFill>
            <a:srgbClr val="FFC000"/>
          </a:solidFill>
        </p:spPr>
        <p:txBody>
          <a:bodyPr vert="horz" lIns="91428" tIns="45714" rIns="91428" bIns="45714" rtlCol="0" anchor="ctr">
            <a:norm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 3 + 4</a:t>
            </a:r>
          </a:p>
        </p:txBody>
      </p:sp>
      <p:pic>
        <p:nvPicPr>
          <p:cNvPr id="22" name="Picture 2" descr="Hoa Đào Mùa - Miễn Phí vector hình ảnh trê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81080" y="-30368"/>
            <a:ext cx="5990926" cy="270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2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81000" y="530469"/>
            <a:ext cx="8612066" cy="773113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5.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Chọn 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từ ngữ để hoàn thiện câu  và viết vào vở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5" name="Picture 2" descr="C:\Users\Administrator.EPR5HADQQSBOGQY\Downloads\cd3 bai 1.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7" t="20546" r="26276" b="74644"/>
          <a:stretch>
            <a:fillRect/>
          </a:stretch>
        </p:blipFill>
        <p:spPr bwMode="auto">
          <a:xfrm>
            <a:off x="1447800" y="1363663"/>
            <a:ext cx="556675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2001" y="2439534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smtClean="0">
                <a:latin typeface="Arial-SGK-TV" pitchFamily="2" charset="0"/>
                <a:ea typeface="Tiffany" pitchFamily="18" charset="0"/>
                <a:cs typeface="Arial-SGK-TV" pitchFamily="2" charset="0"/>
              </a:rPr>
              <a:t>   Cô </a:t>
            </a:r>
            <a:r>
              <a:rPr lang="en-US" sz="2800">
                <a:latin typeface="Arial-SGK-TV" pitchFamily="2" charset="0"/>
                <a:ea typeface="Tiffany" pitchFamily="18" charset="0"/>
                <a:cs typeface="Arial-SGK-TV" pitchFamily="2" charset="0"/>
              </a:rPr>
              <a:t>giáo …………. nhìn các bạn chơi ở sân trường.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825872" y="2430742"/>
            <a:ext cx="1746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âu yếm</a:t>
            </a:r>
          </a:p>
        </p:txBody>
      </p:sp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65565" y="260246"/>
            <a:ext cx="75675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Viết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đã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thiện ở mục 5 (SHS </a:t>
            </a:r>
            <a:r>
              <a:rPr lang="en-US" sz="2700" b="1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7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46) </a:t>
            </a:r>
            <a:endParaRPr lang="en-US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367" r="3489" b="-80"/>
          <a:stretch/>
        </p:blipFill>
        <p:spPr bwMode="auto">
          <a:xfrm>
            <a:off x="51152" y="2852095"/>
            <a:ext cx="7678412" cy="189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51152" y="776460"/>
            <a:ext cx="8977407" cy="3970661"/>
            <a:chOff x="51152" y="776460"/>
            <a:chExt cx="8977407" cy="3970661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23" r="3489" b="-80"/>
            <a:stretch/>
          </p:blipFill>
          <p:spPr bwMode="auto">
            <a:xfrm>
              <a:off x="51152" y="785003"/>
              <a:ext cx="7678412" cy="2055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23" r="83149" b="-80"/>
            <a:stretch/>
          </p:blipFill>
          <p:spPr bwMode="auto">
            <a:xfrm>
              <a:off x="7687999" y="776460"/>
              <a:ext cx="1340560" cy="2055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149" b="-79"/>
            <a:stretch/>
          </p:blipFill>
          <p:spPr bwMode="auto">
            <a:xfrm>
              <a:off x="7687999" y="2865950"/>
              <a:ext cx="1340560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0" y="769417"/>
            <a:ext cx="9028559" cy="124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439" y="1840031"/>
            <a:ext cx="359775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altLang="en-US" sz="315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792" y="1142035"/>
            <a:ext cx="841321" cy="847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959" y="1140855"/>
            <a:ext cx="710775" cy="847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046" y="1139124"/>
            <a:ext cx="1421260" cy="8474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1746" y="1146167"/>
            <a:ext cx="1207832" cy="8474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1272" y="1140315"/>
            <a:ext cx="1535928" cy="8474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6912" y="1145627"/>
            <a:ext cx="1699696" cy="84741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8602" y="1143907"/>
            <a:ext cx="1190554" cy="84741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62996" y="1140854"/>
            <a:ext cx="1575494" cy="8474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0400" y="1133632"/>
            <a:ext cx="1406498" cy="84741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37515" y="1140315"/>
            <a:ext cx="733957" cy="84741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247248" y="1780286"/>
            <a:ext cx="1395623" cy="84741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3712" y="1779465"/>
            <a:ext cx="1869233" cy="8474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55517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632" y="209551"/>
            <a:ext cx="2395768" cy="609600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7. Nghe viết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2" descr="Sách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13000" r="11578" b="55499"/>
          <a:stretch>
            <a:fillRect/>
          </a:stretch>
        </p:blipFill>
        <p:spPr bwMode="auto">
          <a:xfrm>
            <a:off x="866401" y="895350"/>
            <a:ext cx="7239000" cy="339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4283692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lẫn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78642" y="1581150"/>
            <a:ext cx="314876" cy="73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657600" y="1603759"/>
            <a:ext cx="314876" cy="73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562600" y="1584813"/>
            <a:ext cx="314876" cy="73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096000" y="1586069"/>
            <a:ext cx="314876" cy="73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62600" y="1885950"/>
            <a:ext cx="314876" cy="73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553200" y="1893277"/>
            <a:ext cx="314876" cy="73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79282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chữ nào viết hoa? Vì sao?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3324" y="434628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viết chữ đầu dòng, ta lưu ý gì</a:t>
            </a:r>
            <a:r>
              <a:rPr lang="en-US" sz="2800" b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    </a:t>
            </a:r>
            <a:endParaRPr lang="en-US" sz="2800" b="1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600046" y="1356748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46656" y="1661275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209696" y="1456123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8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7" grpId="1" animBg="1"/>
      <p:bldP spid="17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1365" b="23303"/>
          <a:stretch/>
        </p:blipFill>
        <p:spPr>
          <a:xfrm>
            <a:off x="122160" y="684609"/>
            <a:ext cx="8888491" cy="362069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38125" y="98343"/>
            <a:ext cx="8505825" cy="4947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400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5. Nghe viết ( </a:t>
            </a:r>
            <a:r>
              <a:rPr lang="en-US" sz="240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SHS trang </a:t>
            </a:r>
            <a:r>
              <a:rPr lang="en-US" sz="2400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38)</a:t>
            </a:r>
            <a:endParaRPr lang="vi-VN" sz="2400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533" y="2075560"/>
            <a:ext cx="310067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95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altLang="en-US" sz="495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8916" y="1487646"/>
            <a:ext cx="310067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95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79" y="970208"/>
            <a:ext cx="1353457" cy="8398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066" y="993658"/>
            <a:ext cx="1316429" cy="7965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9163" y="963403"/>
            <a:ext cx="1042743" cy="85976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8287" y="976523"/>
            <a:ext cx="1005584" cy="82608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7598" y="991975"/>
            <a:ext cx="1268670" cy="79827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5259" y="979500"/>
            <a:ext cx="1230870" cy="8206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30693" y="982243"/>
            <a:ext cx="1871340" cy="82472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63565" y="1007721"/>
            <a:ext cx="1568301" cy="77013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99740" y="1584251"/>
            <a:ext cx="1100755" cy="83952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6094" y="1575760"/>
            <a:ext cx="1165656" cy="85599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48949" y="1581996"/>
            <a:ext cx="1425913" cy="83494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35484" y="1584037"/>
            <a:ext cx="1136279" cy="83651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3212" y="1594061"/>
            <a:ext cx="1830788" cy="82374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4494" y="1594484"/>
            <a:ext cx="1016104" cy="83123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2132" y="1574460"/>
            <a:ext cx="1104022" cy="85942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22985" y="1598406"/>
            <a:ext cx="1266729" cy="80455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22534" y="1589741"/>
            <a:ext cx="1870909" cy="84201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43101" y="2186173"/>
            <a:ext cx="1327868" cy="84574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4532" y="2196807"/>
            <a:ext cx="1239680" cy="82488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41644" y="2200940"/>
            <a:ext cx="1578977" cy="81652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04950" y="2196922"/>
            <a:ext cx="1105806" cy="82750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45388" y="1604627"/>
            <a:ext cx="980335" cy="8109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534451" y="1552533"/>
            <a:ext cx="1089633" cy="90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1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52400" y="438150"/>
            <a:ext cx="8839200" cy="838200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6. 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Quan sát tranh và </a:t>
            </a:r>
            <a:r>
              <a:rPr lang="en-US" sz="2400" b="1" kern="0" noProof="0" smtClean="0">
                <a:solidFill>
                  <a:sysClr val="window" lastClr="FFFFFF"/>
                </a:solidFill>
                <a:latin typeface="Arial-SGK-TV" pitchFamily="2" charset="0"/>
                <a:cs typeface="Arial-SGK-TV" pitchFamily="2" charset="0"/>
              </a:rPr>
              <a:t>dùng từ ngữ trong khung để nói theo tranh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8" name="Picture 2" descr="C:\Users\Administrator.EPR5HADQQSBOGQY\Downloads\cd3 bai 1.3.pn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6" t="36494" r="28316" b="59344"/>
          <a:stretch>
            <a:fillRect/>
          </a:stretch>
        </p:blipFill>
        <p:spPr bwMode="auto">
          <a:xfrm>
            <a:off x="2057400" y="1276350"/>
            <a:ext cx="3640015" cy="67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Sách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41499" r="10175" b="8501"/>
          <a:stretch>
            <a:fillRect/>
          </a:stretch>
        </p:blipFill>
        <p:spPr bwMode="auto">
          <a:xfrm>
            <a:off x="685800" y="1911181"/>
            <a:ext cx="4572000" cy="302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31028" y="2015548"/>
            <a:ext cx="446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Em đến trường có nhiều bạn rất đông vui. </a:t>
            </a:r>
            <a:endParaRPr lang="en-US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3015" y="2766923"/>
            <a:ext cx="4296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Các bạn nói chuyện với nhau thân thiện. </a:t>
            </a:r>
            <a:endParaRPr lang="en-US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1792" y="3638550"/>
            <a:ext cx="329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Các bạn trao đổi bài sôi nổi. </a:t>
            </a:r>
            <a:endParaRPr lang="en-US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5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52400" y="438150"/>
            <a:ext cx="8839200" cy="838200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6. 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Quan sát tranh và </a:t>
            </a:r>
            <a:r>
              <a:rPr lang="en-US" sz="2400" b="1" kern="0" noProof="0" smtClean="0">
                <a:solidFill>
                  <a:sysClr val="window" lastClr="FFFFFF"/>
                </a:solidFill>
                <a:latin typeface="Arial-SGK-TV" pitchFamily="2" charset="0"/>
                <a:cs typeface="Arial-SGK-TV" pitchFamily="2" charset="0"/>
              </a:rPr>
              <a:t>dùng từ ngữ trong khung để nói theo tranh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8" name="Picture 2" descr="C:\Users\Administrator.EPR5HADQQSBOGQY\Downloads\cd3 bai 1.3.pn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6" t="36494" r="28316" b="59344"/>
          <a:stretch>
            <a:fillRect/>
          </a:stretch>
        </p:blipFill>
        <p:spPr bwMode="auto">
          <a:xfrm>
            <a:off x="2057400" y="1276350"/>
            <a:ext cx="3640015" cy="67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Sách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41499" r="10175" b="8501"/>
          <a:stretch>
            <a:fillRect/>
          </a:stretch>
        </p:blipFill>
        <p:spPr bwMode="auto">
          <a:xfrm>
            <a:off x="1524000" y="1949067"/>
            <a:ext cx="4572000" cy="302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85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133350"/>
            <a:ext cx="8610600" cy="1593850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8. Tìm trong và ngoài bài đọc </a:t>
            </a:r>
            <a:r>
              <a:rPr kumimoji="0" lang="en-US" sz="2400" b="1" i="1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Tôi đi học 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từ ngữ có tiếng chứa vần </a:t>
            </a:r>
            <a:r>
              <a:rPr kumimoji="0" lang="en-US" sz="2400" b="1" i="1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ương, ươn, ươi, ươu.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96215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4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ơng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 :  </a:t>
            </a:r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2037091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đường, gương, trường </a:t>
            </a:r>
            <a:endParaRPr lang="en-US" sz="24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456" y="2824244"/>
            <a:ext cx="1125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ươn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 :</a:t>
            </a:r>
            <a:r>
              <a:rPr lang="en-US" smtClean="0">
                <a:latin typeface="Arial-SGK-TV" pitchFamily="2" charset="0"/>
                <a:cs typeface="Arial-SGK-TV" pitchFamily="2" charset="0"/>
              </a:rPr>
              <a:t>  </a:t>
            </a:r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2845958"/>
            <a:ext cx="2899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DA63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2400" smtClean="0">
                <a:solidFill>
                  <a:srgbClr val="00DA63"/>
                </a:solidFill>
                <a:latin typeface="Arial-SGK-TV" pitchFamily="2" charset="0"/>
                <a:cs typeface="Arial-SGK-TV" pitchFamily="2" charset="0"/>
              </a:rPr>
              <a:t>ươn, lươn, sườn  </a:t>
            </a:r>
            <a:endParaRPr lang="en-US" sz="2400">
              <a:solidFill>
                <a:srgbClr val="00DA63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426" y="3533723"/>
            <a:ext cx="980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E824B5"/>
                </a:solidFill>
                <a:latin typeface="Arial-SGK-TV" pitchFamily="2" charset="0"/>
                <a:cs typeface="Arial-SGK-TV" pitchFamily="2" charset="0"/>
              </a:rPr>
              <a:t>ươi 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:</a:t>
            </a:r>
            <a:r>
              <a:rPr lang="en-US" smtClean="0">
                <a:latin typeface="Arial-SGK-TV" pitchFamily="2" charset="0"/>
                <a:cs typeface="Arial-SGK-TV" pitchFamily="2" charset="0"/>
              </a:rPr>
              <a:t>  </a:t>
            </a:r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3289" y="3555437"/>
            <a:ext cx="288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E824B5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2400" smtClean="0">
                <a:solidFill>
                  <a:srgbClr val="E824B5"/>
                </a:solidFill>
                <a:latin typeface="Arial-SGK-TV" pitchFamily="2" charset="0"/>
                <a:cs typeface="Arial-SGK-TV" pitchFamily="2" charset="0"/>
              </a:rPr>
              <a:t>ười, bưởi, tươi </a:t>
            </a:r>
            <a:endParaRPr lang="en-US" sz="2400">
              <a:solidFill>
                <a:srgbClr val="E824B5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4073" y="4152120"/>
            <a:ext cx="1354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2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ươu 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:  </a:t>
            </a:r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3163" y="4173834"/>
            <a:ext cx="3105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k</a:t>
            </a:r>
            <a:r>
              <a:rPr lang="en-US" sz="2400" smtClean="0">
                <a:solidFill>
                  <a:schemeClr val="tx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hướu, rượu, bướu</a:t>
            </a:r>
            <a:endParaRPr lang="en-US" sz="2400">
              <a:solidFill>
                <a:schemeClr val="tx2">
                  <a:lumMod val="7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250</Words>
  <Application>Microsoft Office PowerPoint</Application>
  <PresentationFormat>On-screen Show (16:9)</PresentationFormat>
  <Paragraphs>44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宋体</vt:lpstr>
      <vt:lpstr>Arial</vt:lpstr>
      <vt:lpstr>Arial Rounded MT Bold</vt:lpstr>
      <vt:lpstr>Arial-Rounded</vt:lpstr>
      <vt:lpstr>Arial-SGK-TV</vt:lpstr>
      <vt:lpstr>Calibri</vt:lpstr>
      <vt:lpstr>HP001 4 hàng</vt:lpstr>
      <vt:lpstr>Tiffany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188</cp:revision>
  <dcterms:created xsi:type="dcterms:W3CDTF">2020-12-08T15:48:47Z</dcterms:created>
  <dcterms:modified xsi:type="dcterms:W3CDTF">2022-02-22T09:15:41Z</dcterms:modified>
</cp:coreProperties>
</file>