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75" r:id="rId2"/>
    <p:sldId id="274" r:id="rId3"/>
    <p:sldId id="285" r:id="rId4"/>
    <p:sldId id="284" r:id="rId5"/>
    <p:sldId id="257" r:id="rId6"/>
    <p:sldId id="279" r:id="rId7"/>
    <p:sldId id="280" r:id="rId8"/>
    <p:sldId id="281" r:id="rId9"/>
    <p:sldId id="282" r:id="rId10"/>
    <p:sldId id="258" r:id="rId11"/>
    <p:sldId id="276" r:id="rId12"/>
    <p:sldId id="278" r:id="rId13"/>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63D"/>
    <a:srgbClr val="F6BB00"/>
    <a:srgbClr val="A9DA74"/>
    <a:srgbClr val="EBF6F9"/>
    <a:srgbClr val="FBD6B7"/>
    <a:srgbClr val="E824B5"/>
    <a:srgbClr val="00DA63"/>
    <a:srgbClr val="0DFF7A"/>
    <a:srgbClr val="BEE395"/>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3" d="100"/>
          <a:sy n="93" d="100"/>
        </p:scale>
        <p:origin x="168"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7080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3890032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582768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0D050-8929-4E6F-A5CD-5B3BDBB62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52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a:t>
            </a:r>
            <a:r>
              <a:rPr lang="en-US" baseline="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4212164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2/8/2022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notesSlide" Target="../notesSlides/notesSlide5.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0"/>
            <a:ext cx="9144000" cy="51348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0000000我图PPT\03.20\亲子乐园\r6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595" y="-328155"/>
            <a:ext cx="9010705" cy="55385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82345"/>
            <a:ext cx="9144000" cy="2190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E:\0000000我图PPT\03.20\亲子乐园\56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36" y="3527680"/>
            <a:ext cx="4467464" cy="164119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0000000我图PPT\03.20\亲子乐园\23园.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4351"/>
          <a:stretch>
            <a:fillRect/>
          </a:stretch>
        </p:blipFill>
        <p:spPr bwMode="auto">
          <a:xfrm>
            <a:off x="2619517" y="1676813"/>
            <a:ext cx="3697464" cy="10341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E:\0000000我图PPT\03.20\亲子乐园\t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8886" y="1651913"/>
            <a:ext cx="2851226" cy="42366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67532" t="19027" r="11038" b="19634"/>
          <a:stretch>
            <a:fillRect/>
          </a:stretch>
        </p:blipFill>
        <p:spPr bwMode="auto">
          <a:xfrm>
            <a:off x="7410103" y="-84562"/>
            <a:ext cx="1444355" cy="16343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E:\0000000我图PPT\03.20\亲子乐园\568io.png"/>
          <p:cNvPicPr>
            <a:picLocks noChangeAspect="1" noChangeArrowheads="1"/>
          </p:cNvPicPr>
          <p:nvPr/>
        </p:nvPicPr>
        <p:blipFill rotWithShape="1">
          <a:blip r:embed="rId9">
            <a:extLst>
              <a:ext uri="{28A0092B-C50C-407E-A947-70E740481C1C}">
                <a14:useLocalDpi xmlns:a14="http://schemas.microsoft.com/office/drawing/2010/main" val="0"/>
              </a:ext>
            </a:extLst>
          </a:blip>
          <a:srcRect l="3846" t="10301" r="70716" b="10733"/>
          <a:stretch>
            <a:fillRect/>
          </a:stretch>
        </p:blipFill>
        <p:spPr bwMode="auto">
          <a:xfrm>
            <a:off x="114300" y="-304694"/>
            <a:ext cx="1714500" cy="2103998"/>
          </a:xfrm>
          <a:prstGeom prst="rect">
            <a:avLst/>
          </a:prstGeom>
          <a:noFill/>
          <a:extLst>
            <a:ext uri="{909E8E84-426E-40DD-AFC4-6F175D3DCCD1}">
              <a14:hiddenFill xmlns:a14="http://schemas.microsoft.com/office/drawing/2010/main">
                <a:solidFill>
                  <a:srgbClr val="FFFFFF"/>
                </a:solidFill>
              </a14:hiddenFill>
            </a:ext>
          </a:extLst>
        </p:spPr>
      </p:pic>
      <p:sp>
        <p:nvSpPr>
          <p:cNvPr id="12" name="WordArt 6"/>
          <p:cNvSpPr>
            <a:spLocks noChangeArrowheads="1" noChangeShapeType="1" noTextEdit="1"/>
          </p:cNvSpPr>
          <p:nvPr/>
        </p:nvSpPr>
        <p:spPr bwMode="auto">
          <a:xfrm>
            <a:off x="1202898" y="1735800"/>
            <a:ext cx="6739079" cy="3236251"/>
          </a:xfrm>
          <a:prstGeom prst="rect">
            <a:avLst/>
          </a:prstGeom>
        </p:spPr>
        <p:txBody>
          <a:bodyPr spcFirstLastPara="1" wrap="none" lIns="82148" tIns="41127" rIns="82148" bIns="41127" numCol="1" fromWordArt="1">
            <a:prstTxWarp prst="textArchUp">
              <a:avLst>
                <a:gd name="adj" fmla="val 11020719"/>
              </a:avLst>
            </a:prstTxWarp>
          </a:bodyPr>
          <a:lstStyle/>
          <a:p>
            <a:pPr algn="ctr" defTabSz="1094512">
              <a:lnSpc>
                <a:spcPct val="150000"/>
              </a:lnSpc>
            </a:pPr>
            <a:r>
              <a:rPr lang="en-US" sz="159836"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THẦY, CÔ GIÁO VÀ CÁC EM </a:t>
            </a:r>
          </a:p>
          <a:p>
            <a:pPr algn="ctr" defTabSz="1094512">
              <a:lnSpc>
                <a:spcPct val="150000"/>
              </a:lnSpc>
            </a:pPr>
            <a:r>
              <a:rPr lang="en-US" sz="159836"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ĐẾN VỚI TIẾT HỌC</a:t>
            </a:r>
          </a:p>
        </p:txBody>
      </p:sp>
      <p:sp>
        <p:nvSpPr>
          <p:cNvPr id="14" name="TextBox 13"/>
          <p:cNvSpPr txBox="1"/>
          <p:nvPr/>
        </p:nvSpPr>
        <p:spPr>
          <a:xfrm>
            <a:off x="1187454" y="-51728"/>
            <a:ext cx="7042147" cy="397096"/>
          </a:xfrm>
          <a:prstGeom prst="rect">
            <a:avLst/>
          </a:prstGeom>
          <a:noFill/>
        </p:spPr>
        <p:txBody>
          <a:bodyPr wrap="square" rtlCol="0">
            <a:spAutoFit/>
          </a:bodyPr>
          <a:lstStyle/>
          <a:p>
            <a:pPr algn="ctr" defTabSz="330584">
              <a:lnSpc>
                <a:spcPct val="150000"/>
              </a:lnSpc>
            </a:pPr>
            <a:r>
              <a:rPr lang="en-US" sz="1500" b="1" dirty="0">
                <a:solidFill>
                  <a:prstClr val="black"/>
                </a:solidFill>
                <a:latin typeface="Times New Roman" pitchFamily="18" charset="0"/>
                <a:cs typeface="Times New Roman" pitchFamily="18" charset="0"/>
              </a:rPr>
              <a:t>PHÒNG GIÁO DỤC VÀ ĐÀO TẠO QUẬN LONG BIÊN</a:t>
            </a:r>
          </a:p>
        </p:txBody>
      </p:sp>
      <p:pic>
        <p:nvPicPr>
          <p:cNvPr id="2" name="Picture 1"/>
          <p:cNvPicPr>
            <a:picLocks noChangeAspect="1"/>
          </p:cNvPicPr>
          <p:nvPr/>
        </p:nvPicPr>
        <p:blipFill>
          <a:blip r:embed="rId10"/>
          <a:stretch>
            <a:fillRect/>
          </a:stretch>
        </p:blipFill>
        <p:spPr>
          <a:xfrm>
            <a:off x="1627314" y="2723338"/>
            <a:ext cx="5953260" cy="1097375"/>
          </a:xfrm>
          <a:prstGeom prst="rect">
            <a:avLst/>
          </a:prstGeom>
        </p:spPr>
      </p:pic>
    </p:spTree>
    <p:extLst>
      <p:ext uri="{BB962C8B-B14F-4D97-AF65-F5344CB8AC3E}">
        <p14:creationId xmlns:p14="http://schemas.microsoft.com/office/powerpoint/2010/main" val="1417798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extLst mod="1">
    <p:ext uri="{E180D4A7-C9FB-4DFB-919C-405C955672EB}">
      <p14:showEvtLst xmlns:p14="http://schemas.microsoft.com/office/powerpoint/2010/main">
        <p14:playEvt time="777"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271378"/>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6</a:t>
            </a:r>
          </a:p>
        </p:txBody>
      </p:sp>
      <p:sp>
        <p:nvSpPr>
          <p:cNvPr id="3" name="TextBox 2"/>
          <p:cNvSpPr txBox="1"/>
          <p:nvPr/>
        </p:nvSpPr>
        <p:spPr>
          <a:xfrm>
            <a:off x="744682" y="358576"/>
            <a:ext cx="8094518" cy="954095"/>
          </a:xfrm>
          <a:prstGeom prst="rect">
            <a:avLst/>
          </a:prstGeom>
          <a:noFill/>
        </p:spPr>
        <p:txBody>
          <a:bodyPr wrap="square" lIns="91428" tIns="45714" rIns="91428" bIns="45714" rtlCol="0">
            <a:spAutoFit/>
          </a:bodyPr>
          <a:lstStyle/>
          <a:p>
            <a:pPr algn="just"/>
            <a:r>
              <a:rPr lang="en-US" sz="2800" b="1">
                <a:latin typeface="Arial-SGK-TV" pitchFamily="2" charset="0"/>
                <a:ea typeface="Arial-Rounded" pitchFamily="34" charset="0"/>
                <a:cs typeface="Arial-SGK-TV" pitchFamily="2" charset="0"/>
              </a:rPr>
              <a:t>Quan sát tranh và dùng từ ngữ trong khung để nói theo tranh</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666" t="23958" r="56515" b="49610"/>
          <a:stretch/>
        </p:blipFill>
        <p:spPr bwMode="auto">
          <a:xfrm>
            <a:off x="377536" y="2405288"/>
            <a:ext cx="4119129" cy="220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666" t="50390" r="56515" b="23177"/>
          <a:stretch/>
        </p:blipFill>
        <p:spPr bwMode="auto">
          <a:xfrm>
            <a:off x="4644736" y="2405288"/>
            <a:ext cx="4119129" cy="220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722169" y="1465071"/>
            <a:ext cx="7964632" cy="461653"/>
          </a:xfrm>
          <a:prstGeom prst="rect">
            <a:avLst/>
          </a:prstGeom>
          <a:noFill/>
          <a:ln>
            <a:solidFill>
              <a:schemeClr val="accent6"/>
            </a:solidFill>
          </a:ln>
        </p:spPr>
        <p:txBody>
          <a:bodyPr wrap="square" lIns="91428" tIns="45714" rIns="91428" bIns="45714" rtlCol="0">
            <a:spAutoFit/>
          </a:bodyPr>
          <a:lstStyle/>
          <a:p>
            <a:pPr algn="just"/>
            <a:r>
              <a:rPr lang="en-US" sz="2400">
                <a:latin typeface="Arial-SGK-TV" pitchFamily="2" charset="0"/>
                <a:ea typeface="Arial-Rounded" pitchFamily="34" charset="0"/>
                <a:cs typeface="Arial-SGK-TV" pitchFamily="2" charset="0"/>
              </a:rPr>
              <a:t>chăm sóc	      ốm	      </a:t>
            </a:r>
            <a:r>
              <a:rPr lang="en-US" sz="2400" smtClean="0">
                <a:latin typeface="Arial-SGK-TV" pitchFamily="2" charset="0"/>
                <a:ea typeface="Arial-Rounded" pitchFamily="34" charset="0"/>
                <a:cs typeface="Arial-SGK-TV" pitchFamily="2" charset="0"/>
              </a:rPr>
              <a:t> </a:t>
            </a:r>
            <a:r>
              <a:rPr lang="en-US" sz="2400">
                <a:latin typeface="Arial-SGK-TV" pitchFamily="2" charset="0"/>
                <a:ea typeface="Arial-Rounded" pitchFamily="34" charset="0"/>
                <a:cs typeface="Arial-SGK-TV" pitchFamily="2" charset="0"/>
              </a:rPr>
              <a:t>ô tô điện	      </a:t>
            </a:r>
            <a:r>
              <a:rPr lang="en-US" sz="2400" smtClean="0">
                <a:latin typeface="Arial-SGK-TV" pitchFamily="2" charset="0"/>
                <a:ea typeface="Arial-Rounded" pitchFamily="34" charset="0"/>
                <a:cs typeface="Arial-SGK-TV" pitchFamily="2" charset="0"/>
              </a:rPr>
              <a:t>   </a:t>
            </a:r>
            <a:r>
              <a:rPr lang="en-US" sz="2400">
                <a:latin typeface="Arial-SGK-TV" pitchFamily="2" charset="0"/>
                <a:ea typeface="Arial-Rounded" pitchFamily="34" charset="0"/>
                <a:cs typeface="Arial-SGK-TV" pitchFamily="2" charset="0"/>
              </a:rPr>
              <a:t>công viên</a:t>
            </a: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ẹ ơi Có Biết [ Âm Nhạc 2 Kết Nối tri Thức Với cuộc Sống]">
            <a:hlinkClick r:id="" action="ppaction://media"/>
            <a:extLst>
              <a:ext uri="{FF2B5EF4-FFF2-40B4-BE49-F238E27FC236}">
                <a16:creationId xmlns:a16="http://schemas.microsoft.com/office/drawing/2014/main" id="{88FCF87D-978F-4B8F-84AB-CD4E7FF5FD17}"/>
              </a:ext>
            </a:extLst>
          </p:cNvPr>
          <p:cNvPicPr>
            <a:picLocks noChangeAspect="1"/>
          </p:cNvPicPr>
          <p:nvPr>
            <a:videoFile r:link="rId1"/>
            <p:extLst>
              <p:ext uri="{DAA4B4D4-6D71-4841-9C94-3DE7FCFB9230}">
                <p14:media xmlns:p14="http://schemas.microsoft.com/office/powerpoint/2010/main" r:embed="rId2">
                  <p14:trim st="11418" end="82898"/>
                </p14:media>
              </p:ext>
            </p:extLst>
          </p:nvPr>
        </p:nvPicPr>
        <p:blipFill>
          <a:blip r:embed="rId4"/>
          <a:stretch>
            <a:fillRect/>
          </a:stretch>
        </p:blipFill>
        <p:spPr>
          <a:xfrm>
            <a:off x="228600" y="133351"/>
            <a:ext cx="8610600" cy="4895850"/>
          </a:xfrm>
          <a:prstGeom prst="rect">
            <a:avLst/>
          </a:prstGeom>
        </p:spPr>
      </p:pic>
    </p:spTree>
    <p:extLst>
      <p:ext uri="{BB962C8B-B14F-4D97-AF65-F5344CB8AC3E}">
        <p14:creationId xmlns:p14="http://schemas.microsoft.com/office/powerpoint/2010/main" val="418978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1295400" y="133350"/>
            <a:ext cx="6705600" cy="523220"/>
          </a:xfrm>
          <a:prstGeom prst="rect">
            <a:avLst/>
          </a:prstGeom>
          <a:solidFill>
            <a:schemeClr val="accent5">
              <a:lumMod val="20000"/>
              <a:lumOff val="80000"/>
            </a:schemeClr>
          </a:solidFill>
        </p:spPr>
        <p:txBody>
          <a:bodyPr wrap="square" rtlCol="0">
            <a:spAutoFit/>
          </a:bodyPr>
          <a:lstStyle/>
          <a:p>
            <a:pPr algn="ctr"/>
            <a:r>
              <a:rPr lang="en-US" sz="2800" b="1" dirty="0">
                <a:latin typeface="Arial-Rounded" pitchFamily="34" charset="0"/>
                <a:ea typeface="Arial-Rounded" pitchFamily="34" charset="0"/>
                <a:cs typeface="Arial-Rounded" pitchFamily="34" charset="0"/>
              </a:rPr>
              <a:t>TẠM BIỆT VÀ HẸN GẶP LẠI CÁC CON!</a:t>
            </a:r>
          </a:p>
        </p:txBody>
      </p:sp>
    </p:spTree>
    <p:extLst>
      <p:ext uri="{BB962C8B-B14F-4D97-AF65-F5344CB8AC3E}">
        <p14:creationId xmlns:p14="http://schemas.microsoft.com/office/powerpoint/2010/main" val="1280606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2400654" y="2152115"/>
            <a:ext cx="60575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a:solidFill>
                  <a:schemeClr val="accent6"/>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1905000" y="437711"/>
            <a:ext cx="6172200" cy="923281"/>
          </a:xfrm>
          <a:prstGeom prst="rect">
            <a:avLst/>
          </a:prstGeom>
          <a:noFill/>
        </p:spPr>
        <p:txBody>
          <a:bodyPr wrap="square" lIns="91391" tIns="45696" rIns="91391" bIns="45696"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MÁI ẤM GIA ĐÌNH</a:t>
            </a:r>
          </a:p>
        </p:txBody>
      </p:sp>
      <p:sp>
        <p:nvSpPr>
          <p:cNvPr id="33" name="TextBox 32"/>
          <p:cNvSpPr txBox="1"/>
          <p:nvPr/>
        </p:nvSpPr>
        <p:spPr>
          <a:xfrm>
            <a:off x="1439639"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sp>
        <p:nvSpPr>
          <p:cNvPr id="24" name="TextBox 23"/>
          <p:cNvSpPr txBox="1"/>
          <p:nvPr/>
        </p:nvSpPr>
        <p:spPr>
          <a:xfrm>
            <a:off x="2273078" y="2289089"/>
            <a:ext cx="5575522" cy="646282"/>
          </a:xfrm>
          <a:prstGeom prst="rect">
            <a:avLst/>
          </a:prstGeom>
          <a:noFill/>
        </p:spPr>
        <p:txBody>
          <a:bodyPr wrap="square" lIns="91391" tIns="45696" rIns="91391" bIns="45696" rtlCol="0">
            <a:spAutoFit/>
          </a:bodyPr>
          <a:lstStyle/>
          <a:p>
            <a:pPr algn="ctr"/>
            <a:r>
              <a:rPr lang="en-US" sz="3600" b="1" dirty="0">
                <a:solidFill>
                  <a:srgbClr val="F68426"/>
                </a:solidFill>
                <a:latin typeface="Arial-Rounded" pitchFamily="34" charset="0"/>
                <a:ea typeface="Arial-Rounded" pitchFamily="34" charset="0"/>
                <a:cs typeface="Arial-Rounded" pitchFamily="34" charset="0"/>
              </a:rPr>
              <a:t>NỤ HÔN TRÊN BÀN TAY</a:t>
            </a:r>
          </a:p>
        </p:txBody>
      </p:sp>
      <p:sp>
        <p:nvSpPr>
          <p:cNvPr id="20" name="Title 1">
            <a:extLst>
              <a:ext uri="{FF2B5EF4-FFF2-40B4-BE49-F238E27FC236}">
                <a16:creationId xmlns:a16="http://schemas.microsoft.com/office/drawing/2014/main" id="{96D99684-8DD8-46A3-9A29-3D2E15A77475}"/>
              </a:ext>
            </a:extLst>
          </p:cNvPr>
          <p:cNvSpPr txBox="1">
            <a:spLocks/>
          </p:cNvSpPr>
          <p:nvPr/>
        </p:nvSpPr>
        <p:spPr>
          <a:xfrm>
            <a:off x="2327816" y="3421817"/>
            <a:ext cx="5326568" cy="857250"/>
          </a:xfrm>
          <a:prstGeom prst="rect">
            <a:avLst/>
          </a:prstGeom>
          <a:solidFill>
            <a:srgbClr val="FFC000"/>
          </a:solidFill>
        </p:spPr>
        <p:txBody>
          <a:bodyPr vert="horz" lIns="91428" tIns="45714" rIns="91428" bIns="45714" rtlCol="0" anchor="ctr">
            <a:norm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a:latin typeface="Arial-Rounded" pitchFamily="34" charset="0"/>
                <a:ea typeface="Arial-Rounded" pitchFamily="34" charset="0"/>
                <a:cs typeface="Arial-Rounded" pitchFamily="34" charset="0"/>
              </a:rPr>
              <a:t>TIẾT </a:t>
            </a:r>
            <a:r>
              <a:rPr lang="en-US" smtClean="0">
                <a:latin typeface="Arial-Rounded" pitchFamily="34" charset="0"/>
                <a:ea typeface="Arial-Rounded" pitchFamily="34" charset="0"/>
                <a:cs typeface="Arial-Rounded" pitchFamily="34" charset="0"/>
              </a:rPr>
              <a:t>3</a:t>
            </a:r>
            <a:endParaRPr lang="en-US"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391228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9100"/>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1905000" y="2344535"/>
            <a:ext cx="5326568" cy="857250"/>
          </a:xfrm>
          <a:solidFill>
            <a:srgbClr val="FFC000"/>
          </a:solidFill>
        </p:spPr>
        <p:txBody>
          <a:bodyPr/>
          <a:lstStyle/>
          <a:p>
            <a:r>
              <a:rPr lang="en-US" smtClean="0">
                <a:latin typeface="Arial-Rounded" pitchFamily="34" charset="0"/>
                <a:ea typeface="Arial-Rounded" pitchFamily="34" charset="0"/>
                <a:cs typeface="Arial-Rounded" pitchFamily="34" charset="0"/>
              </a:rPr>
              <a:t>Ôn và khởi động</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1650963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00121"/>
            <a:ext cx="919321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7614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09550" y="5905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5</a:t>
            </a:r>
          </a:p>
        </p:txBody>
      </p:sp>
      <p:sp>
        <p:nvSpPr>
          <p:cNvPr id="17" name="TextBox 16"/>
          <p:cNvSpPr txBox="1"/>
          <p:nvPr/>
        </p:nvSpPr>
        <p:spPr>
          <a:xfrm>
            <a:off x="876300" y="679846"/>
            <a:ext cx="7391400" cy="461653"/>
          </a:xfrm>
          <a:prstGeom prst="rect">
            <a:avLst/>
          </a:prstGeom>
          <a:noFill/>
        </p:spPr>
        <p:txBody>
          <a:bodyPr wrap="square" lIns="91428" tIns="45714" rIns="91428" bIns="45714" rtlCol="0">
            <a:spAutoFit/>
          </a:bodyPr>
          <a:lstStyle/>
          <a:p>
            <a:pPr algn="just"/>
            <a:r>
              <a:rPr lang="en-US" sz="2400" b="1">
                <a:latin typeface="Arial-Rounded" pitchFamily="34" charset="0"/>
                <a:ea typeface="Arial-Rounded" pitchFamily="34" charset="0"/>
                <a:cs typeface="Arial-Rounded" pitchFamily="34" charset="0"/>
              </a:rPr>
              <a:t>Chọn từ ngữ để hoàn thiện câu và viết câu vào vở</a:t>
            </a:r>
          </a:p>
        </p:txBody>
      </p:sp>
      <p:sp>
        <p:nvSpPr>
          <p:cNvPr id="7" name="TextBox 6"/>
          <p:cNvSpPr txBox="1"/>
          <p:nvPr/>
        </p:nvSpPr>
        <p:spPr>
          <a:xfrm>
            <a:off x="893618" y="1457562"/>
            <a:ext cx="6781800" cy="584763"/>
          </a:xfrm>
          <a:prstGeom prst="rect">
            <a:avLst/>
          </a:prstGeom>
          <a:solidFill>
            <a:srgbClr val="F6BB00"/>
          </a:solid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bổ ích				</a:t>
            </a:r>
          </a:p>
        </p:txBody>
      </p:sp>
      <p:sp>
        <p:nvSpPr>
          <p:cNvPr id="11" name="TextBox 10"/>
          <p:cNvSpPr txBox="1"/>
          <p:nvPr/>
        </p:nvSpPr>
        <p:spPr>
          <a:xfrm>
            <a:off x="514350" y="2458831"/>
            <a:ext cx="8477250"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Mỗi lần em bị ốm,  mẹ rất  (…….)  .</a:t>
            </a:r>
          </a:p>
        </p:txBody>
      </p:sp>
      <p:sp>
        <p:nvSpPr>
          <p:cNvPr id="12" name="TextBox 11"/>
          <p:cNvSpPr txBox="1"/>
          <p:nvPr/>
        </p:nvSpPr>
        <p:spPr>
          <a:xfrm>
            <a:off x="5502985" y="1457562"/>
            <a:ext cx="2112818" cy="584763"/>
          </a:xfrm>
          <a:prstGeom prst="rect">
            <a:avLst/>
          </a:prstGeom>
          <a:solidFill>
            <a:srgbClr val="F6BB00"/>
          </a:solidFill>
        </p:spPr>
        <p:txBody>
          <a:bodyPr wrap="square" lIns="91428" tIns="45714" rIns="91428" bIns="45714" rtlCol="0">
            <a:spAutoFit/>
          </a:bodyPr>
          <a:lstStyle/>
          <a:p>
            <a:pPr algn="ctr"/>
            <a:r>
              <a:rPr lang="en-US" sz="3200" b="1">
                <a:latin typeface="Arial-Rounded" pitchFamily="34" charset="0"/>
                <a:ea typeface="Arial-Rounded" pitchFamily="34" charset="0"/>
                <a:cs typeface="Arial-Rounded" pitchFamily="34" charset="0"/>
              </a:rPr>
              <a:t>thủ thỉ</a:t>
            </a:r>
          </a:p>
        </p:txBody>
      </p:sp>
      <p:sp>
        <p:nvSpPr>
          <p:cNvPr id="13" name="TextBox 12"/>
          <p:cNvSpPr txBox="1"/>
          <p:nvPr/>
        </p:nvSpPr>
        <p:spPr>
          <a:xfrm>
            <a:off x="893618" y="1457562"/>
            <a:ext cx="2112818" cy="584763"/>
          </a:xfrm>
          <a:prstGeom prst="rect">
            <a:avLst/>
          </a:prstGeom>
          <a:solidFill>
            <a:srgbClr val="F6BB00"/>
          </a:solid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mỉm cười</a:t>
            </a:r>
          </a:p>
        </p:txBody>
      </p:sp>
      <p:sp>
        <p:nvSpPr>
          <p:cNvPr id="10" name="TextBox 9"/>
          <p:cNvSpPr txBox="1"/>
          <p:nvPr/>
        </p:nvSpPr>
        <p:spPr>
          <a:xfrm>
            <a:off x="3574419" y="1457562"/>
            <a:ext cx="1676400" cy="584763"/>
          </a:xfrm>
          <a:prstGeom prst="rect">
            <a:avLst/>
          </a:prstGeom>
          <a:solidFill>
            <a:srgbClr val="F6BB00"/>
          </a:solidFill>
          <a:ln>
            <a:noFill/>
          </a:ln>
        </p:spPr>
        <p:txBody>
          <a:bodyPr wrap="square" lIns="91428" tIns="45714" rIns="91428" bIns="45714" rtlCol="0">
            <a:spAutoFit/>
          </a:bodyPr>
          <a:lstStyle/>
          <a:p>
            <a:pPr algn="ctr"/>
            <a:r>
              <a:rPr lang="en-US" sz="3200" b="1" dirty="0">
                <a:latin typeface="Arial-Rounded" pitchFamily="34" charset="0"/>
                <a:ea typeface="Arial-Rounded" pitchFamily="34" charset="0"/>
                <a:cs typeface="Arial-Rounded" pitchFamily="34" charset="0"/>
              </a:rPr>
              <a:t>lo </a:t>
            </a:r>
            <a:r>
              <a:rPr lang="en-US" sz="3200" b="1" dirty="0" err="1">
                <a:latin typeface="Arial-Rounded" pitchFamily="34" charset="0"/>
                <a:ea typeface="Arial-Rounded" pitchFamily="34" charset="0"/>
                <a:cs typeface="Arial-Rounded" pitchFamily="34" charset="0"/>
              </a:rPr>
              <a:t>lắng</a:t>
            </a:r>
            <a:endParaRPr lang="en-US" sz="3200" b="1"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1992453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514350"/>
            <a:ext cx="6858000" cy="3857625"/>
          </a:xfrm>
          <a:prstGeom prst="rect">
            <a:avLst/>
          </a:prstGeom>
        </p:spPr>
      </p:pic>
      <p:cxnSp>
        <p:nvCxnSpPr>
          <p:cNvPr id="6" name="Straight Arrow Connector 5"/>
          <p:cNvCxnSpPr/>
          <p:nvPr/>
        </p:nvCxnSpPr>
        <p:spPr>
          <a:xfrm flipH="1">
            <a:off x="4495800" y="285750"/>
            <a:ext cx="685800" cy="1447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02148" y="221968"/>
            <a:ext cx="2112818" cy="584763"/>
          </a:xfrm>
          <a:prstGeom prst="rect">
            <a:avLst/>
          </a:prstGeom>
          <a:solidFill>
            <a:srgbClr val="F6BB00"/>
          </a:solid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mỉm cười</a:t>
            </a:r>
          </a:p>
        </p:txBody>
      </p:sp>
    </p:spTree>
    <p:extLst>
      <p:ext uri="{BB962C8B-B14F-4D97-AF65-F5344CB8AC3E}">
        <p14:creationId xmlns:p14="http://schemas.microsoft.com/office/powerpoint/2010/main" val="168732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9"/>
                  </p:tgtEl>
                </p:cond>
              </p:nextCondLst>
            </p:seq>
          </p:childTnLst>
        </p:cTn>
      </p:par>
    </p:tnLst>
    <p:bldLst>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4881" y="3075860"/>
            <a:ext cx="2112818" cy="584763"/>
          </a:xfrm>
          <a:prstGeom prst="rect">
            <a:avLst/>
          </a:prstGeom>
          <a:solidFill>
            <a:srgbClr val="F6BB00"/>
          </a:solidFill>
        </p:spPr>
        <p:txBody>
          <a:bodyPr wrap="square" lIns="91428" tIns="45714" rIns="91428" bIns="45714" rtlCol="0">
            <a:spAutoFit/>
          </a:bodyPr>
          <a:lstStyle/>
          <a:p>
            <a:pPr algn="ctr"/>
            <a:r>
              <a:rPr lang="en-US" sz="3200" b="1">
                <a:latin typeface="Arial-Rounded" pitchFamily="34" charset="0"/>
                <a:ea typeface="Arial-Rounded" pitchFamily="34" charset="0"/>
                <a:cs typeface="Arial-Rounded" pitchFamily="34" charset="0"/>
              </a:rPr>
              <a:t>thủ thỉ</a:t>
            </a:r>
          </a:p>
        </p:txBody>
      </p:sp>
      <p:sp>
        <p:nvSpPr>
          <p:cNvPr id="5" name="TextBox 4"/>
          <p:cNvSpPr txBox="1"/>
          <p:nvPr/>
        </p:nvSpPr>
        <p:spPr>
          <a:xfrm>
            <a:off x="994881" y="1197173"/>
            <a:ext cx="2112818" cy="584763"/>
          </a:xfrm>
          <a:prstGeom prst="rect">
            <a:avLst/>
          </a:prstGeom>
          <a:solidFill>
            <a:srgbClr val="F6BB00"/>
          </a:solidFill>
        </p:spPr>
        <p:txBody>
          <a:bodyPr wrap="square" lIns="91428" tIns="45714" rIns="91428" bIns="45714" rtlCol="0">
            <a:spAutoFit/>
          </a:bodyPr>
          <a:lstStyle/>
          <a:p>
            <a:pPr algn="ctr"/>
            <a:r>
              <a:rPr lang="en-US" sz="3200" b="1" smtClean="0">
                <a:latin typeface="Arial-Rounded" pitchFamily="34" charset="0"/>
                <a:ea typeface="Arial-Rounded" pitchFamily="34" charset="0"/>
                <a:cs typeface="Arial-Rounded" pitchFamily="34" charset="0"/>
              </a:rPr>
              <a:t>lo lắng</a:t>
            </a:r>
            <a:endParaRPr lang="en-US" sz="3200" b="1">
              <a:latin typeface="Arial-Rounded" pitchFamily="34" charset="0"/>
              <a:ea typeface="Arial-Rounded" pitchFamily="34" charset="0"/>
              <a:cs typeface="Arial-Rounded" pitchFamily="34" charset="0"/>
            </a:endParaRPr>
          </a:p>
        </p:txBody>
      </p:sp>
      <p:sp>
        <p:nvSpPr>
          <p:cNvPr id="6" name="TextBox 5"/>
          <p:cNvSpPr txBox="1"/>
          <p:nvPr/>
        </p:nvSpPr>
        <p:spPr>
          <a:xfrm>
            <a:off x="4334838" y="2952750"/>
            <a:ext cx="4648200" cy="830985"/>
          </a:xfrm>
          <a:prstGeom prst="rect">
            <a:avLst/>
          </a:prstGeom>
          <a:solidFill>
            <a:srgbClr val="F6BB00"/>
          </a:solidFill>
        </p:spPr>
        <p:txBody>
          <a:bodyPr wrap="square" lIns="91428" tIns="45714" rIns="91428" bIns="45714" rtlCol="0">
            <a:spAutoFit/>
          </a:bodyPr>
          <a:lstStyle/>
          <a:p>
            <a:r>
              <a:rPr lang="en-US" sz="2400" b="1" smtClean="0">
                <a:latin typeface="Arial-Rounded" pitchFamily="34" charset="0"/>
                <a:ea typeface="Arial-Rounded" pitchFamily="34" charset="0"/>
                <a:cs typeface="Arial-Rounded" pitchFamily="34" charset="0"/>
              </a:rPr>
              <a:t>trạng thái không yên, băn khoăn, lo sợ.</a:t>
            </a:r>
            <a:endParaRPr lang="en-US" sz="2400" b="1">
              <a:latin typeface="Arial-Rounded" pitchFamily="34" charset="0"/>
              <a:ea typeface="Arial-Rounded" pitchFamily="34" charset="0"/>
              <a:cs typeface="Arial-Rounded" pitchFamily="34" charset="0"/>
            </a:endParaRPr>
          </a:p>
        </p:txBody>
      </p:sp>
      <p:sp>
        <p:nvSpPr>
          <p:cNvPr id="7" name="TextBox 6"/>
          <p:cNvSpPr txBox="1"/>
          <p:nvPr/>
        </p:nvSpPr>
        <p:spPr>
          <a:xfrm>
            <a:off x="4343400" y="889397"/>
            <a:ext cx="4452135" cy="1200316"/>
          </a:xfrm>
          <a:prstGeom prst="rect">
            <a:avLst/>
          </a:prstGeom>
          <a:solidFill>
            <a:srgbClr val="F6BB00"/>
          </a:solidFill>
        </p:spPr>
        <p:txBody>
          <a:bodyPr wrap="square" lIns="91428" tIns="45714" rIns="91428" bIns="45714" rtlCol="0">
            <a:spAutoFit/>
          </a:bodyPr>
          <a:lstStyle/>
          <a:p>
            <a:r>
              <a:rPr lang="en-US" sz="2400" b="1" smtClean="0">
                <a:latin typeface="Arial-Rounded" pitchFamily="34" charset="0"/>
                <a:ea typeface="Arial-Rounded" pitchFamily="34" charset="0"/>
                <a:cs typeface="Arial-Rounded" pitchFamily="34" charset="0"/>
              </a:rPr>
              <a:t>nói nhỏ nhẹ, thong thả, vừa đủ cho nhau nghe nhằm bộc lộ tình cảm.</a:t>
            </a:r>
            <a:endParaRPr lang="en-US" sz="2400" b="1">
              <a:latin typeface="Arial-Rounded" pitchFamily="34" charset="0"/>
              <a:ea typeface="Arial-Rounded" pitchFamily="34" charset="0"/>
              <a:cs typeface="Arial-Rounded" pitchFamily="34" charset="0"/>
            </a:endParaRPr>
          </a:p>
        </p:txBody>
      </p:sp>
      <p:cxnSp>
        <p:nvCxnSpPr>
          <p:cNvPr id="9" name="Straight Arrow Connector 8"/>
          <p:cNvCxnSpPr>
            <a:stCxn id="5" idx="3"/>
            <a:endCxn id="6" idx="1"/>
          </p:cNvCxnSpPr>
          <p:nvPr/>
        </p:nvCxnSpPr>
        <p:spPr>
          <a:xfrm>
            <a:off x="3107699" y="1489555"/>
            <a:ext cx="1227139" cy="18786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4" idx="3"/>
            <a:endCxn id="7" idx="1"/>
          </p:cNvCxnSpPr>
          <p:nvPr/>
        </p:nvCxnSpPr>
        <p:spPr>
          <a:xfrm flipV="1">
            <a:off x="3107699" y="1489555"/>
            <a:ext cx="1235701" cy="1878687"/>
          </a:xfrm>
          <a:prstGeom prst="straightConnector1">
            <a:avLst/>
          </a:prstGeom>
          <a:ln w="28575">
            <a:solidFill>
              <a:srgbClr val="00863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7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4"/>
                                        </p:tgtEl>
                                        <p:attrNameLst>
                                          <p:attrName>r</p:attrName>
                                        </p:attrNameLst>
                                      </p:cBhvr>
                                    </p:animRot>
                                    <p:animRot by="-240000">
                                      <p:cBhvr>
                                        <p:cTn id="22" dur="200" fill="hold">
                                          <p:stCondLst>
                                            <p:cond delay="200"/>
                                          </p:stCondLst>
                                        </p:cTn>
                                        <p:tgtEl>
                                          <p:spTgt spid="4"/>
                                        </p:tgtEl>
                                        <p:attrNameLst>
                                          <p:attrName>r</p:attrName>
                                        </p:attrNameLst>
                                      </p:cBhvr>
                                    </p:animRot>
                                    <p:animRot by="240000">
                                      <p:cBhvr>
                                        <p:cTn id="23" dur="200" fill="hold">
                                          <p:stCondLst>
                                            <p:cond delay="400"/>
                                          </p:stCondLst>
                                        </p:cTn>
                                        <p:tgtEl>
                                          <p:spTgt spid="4"/>
                                        </p:tgtEl>
                                        <p:attrNameLst>
                                          <p:attrName>r</p:attrName>
                                        </p:attrNameLst>
                                      </p:cBhvr>
                                    </p:animRot>
                                    <p:animRot by="-240000">
                                      <p:cBhvr>
                                        <p:cTn id="24" dur="200" fill="hold">
                                          <p:stCondLst>
                                            <p:cond delay="600"/>
                                          </p:stCondLst>
                                        </p:cTn>
                                        <p:tgtEl>
                                          <p:spTgt spid="4"/>
                                        </p:tgtEl>
                                        <p:attrNameLst>
                                          <p:attrName>r</p:attrName>
                                        </p:attrNameLst>
                                      </p:cBhvr>
                                    </p:animRot>
                                    <p:animRot by="120000">
                                      <p:cBhvr>
                                        <p:cTn id="25" dur="200" fill="hold">
                                          <p:stCondLst>
                                            <p:cond delay="800"/>
                                          </p:stCondLst>
                                        </p:cTn>
                                        <p:tgtEl>
                                          <p:spTgt spid="4"/>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grpId="0" nodeType="clickEffect">
                                  <p:stCondLst>
                                    <p:cond delay="0"/>
                                  </p:stCondLst>
                                  <p:childTnLst>
                                    <p:animRot by="120000">
                                      <p:cBhvr>
                                        <p:cTn id="30" dur="100" fill="hold">
                                          <p:stCondLst>
                                            <p:cond delay="0"/>
                                          </p:stCondLst>
                                        </p:cTn>
                                        <p:tgtEl>
                                          <p:spTgt spid="5"/>
                                        </p:tgtEl>
                                        <p:attrNameLst>
                                          <p:attrName>r</p:attrName>
                                        </p:attrNameLst>
                                      </p:cBhvr>
                                    </p:animRot>
                                    <p:animRot by="-240000">
                                      <p:cBhvr>
                                        <p:cTn id="31" dur="200" fill="hold">
                                          <p:stCondLst>
                                            <p:cond delay="200"/>
                                          </p:stCondLst>
                                        </p:cTn>
                                        <p:tgtEl>
                                          <p:spTgt spid="5"/>
                                        </p:tgtEl>
                                        <p:attrNameLst>
                                          <p:attrName>r</p:attrName>
                                        </p:attrNameLst>
                                      </p:cBhvr>
                                    </p:animRot>
                                    <p:animRot by="240000">
                                      <p:cBhvr>
                                        <p:cTn id="32" dur="200" fill="hold">
                                          <p:stCondLst>
                                            <p:cond delay="400"/>
                                          </p:stCondLst>
                                        </p:cTn>
                                        <p:tgtEl>
                                          <p:spTgt spid="5"/>
                                        </p:tgtEl>
                                        <p:attrNameLst>
                                          <p:attrName>r</p:attrName>
                                        </p:attrNameLst>
                                      </p:cBhvr>
                                    </p:animRot>
                                    <p:animRot by="-240000">
                                      <p:cBhvr>
                                        <p:cTn id="33" dur="200" fill="hold">
                                          <p:stCondLst>
                                            <p:cond delay="600"/>
                                          </p:stCondLst>
                                        </p:cTn>
                                        <p:tgtEl>
                                          <p:spTgt spid="5"/>
                                        </p:tgtEl>
                                        <p:attrNameLst>
                                          <p:attrName>r</p:attrName>
                                        </p:attrNameLst>
                                      </p:cBhvr>
                                    </p:animRot>
                                    <p:animRot by="120000">
                                      <p:cBhvr>
                                        <p:cTn id="34" dur="200" fill="hold">
                                          <p:stCondLst>
                                            <p:cond delay="800"/>
                                          </p:stCondLst>
                                        </p:cTn>
                                        <p:tgtEl>
                                          <p:spTgt spid="5"/>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32" presetClass="emph" presetSubtype="0" fill="hold" grpId="0" nodeType="clickEffect">
                                  <p:stCondLst>
                                    <p:cond delay="0"/>
                                  </p:stCondLst>
                                  <p:childTnLst>
                                    <p:animRot by="120000">
                                      <p:cBhvr>
                                        <p:cTn id="39" dur="100" fill="hold">
                                          <p:stCondLst>
                                            <p:cond delay="0"/>
                                          </p:stCondLst>
                                        </p:cTn>
                                        <p:tgtEl>
                                          <p:spTgt spid="6"/>
                                        </p:tgtEl>
                                        <p:attrNameLst>
                                          <p:attrName>r</p:attrName>
                                        </p:attrNameLst>
                                      </p:cBhvr>
                                    </p:animRot>
                                    <p:animRot by="-240000">
                                      <p:cBhvr>
                                        <p:cTn id="40" dur="200" fill="hold">
                                          <p:stCondLst>
                                            <p:cond delay="200"/>
                                          </p:stCondLst>
                                        </p:cTn>
                                        <p:tgtEl>
                                          <p:spTgt spid="6"/>
                                        </p:tgtEl>
                                        <p:attrNameLst>
                                          <p:attrName>r</p:attrName>
                                        </p:attrNameLst>
                                      </p:cBhvr>
                                    </p:animRot>
                                    <p:animRot by="240000">
                                      <p:cBhvr>
                                        <p:cTn id="41" dur="200" fill="hold">
                                          <p:stCondLst>
                                            <p:cond delay="400"/>
                                          </p:stCondLst>
                                        </p:cTn>
                                        <p:tgtEl>
                                          <p:spTgt spid="6"/>
                                        </p:tgtEl>
                                        <p:attrNameLst>
                                          <p:attrName>r</p:attrName>
                                        </p:attrNameLst>
                                      </p:cBhvr>
                                    </p:animRot>
                                    <p:animRot by="-240000">
                                      <p:cBhvr>
                                        <p:cTn id="42" dur="200" fill="hold">
                                          <p:stCondLst>
                                            <p:cond delay="600"/>
                                          </p:stCondLst>
                                        </p:cTn>
                                        <p:tgtEl>
                                          <p:spTgt spid="6"/>
                                        </p:tgtEl>
                                        <p:attrNameLst>
                                          <p:attrName>r</p:attrName>
                                        </p:attrNameLst>
                                      </p:cBhvr>
                                    </p:animRot>
                                    <p:animRot by="120000">
                                      <p:cBhvr>
                                        <p:cTn id="43" dur="200" fill="hold">
                                          <p:stCondLst>
                                            <p:cond delay="800"/>
                                          </p:stCondLst>
                                        </p:cTn>
                                        <p:tgtEl>
                                          <p:spTgt spid="6"/>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6"/>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32" presetClass="emph" presetSubtype="0" fill="hold" grpId="0" nodeType="clickEffect">
                                  <p:stCondLst>
                                    <p:cond delay="0"/>
                                  </p:stCondLst>
                                  <p:childTnLst>
                                    <p:animRot by="120000">
                                      <p:cBhvr>
                                        <p:cTn id="48" dur="100" fill="hold">
                                          <p:stCondLst>
                                            <p:cond delay="0"/>
                                          </p:stCondLst>
                                        </p:cTn>
                                        <p:tgtEl>
                                          <p:spTgt spid="7"/>
                                        </p:tgtEl>
                                        <p:attrNameLst>
                                          <p:attrName>r</p:attrName>
                                        </p:attrNameLst>
                                      </p:cBhvr>
                                    </p:animRot>
                                    <p:animRot by="-240000">
                                      <p:cBhvr>
                                        <p:cTn id="49" dur="200" fill="hold">
                                          <p:stCondLst>
                                            <p:cond delay="200"/>
                                          </p:stCondLst>
                                        </p:cTn>
                                        <p:tgtEl>
                                          <p:spTgt spid="7"/>
                                        </p:tgtEl>
                                        <p:attrNameLst>
                                          <p:attrName>r</p:attrName>
                                        </p:attrNameLst>
                                      </p:cBhvr>
                                    </p:animRot>
                                    <p:animRot by="240000">
                                      <p:cBhvr>
                                        <p:cTn id="50" dur="200" fill="hold">
                                          <p:stCondLst>
                                            <p:cond delay="400"/>
                                          </p:stCondLst>
                                        </p:cTn>
                                        <p:tgtEl>
                                          <p:spTgt spid="7"/>
                                        </p:tgtEl>
                                        <p:attrNameLst>
                                          <p:attrName>r</p:attrName>
                                        </p:attrNameLst>
                                      </p:cBhvr>
                                    </p:animRot>
                                    <p:animRot by="-240000">
                                      <p:cBhvr>
                                        <p:cTn id="51" dur="200" fill="hold">
                                          <p:stCondLst>
                                            <p:cond delay="600"/>
                                          </p:stCondLst>
                                        </p:cTn>
                                        <p:tgtEl>
                                          <p:spTgt spid="7"/>
                                        </p:tgtEl>
                                        <p:attrNameLst>
                                          <p:attrName>r</p:attrName>
                                        </p:attrNameLst>
                                      </p:cBhvr>
                                    </p:animRot>
                                    <p:animRot by="120000">
                                      <p:cBhvr>
                                        <p:cTn id="52" dur="200" fill="hold">
                                          <p:stCondLst>
                                            <p:cond delay="800"/>
                                          </p:stCondLst>
                                        </p:cTn>
                                        <p:tgtEl>
                                          <p:spTgt spid="7"/>
                                        </p:tgtEl>
                                        <p:attrNameLst>
                                          <p:attrName>r</p:attrName>
                                        </p:attrNameLst>
                                      </p:cBhvr>
                                    </p:animRot>
                                  </p:childTnLst>
                                  <p:subTnLst>
                                    <p:audio>
                                      <p:cMediaNode>
                                        <p:cTn display="0" masterRel="sameClick">
                                          <p:stCondLst>
                                            <p:cond evt="begin" delay="0">
                                              <p:tn val="47"/>
                                            </p:cond>
                                          </p:stCondLst>
                                          <p:endCondLst>
                                            <p:cond evt="onStopAudio" delay="0">
                                              <p:tgtEl>
                                                <p:sldTgt/>
                                              </p:tgtEl>
                                            </p:cond>
                                          </p:endCondLst>
                                        </p:cTn>
                                        <p:tgtEl>
                                          <p:sndTgt r:embed="rId2" name="hammer.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09550" y="5905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Rounded MT Bold" pitchFamily="34" charset="0"/>
                <a:cs typeface="Times New Roman" pitchFamily="18" charset="0"/>
              </a:rPr>
              <a:t>5</a:t>
            </a:r>
          </a:p>
        </p:txBody>
      </p:sp>
      <p:sp>
        <p:nvSpPr>
          <p:cNvPr id="17" name="TextBox 16"/>
          <p:cNvSpPr txBox="1"/>
          <p:nvPr/>
        </p:nvSpPr>
        <p:spPr>
          <a:xfrm>
            <a:off x="876300" y="679846"/>
            <a:ext cx="7658100" cy="461653"/>
          </a:xfrm>
          <a:prstGeom prst="rect">
            <a:avLst/>
          </a:prstGeom>
          <a:noFill/>
        </p:spPr>
        <p:txBody>
          <a:bodyPr wrap="square" lIns="91428" tIns="45714" rIns="91428" bIns="45714" rtlCol="0">
            <a:spAutoFit/>
          </a:bodyPr>
          <a:lstStyle/>
          <a:p>
            <a:pPr algn="just"/>
            <a:r>
              <a:rPr lang="en-US" sz="2400" b="1">
                <a:latin typeface="Arial-Rounded" pitchFamily="34" charset="0"/>
                <a:ea typeface="Arial-Rounded" pitchFamily="34" charset="0"/>
                <a:cs typeface="Arial-Rounded" pitchFamily="34" charset="0"/>
              </a:rPr>
              <a:t>Chọn từ ngữ để hoàn thiện câu và viết câu vào vở</a:t>
            </a:r>
          </a:p>
        </p:txBody>
      </p:sp>
      <p:sp>
        <p:nvSpPr>
          <p:cNvPr id="7" name="TextBox 6"/>
          <p:cNvSpPr txBox="1"/>
          <p:nvPr/>
        </p:nvSpPr>
        <p:spPr>
          <a:xfrm>
            <a:off x="893618" y="1457562"/>
            <a:ext cx="6781800" cy="584763"/>
          </a:xfrm>
          <a:prstGeom prst="rect">
            <a:avLst/>
          </a:prstGeom>
          <a:solidFill>
            <a:srgbClr val="F6BB00"/>
          </a:solid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bổ ích				</a:t>
            </a:r>
          </a:p>
        </p:txBody>
      </p:sp>
      <p:sp>
        <p:nvSpPr>
          <p:cNvPr id="11" name="TextBox 10"/>
          <p:cNvSpPr txBox="1"/>
          <p:nvPr/>
        </p:nvSpPr>
        <p:spPr>
          <a:xfrm>
            <a:off x="514350" y="2458831"/>
            <a:ext cx="8477250" cy="646319"/>
          </a:xfrm>
          <a:prstGeom prst="rect">
            <a:avLst/>
          </a:prstGeom>
          <a:noFill/>
        </p:spPr>
        <p:txBody>
          <a:bodyPr wrap="square" lIns="91428" tIns="45714" rIns="91428" bIns="45714" rtlCol="0">
            <a:spAutoFit/>
          </a:bodyPr>
          <a:lstStyle/>
          <a:p>
            <a:pPr algn="just"/>
            <a:r>
              <a:rPr lang="en-US" sz="3600" b="1">
                <a:latin typeface="Arial-Rounded" pitchFamily="34" charset="0"/>
                <a:ea typeface="Arial-Rounded" pitchFamily="34" charset="0"/>
                <a:cs typeface="Arial-Rounded" pitchFamily="34" charset="0"/>
              </a:rPr>
              <a:t>Mỗi lần em bị ốm,  mẹ rất  (…….)  .</a:t>
            </a:r>
          </a:p>
        </p:txBody>
      </p:sp>
      <p:sp>
        <p:nvSpPr>
          <p:cNvPr id="12" name="TextBox 11"/>
          <p:cNvSpPr txBox="1"/>
          <p:nvPr/>
        </p:nvSpPr>
        <p:spPr>
          <a:xfrm>
            <a:off x="5502985" y="1457562"/>
            <a:ext cx="2112818" cy="584763"/>
          </a:xfrm>
          <a:prstGeom prst="rect">
            <a:avLst/>
          </a:prstGeom>
          <a:solidFill>
            <a:srgbClr val="F6BB00"/>
          </a:solidFill>
        </p:spPr>
        <p:txBody>
          <a:bodyPr wrap="square" lIns="91428" tIns="45714" rIns="91428" bIns="45714" rtlCol="0">
            <a:spAutoFit/>
          </a:bodyPr>
          <a:lstStyle/>
          <a:p>
            <a:pPr algn="ctr"/>
            <a:r>
              <a:rPr lang="en-US" sz="3200" b="1">
                <a:latin typeface="Arial-Rounded" pitchFamily="34" charset="0"/>
                <a:ea typeface="Arial-Rounded" pitchFamily="34" charset="0"/>
                <a:cs typeface="Arial-Rounded" pitchFamily="34" charset="0"/>
              </a:rPr>
              <a:t>thủ thỉ</a:t>
            </a:r>
          </a:p>
        </p:txBody>
      </p:sp>
      <p:sp>
        <p:nvSpPr>
          <p:cNvPr id="13" name="TextBox 12"/>
          <p:cNvSpPr txBox="1"/>
          <p:nvPr/>
        </p:nvSpPr>
        <p:spPr>
          <a:xfrm>
            <a:off x="893618" y="1457562"/>
            <a:ext cx="2112818" cy="584763"/>
          </a:xfrm>
          <a:prstGeom prst="rect">
            <a:avLst/>
          </a:prstGeom>
          <a:solidFill>
            <a:srgbClr val="F6BB00"/>
          </a:solidFill>
        </p:spPr>
        <p:txBody>
          <a:bodyPr wrap="square" lIns="91428" tIns="45714" rIns="91428" bIns="45714" rtlCol="0">
            <a:spAutoFit/>
          </a:bodyPr>
          <a:lstStyle/>
          <a:p>
            <a:pPr algn="just"/>
            <a:r>
              <a:rPr lang="en-US" sz="3200" b="1">
                <a:latin typeface="Arial-Rounded" pitchFamily="34" charset="0"/>
                <a:ea typeface="Arial-Rounded" pitchFamily="34" charset="0"/>
                <a:cs typeface="Arial-Rounded" pitchFamily="34" charset="0"/>
              </a:rPr>
              <a:t>mỉm cười</a:t>
            </a:r>
          </a:p>
        </p:txBody>
      </p:sp>
      <p:sp>
        <p:nvSpPr>
          <p:cNvPr id="10" name="TextBox 9"/>
          <p:cNvSpPr txBox="1"/>
          <p:nvPr/>
        </p:nvSpPr>
        <p:spPr>
          <a:xfrm>
            <a:off x="3574419" y="1457562"/>
            <a:ext cx="1676400" cy="584763"/>
          </a:xfrm>
          <a:prstGeom prst="rect">
            <a:avLst/>
          </a:prstGeom>
          <a:solidFill>
            <a:srgbClr val="F6BB00"/>
          </a:solidFill>
          <a:ln>
            <a:noFill/>
          </a:ln>
        </p:spPr>
        <p:txBody>
          <a:bodyPr wrap="square" lIns="91428" tIns="45714" rIns="91428" bIns="45714" rtlCol="0">
            <a:spAutoFit/>
          </a:bodyPr>
          <a:lstStyle/>
          <a:p>
            <a:pPr algn="ctr"/>
            <a:r>
              <a:rPr lang="en-US" sz="3200" b="1" dirty="0">
                <a:latin typeface="Arial-Rounded" pitchFamily="34" charset="0"/>
                <a:ea typeface="Arial-Rounded" pitchFamily="34" charset="0"/>
                <a:cs typeface="Arial-Rounded" pitchFamily="34" charset="0"/>
              </a:rPr>
              <a:t>lo </a:t>
            </a:r>
            <a:r>
              <a:rPr lang="en-US" sz="3200" b="1" dirty="0" err="1">
                <a:latin typeface="Arial-Rounded" pitchFamily="34" charset="0"/>
                <a:ea typeface="Arial-Rounded" pitchFamily="34" charset="0"/>
                <a:cs typeface="Arial-Rounded" pitchFamily="34" charset="0"/>
              </a:rPr>
              <a:t>lắng</a:t>
            </a:r>
            <a:endParaRPr lang="en-US" sz="3200" b="1"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43076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grpId="0" nodeType="clickEffect">
                                  <p:stCondLst>
                                    <p:cond delay="0"/>
                                  </p:stCondLst>
                                  <p:childTnLst>
                                    <p:animMotion origin="layout" path="M 0.06128 -0.00401 L 0.27795 0.20093 " pathEditMode="relative" rAng="0" ptsTypes="AA">
                                      <p:cBhvr>
                                        <p:cTn id="24" dur="2000" fill="hold"/>
                                        <p:tgtEl>
                                          <p:spTgt spid="10"/>
                                        </p:tgtEl>
                                        <p:attrNameLst>
                                          <p:attrName>ppt_x</p:attrName>
                                          <p:attrName>ppt_y</p:attrName>
                                        </p:attrNameLst>
                                      </p:cBhvr>
                                      <p:rCtr x="10833" y="10247"/>
                                    </p:animMotion>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childTnLst>
        </p:cTn>
      </p:par>
    </p:tnLst>
    <p:bldLst>
      <p:bldP spid="12" grpId="0" animBg="1"/>
      <p:bldP spid="13"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65565" y="260246"/>
            <a:ext cx="7567551" cy="507831"/>
          </a:xfrm>
          <a:prstGeom prst="rect">
            <a:avLst/>
          </a:prstGeom>
          <a:noFill/>
        </p:spPr>
        <p:txBody>
          <a:bodyPr wrap="square" rtlCol="0">
            <a:spAutoFit/>
          </a:bodyPr>
          <a:lstStyle/>
          <a:p>
            <a:r>
              <a:rPr lang="en-US" sz="2700" b="1" dirty="0">
                <a:solidFill>
                  <a:prstClr val="black"/>
                </a:solidFill>
                <a:latin typeface="Times New Roman" panose="02020603050405020304" pitchFamily="18" charset="0"/>
                <a:cs typeface="Times New Roman" panose="02020603050405020304" pitchFamily="18" charset="0"/>
              </a:rPr>
              <a:t>4. Viết </a:t>
            </a:r>
            <a:r>
              <a:rPr lang="en-US" sz="2700" b="1" dirty="0" err="1">
                <a:solidFill>
                  <a:prstClr val="black"/>
                </a:solidFill>
                <a:latin typeface="Times New Roman" panose="02020603050405020304" pitchFamily="18" charset="0"/>
                <a:cs typeface="Times New Roman" panose="02020603050405020304" pitchFamily="18" charset="0"/>
              </a:rPr>
              <a:t>câu</a:t>
            </a:r>
            <a:r>
              <a:rPr lang="en-US" sz="2700" b="1" dirty="0">
                <a:solidFill>
                  <a:prstClr val="black"/>
                </a:solidFill>
                <a:latin typeface="Times New Roman" panose="02020603050405020304" pitchFamily="18" charset="0"/>
                <a:cs typeface="Times New Roman" panose="02020603050405020304" pitchFamily="18" charset="0"/>
              </a:rPr>
              <a:t> đã </a:t>
            </a:r>
            <a:r>
              <a:rPr lang="en-US" sz="2700" b="1" dirty="0" err="1">
                <a:solidFill>
                  <a:prstClr val="black"/>
                </a:solidFill>
                <a:latin typeface="Times New Roman" panose="02020603050405020304" pitchFamily="18" charset="0"/>
                <a:cs typeface="Times New Roman" panose="02020603050405020304" pitchFamily="18" charset="0"/>
              </a:rPr>
              <a:t>hoàn</a:t>
            </a:r>
            <a:r>
              <a:rPr lang="en-US" sz="2700" b="1" dirty="0">
                <a:solidFill>
                  <a:prstClr val="black"/>
                </a:solidFill>
                <a:latin typeface="Times New Roman" panose="02020603050405020304" pitchFamily="18" charset="0"/>
                <a:cs typeface="Times New Roman" panose="02020603050405020304" pitchFamily="18" charset="0"/>
              </a:rPr>
              <a:t> thiện ở mục 5 (SHS </a:t>
            </a:r>
            <a:r>
              <a:rPr lang="en-US" sz="2700" b="1" err="1">
                <a:solidFill>
                  <a:prstClr val="black"/>
                </a:solidFill>
                <a:latin typeface="Times New Roman" panose="02020603050405020304" pitchFamily="18" charset="0"/>
                <a:cs typeface="Times New Roman" panose="02020603050405020304" pitchFamily="18" charset="0"/>
              </a:rPr>
              <a:t>trang</a:t>
            </a:r>
            <a:r>
              <a:rPr lang="en-US" sz="2700" b="1">
                <a:solidFill>
                  <a:prstClr val="black"/>
                </a:solidFill>
                <a:latin typeface="Times New Roman" panose="02020603050405020304" pitchFamily="18" charset="0"/>
                <a:cs typeface="Times New Roman" panose="02020603050405020304" pitchFamily="18" charset="0"/>
              </a:rPr>
              <a:t> </a:t>
            </a:r>
            <a:r>
              <a:rPr lang="en-US" sz="2700" b="1" smtClean="0">
                <a:solidFill>
                  <a:prstClr val="black"/>
                </a:solidFill>
                <a:latin typeface="Times New Roman" panose="02020603050405020304" pitchFamily="18" charset="0"/>
                <a:cs typeface="Times New Roman" panose="02020603050405020304" pitchFamily="18" charset="0"/>
              </a:rPr>
              <a:t>26) </a:t>
            </a:r>
            <a:endParaRPr lang="en-US" sz="2700" b="1" dirty="0">
              <a:solidFill>
                <a:prstClr val="black"/>
              </a:solidFill>
              <a:latin typeface="Times New Roman" panose="02020603050405020304" pitchFamily="18" charset="0"/>
              <a:cs typeface="Times New Roman" panose="02020603050405020304" pitchFamily="18" charset="0"/>
            </a:endParaRPr>
          </a:p>
        </p:txBody>
      </p:sp>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8367" r="3489" b="-80"/>
          <a:stretch/>
        </p:blipFill>
        <p:spPr bwMode="auto">
          <a:xfrm>
            <a:off x="51152" y="285209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up 34"/>
          <p:cNvGrpSpPr/>
          <p:nvPr/>
        </p:nvGrpSpPr>
        <p:grpSpPr>
          <a:xfrm>
            <a:off x="51152" y="776460"/>
            <a:ext cx="8977407" cy="3970661"/>
            <a:chOff x="51152" y="776460"/>
            <a:chExt cx="8977407" cy="3970661"/>
          </a:xfrm>
        </p:grpSpPr>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823" r="3489" b="-80"/>
            <a:stretch/>
          </p:blipFill>
          <p:spPr bwMode="auto">
            <a:xfrm>
              <a:off x="51152" y="785003"/>
              <a:ext cx="7678412" cy="20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823" r="83149" b="-80"/>
            <a:stretch/>
          </p:blipFill>
          <p:spPr bwMode="auto">
            <a:xfrm>
              <a:off x="7687999" y="776460"/>
              <a:ext cx="1340560" cy="20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9247" r="83149" b="-79"/>
            <a:stretch/>
          </p:blipFill>
          <p:spPr bwMode="auto">
            <a:xfrm>
              <a:off x="7687999" y="2865950"/>
              <a:ext cx="1340560"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Rectangle 9"/>
          <p:cNvSpPr/>
          <p:nvPr/>
        </p:nvSpPr>
        <p:spPr>
          <a:xfrm>
            <a:off x="0" y="769417"/>
            <a:ext cx="9028559" cy="124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360360" y="1101063"/>
            <a:ext cx="1488988" cy="914479"/>
          </a:xfrm>
          <a:prstGeom prst="rect">
            <a:avLst/>
          </a:prstGeom>
        </p:spPr>
      </p:pic>
      <p:pic>
        <p:nvPicPr>
          <p:cNvPr id="4" name="Picture 3"/>
          <p:cNvPicPr>
            <a:picLocks noChangeAspect="1"/>
          </p:cNvPicPr>
          <p:nvPr/>
        </p:nvPicPr>
        <p:blipFill>
          <a:blip r:embed="rId6"/>
          <a:stretch>
            <a:fillRect/>
          </a:stretch>
        </p:blipFill>
        <p:spPr>
          <a:xfrm>
            <a:off x="1033685" y="1101063"/>
            <a:ext cx="896145" cy="914479"/>
          </a:xfrm>
          <a:prstGeom prst="rect">
            <a:avLst/>
          </a:prstGeom>
        </p:spPr>
      </p:pic>
      <p:pic>
        <p:nvPicPr>
          <p:cNvPr id="9" name="Picture 8"/>
          <p:cNvPicPr>
            <a:picLocks noChangeAspect="1"/>
          </p:cNvPicPr>
          <p:nvPr/>
        </p:nvPicPr>
        <p:blipFill>
          <a:blip r:embed="rId7"/>
          <a:stretch>
            <a:fillRect/>
          </a:stretch>
        </p:blipFill>
        <p:spPr>
          <a:xfrm>
            <a:off x="1594208" y="1104857"/>
            <a:ext cx="1433244" cy="914479"/>
          </a:xfrm>
          <a:prstGeom prst="rect">
            <a:avLst/>
          </a:prstGeom>
        </p:spPr>
      </p:pic>
      <p:pic>
        <p:nvPicPr>
          <p:cNvPr id="16" name="Picture 15"/>
          <p:cNvPicPr>
            <a:picLocks noChangeAspect="1"/>
          </p:cNvPicPr>
          <p:nvPr/>
        </p:nvPicPr>
        <p:blipFill>
          <a:blip r:embed="rId8"/>
          <a:stretch>
            <a:fillRect/>
          </a:stretch>
        </p:blipFill>
        <p:spPr>
          <a:xfrm>
            <a:off x="2580960" y="1114613"/>
            <a:ext cx="1330070" cy="914479"/>
          </a:xfrm>
          <a:prstGeom prst="rect">
            <a:avLst/>
          </a:prstGeom>
        </p:spPr>
      </p:pic>
      <p:pic>
        <p:nvPicPr>
          <p:cNvPr id="27" name="Picture 26"/>
          <p:cNvPicPr>
            <a:picLocks noChangeAspect="1"/>
          </p:cNvPicPr>
          <p:nvPr/>
        </p:nvPicPr>
        <p:blipFill>
          <a:blip r:embed="rId9"/>
          <a:stretch>
            <a:fillRect/>
          </a:stretch>
        </p:blipFill>
        <p:spPr>
          <a:xfrm>
            <a:off x="3461354" y="1106037"/>
            <a:ext cx="1078548" cy="914479"/>
          </a:xfrm>
          <a:prstGeom prst="rect">
            <a:avLst/>
          </a:prstGeom>
        </p:spPr>
      </p:pic>
      <p:pic>
        <p:nvPicPr>
          <p:cNvPr id="28" name="Picture 27"/>
          <p:cNvPicPr>
            <a:picLocks noChangeAspect="1"/>
          </p:cNvPicPr>
          <p:nvPr/>
        </p:nvPicPr>
        <p:blipFill>
          <a:blip r:embed="rId10"/>
          <a:stretch>
            <a:fillRect/>
          </a:stretch>
        </p:blipFill>
        <p:spPr>
          <a:xfrm>
            <a:off x="4013363" y="1101075"/>
            <a:ext cx="1320637" cy="914479"/>
          </a:xfrm>
          <a:prstGeom prst="rect">
            <a:avLst/>
          </a:prstGeom>
        </p:spPr>
      </p:pic>
      <p:sp>
        <p:nvSpPr>
          <p:cNvPr id="29"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8723497" y="1047205"/>
            <a:ext cx="342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smtClean="0">
                <a:solidFill>
                  <a:srgbClr val="FF0000"/>
                </a:solidFill>
                <a:latin typeface="HP001 4 hàng" panose="020B0603050302020204" pitchFamily="34" charset="0"/>
                <a:cs typeface="Times New Roman" panose="02020603050405020304" pitchFamily="18" charset="0"/>
              </a:rPr>
              <a:t>.</a:t>
            </a:r>
          </a:p>
        </p:txBody>
      </p:sp>
      <p:pic>
        <p:nvPicPr>
          <p:cNvPr id="30" name="Picture 29"/>
          <p:cNvPicPr>
            <a:picLocks noChangeAspect="1"/>
          </p:cNvPicPr>
          <p:nvPr/>
        </p:nvPicPr>
        <p:blipFill>
          <a:blip r:embed="rId11"/>
          <a:stretch>
            <a:fillRect/>
          </a:stretch>
        </p:blipFill>
        <p:spPr>
          <a:xfrm>
            <a:off x="5049341" y="1104339"/>
            <a:ext cx="1289814" cy="914479"/>
          </a:xfrm>
          <a:prstGeom prst="rect">
            <a:avLst/>
          </a:prstGeom>
        </p:spPr>
      </p:pic>
      <p:pic>
        <p:nvPicPr>
          <p:cNvPr id="31" name="Picture 30"/>
          <p:cNvPicPr>
            <a:picLocks noChangeAspect="1"/>
          </p:cNvPicPr>
          <p:nvPr/>
        </p:nvPicPr>
        <p:blipFill>
          <a:blip r:embed="rId12"/>
          <a:stretch>
            <a:fillRect/>
          </a:stretch>
        </p:blipFill>
        <p:spPr>
          <a:xfrm>
            <a:off x="5998334" y="1107603"/>
            <a:ext cx="1209843" cy="914479"/>
          </a:xfrm>
          <a:prstGeom prst="rect">
            <a:avLst/>
          </a:prstGeom>
        </p:spPr>
      </p:pic>
      <p:pic>
        <p:nvPicPr>
          <p:cNvPr id="32" name="Picture 31"/>
          <p:cNvPicPr>
            <a:picLocks noChangeAspect="1"/>
          </p:cNvPicPr>
          <p:nvPr/>
        </p:nvPicPr>
        <p:blipFill>
          <a:blip r:embed="rId13"/>
          <a:stretch>
            <a:fillRect/>
          </a:stretch>
        </p:blipFill>
        <p:spPr>
          <a:xfrm>
            <a:off x="6846260" y="1097329"/>
            <a:ext cx="1105443" cy="914479"/>
          </a:xfrm>
          <a:prstGeom prst="rect">
            <a:avLst/>
          </a:prstGeom>
        </p:spPr>
      </p:pic>
      <p:pic>
        <p:nvPicPr>
          <p:cNvPr id="34" name="Picture 33"/>
          <p:cNvPicPr>
            <a:picLocks noChangeAspect="1"/>
          </p:cNvPicPr>
          <p:nvPr/>
        </p:nvPicPr>
        <p:blipFill>
          <a:blip r:embed="rId14"/>
          <a:stretch>
            <a:fillRect/>
          </a:stretch>
        </p:blipFill>
        <p:spPr>
          <a:xfrm>
            <a:off x="7489456" y="1103981"/>
            <a:ext cx="1598345" cy="914479"/>
          </a:xfrm>
          <a:prstGeom prst="rect">
            <a:avLst/>
          </a:prstGeom>
        </p:spPr>
      </p:pic>
      <p:sp>
        <p:nvSpPr>
          <p:cNvPr id="37"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4968796" y="1035751"/>
            <a:ext cx="342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smtClean="0">
                <a:solidFill>
                  <a:srgbClr val="FF0000"/>
                </a:solidFill>
                <a:latin typeface="HP001 4 hàng" panose="020B0603050302020204" pitchFamily="34"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045567688"/>
      </p:ext>
    </p:extLst>
  </p:cSld>
  <p:clrMapOvr>
    <a:masterClrMapping/>
  </p:clrMapOvr>
  <p:transition spd="slow">
    <p:wipe dir="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747</TotalTime>
  <Words>242</Words>
  <Application>Microsoft Office PowerPoint</Application>
  <PresentationFormat>On-screen Show (16:9)</PresentationFormat>
  <Paragraphs>45</Paragraphs>
  <Slides>12</Slides>
  <Notes>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宋体</vt:lpstr>
      <vt:lpstr>Arial</vt:lpstr>
      <vt:lpstr>Arial Rounded MT Bold</vt:lpstr>
      <vt:lpstr>Arial-Rounded</vt:lpstr>
      <vt:lpstr>Arial-SGK-TV</vt:lpstr>
      <vt:lpstr>Calibri</vt:lpstr>
      <vt:lpstr>HP001 4 hàng</vt:lpstr>
      <vt:lpstr>Times New Roman</vt:lpstr>
      <vt:lpstr>Office Theme</vt:lpstr>
      <vt:lpstr>PowerPoint Presentation</vt:lpstr>
      <vt:lpstr>PowerPoint Presentation</vt:lpstr>
      <vt:lpstr>Ôn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141</cp:revision>
  <dcterms:created xsi:type="dcterms:W3CDTF">2020-12-08T15:48:47Z</dcterms:created>
  <dcterms:modified xsi:type="dcterms:W3CDTF">2022-02-08T04:41:35Z</dcterms:modified>
</cp:coreProperties>
</file>