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4" r:id="rId3"/>
    <p:sldId id="275" r:id="rId4"/>
    <p:sldId id="276" r:id="rId5"/>
    <p:sldId id="278" r:id="rId6"/>
    <p:sldId id="277" r:id="rId7"/>
    <p:sldId id="273" r:id="rId8"/>
    <p:sldId id="258" r:id="rId9"/>
    <p:sldId id="259" r:id="rId10"/>
    <p:sldId id="260" r:id="rId11"/>
    <p:sldId id="261" r:id="rId12"/>
    <p:sldId id="263" r:id="rId13"/>
    <p:sldId id="262" r:id="rId14"/>
    <p:sldId id="264" r:id="rId15"/>
    <p:sldId id="266" r:id="rId16"/>
    <p:sldId id="267" r:id="rId17"/>
    <p:sldId id="268" r:id="rId18"/>
    <p:sldId id="269" r:id="rId19"/>
    <p:sldId id="270" r:id="rId20"/>
    <p:sldId id="271" r:id="rId21"/>
    <p:sldId id="272" r:id="rId22"/>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92423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6288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543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11782" y="3990109"/>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Mẹ nhẹ nhàng đặt một nụ hôn vào bàn tay Nam và dặn</a:t>
            </a:r>
            <a:r>
              <a:rPr lang="en-US" sz="3200" smtClean="0">
                <a:latin typeface="Arial-Rounded" pitchFamily="34" charset="0"/>
                <a:ea typeface="Arial-Rounded" pitchFamily="34" charset="0"/>
                <a:cs typeface="Arial-Rounded" pitchFamily="34" charset="0"/>
              </a:rPr>
              <a:t>:</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Mỗi khi lo lắng, con hãy áp bàn tay này lên </a:t>
            </a:r>
            <a:r>
              <a:rPr lang="en-US" sz="3200" smtClean="0">
                <a:latin typeface="Arial-Rounded" pitchFamily="34" charset="0"/>
                <a:ea typeface="Arial-Rounded" pitchFamily="34" charset="0"/>
                <a:cs typeface="Arial-Rounded" pitchFamily="34" charset="0"/>
              </a:rPr>
              <a:t>má.</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124200" y="32433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75980"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534400" y="317148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846244" y="22721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183582"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Nên chia bài đọc thành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 y="85463"/>
            <a:ext cx="8866909" cy="43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1" y="-2944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12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smtClean="0">
                <a:latin typeface="Arial-Rounded" pitchFamily="34" charset="0"/>
                <a:ea typeface="Arial-Rounded" pitchFamily="34" charset="0"/>
                <a:cs typeface="Arial-Rounded" pitchFamily="34" charset="0"/>
              </a:rPr>
              <a:t>      Ngày </a:t>
            </a:r>
            <a:r>
              <a:rPr lang="en-US" sz="28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Ngày đầu đi học, Nam thế nào?</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dặn Nam điều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Khi nhận được nụ hôn của mẹ, cảm xúc của Nam như thế nào?</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Nam đáp lại nụ hôn của mẹ như thế nào?</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385117" y="441332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Sau khi chào mẹ, Nam làm gì?</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7772400" cy="461628"/>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hãy kể một việc mẹ đã làm cho em mà em thích nhất.</a:t>
            </a:r>
            <a:endParaRPr lang="en-US" sz="240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254" y="2117607"/>
            <a:ext cx="9100154" cy="2147323"/>
            <a:chOff x="-200890" y="3503807"/>
            <a:chExt cx="91001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0890"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Ngày đầu đi hǌ, Nam hē hŅ </a:t>
              </a:r>
              <a:r>
                <a:rPr lang="vi-VN" sz="3200" b="1" smtClean="0">
                  <a:solidFill>
                    <a:srgbClr val="7030A0"/>
                  </a:solidFill>
                  <a:latin typeface="HP001 4 hàng" pitchFamily="34" charset="0"/>
                  <a:ea typeface="Arial-Rounded" pitchFamily="34" charset="0"/>
                  <a:cs typeface="Arial-Rounded" pitchFamily="34" charset="0"/>
                </a:rPr>
                <a:t>lắm</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a:t>
            </a:r>
            <a:r>
              <a:rPr lang="en-US" sz="3600" smtClean="0">
                <a:latin typeface="Arial-Rounded" pitchFamily="34" charset="0"/>
                <a:ea typeface="Arial-Rounded" pitchFamily="34" charset="0"/>
                <a:cs typeface="Arial-Rounded" pitchFamily="34" charset="0"/>
              </a:rPr>
              <a:t>Ngày đầu đi học, Nam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532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63491"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62200" y="209550"/>
            <a:ext cx="4592638" cy="4592638"/>
          </a:xfrm>
        </p:spPr>
      </p:pic>
    </p:spTree>
    <p:extLst>
      <p:ext uri="{BB962C8B-B14F-4D97-AF65-F5344CB8AC3E}">
        <p14:creationId xmlns:p14="http://schemas.microsoft.com/office/powerpoint/2010/main" val="1143409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Nụ hôn trên bàn tay</a:t>
            </a:r>
            <a:endParaRPr lang="en-US" sz="2800" b="1" i="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a:t>
            </a:r>
            <a:r>
              <a:rPr lang="en-US" sz="2800" b="1" smtClean="0">
                <a:latin typeface="Arial-Rounded" pitchFamily="34" charset="0"/>
                <a:ea typeface="Arial-Rounded" pitchFamily="34" charset="0"/>
                <a:cs typeface="Arial-Rounded" pitchFamily="34" charset="0"/>
              </a:rPr>
              <a:t>26,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27</a:t>
            </a:r>
            <a:r>
              <a:rPr lang="en-US" sz="2800" b="1">
                <a:latin typeface="Arial-Rounded" pitchFamily="34" charset="0"/>
                <a:ea typeface="Arial-Rounded" pitchFamily="34" charset="0"/>
                <a:cs typeface="Arial-Rounded" pitchFamily="34" charset="0"/>
              </a:rPr>
              <a:t>.</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38" t="20152" r="10916" b="68231"/>
          <a:stretch/>
        </p:blipFill>
        <p:spPr bwMode="auto">
          <a:xfrm>
            <a:off x="60288" y="2646167"/>
            <a:ext cx="9019120" cy="187830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38" t="20152" r="10916" b="68231"/>
          <a:stretch/>
        </p:blipFill>
        <p:spPr bwMode="auto">
          <a:xfrm>
            <a:off x="60288" y="574532"/>
            <a:ext cx="9019120" cy="187830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3004" y="1177654"/>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200" smtClean="0">
                <a:solidFill>
                  <a:srgbClr val="FF0000"/>
                </a:solidFill>
                <a:latin typeface="HP001 4 hàng" panose="020B0603050302020204" pitchFamily="34" charset="0"/>
                <a:cs typeface="Times New Roman" panose="02020603050405020304" pitchFamily="18" charset="0"/>
              </a:rPr>
              <a:t>M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p>
        </p:txBody>
      </p:sp>
      <p:sp>
        <p:nvSpPr>
          <p:cNvPr id="1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592883" y="1177656"/>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200" smtClean="0">
                <a:solidFill>
                  <a:srgbClr val="FF0000"/>
                </a:solidFill>
                <a:latin typeface="HP001 4 hàng" panose="020B0603050302020204" pitchFamily="34" charset="0"/>
                <a:cs typeface="Times New Roman" panose="02020603050405020304" pitchFamily="18" charset="0"/>
              </a:rPr>
              <a:t>M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p>
        </p:txBody>
      </p:sp>
      <p:sp>
        <p:nvSpPr>
          <p:cNvPr id="1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149687" y="1168031"/>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200" smtClean="0">
                <a:solidFill>
                  <a:srgbClr val="FF0000"/>
                </a:solidFill>
                <a:latin typeface="HP001 4 hàng" panose="020B0603050302020204" pitchFamily="34" charset="0"/>
                <a:cs typeface="Times New Roman" panose="02020603050405020304" pitchFamily="18" charset="0"/>
              </a:rPr>
              <a:t>M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p>
        </p:txBody>
      </p:sp>
      <p:sp>
        <p:nvSpPr>
          <p:cNvPr id="1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710091" y="1168030"/>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200" smtClean="0">
                <a:solidFill>
                  <a:srgbClr val="FF0000"/>
                </a:solidFill>
                <a:latin typeface="HP001 4 hàng" panose="020B0603050302020204" pitchFamily="34" charset="0"/>
                <a:cs typeface="Times New Roman" panose="02020603050405020304" pitchFamily="18" charset="0"/>
              </a:rPr>
              <a:t>M  </a:t>
            </a:r>
            <a:r>
              <a:rPr lang="en-US" altLang="en-US" sz="6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p>
        </p:txBody>
      </p:sp>
      <p:sp>
        <p:nvSpPr>
          <p:cNvPr id="1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9731" y="3283461"/>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mtClean="0">
                <a:solidFill>
                  <a:srgbClr val="FF0000"/>
                </a:solidFill>
                <a:latin typeface="HP001 4 hàng" panose="020B0603050302020204" pitchFamily="34" charset="0"/>
                <a:cs typeface="Times New Roman" panose="02020603050405020304" pitchFamily="18" charset="0"/>
              </a:rPr>
              <a:t>M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p>
        </p:txBody>
      </p:sp>
      <p:sp>
        <p:nvSpPr>
          <p:cNvPr id="14"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577737" y="3283460"/>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mtClean="0">
                <a:solidFill>
                  <a:srgbClr val="FF0000"/>
                </a:solidFill>
                <a:latin typeface="HP001 4 hàng" panose="020B0603050302020204" pitchFamily="34" charset="0"/>
                <a:cs typeface="Times New Roman" panose="02020603050405020304" pitchFamily="18" charset="0"/>
              </a:rPr>
              <a:t>M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p>
        </p:txBody>
      </p:sp>
      <p:sp>
        <p:nvSpPr>
          <p:cNvPr id="1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136118" y="3283460"/>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mtClean="0">
                <a:solidFill>
                  <a:srgbClr val="FF0000"/>
                </a:solidFill>
                <a:latin typeface="HP001 4 hàng" panose="020B0603050302020204" pitchFamily="34" charset="0"/>
                <a:cs typeface="Times New Roman" panose="02020603050405020304" pitchFamily="18" charset="0"/>
              </a:rPr>
              <a:t>M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p>
        </p:txBody>
      </p:sp>
      <p:sp>
        <p:nvSpPr>
          <p:cNvPr id="16"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698041" y="3283460"/>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mtClean="0">
                <a:solidFill>
                  <a:srgbClr val="FF0000"/>
                </a:solidFill>
                <a:latin typeface="HP001 4 hàng" panose="020B0603050302020204" pitchFamily="34" charset="0"/>
                <a:cs typeface="Times New Roman" panose="02020603050405020304" pitchFamily="18" charset="0"/>
              </a:rPr>
              <a:t>M  </a:t>
            </a:r>
            <a:r>
              <a:rPr lang="en-US" altLang="en-US" sz="3400" smtClean="0">
                <a:solidFill>
                  <a:srgbClr val="FF0000"/>
                </a:solidFill>
                <a:latin typeface="HP001 4 hàng" panose="020B0603050302020204" pitchFamily="34" charset="0"/>
                <a:cs typeface="Times New Roman" panose="02020603050405020304" pitchFamily="18" charset="0"/>
              </a:rPr>
              <a:t> </a:t>
            </a:r>
            <a:r>
              <a:rPr lang="en-US" altLang="en-US" sz="6000" smtClean="0">
                <a:solidFill>
                  <a:srgbClr val="FF0000"/>
                </a:solidFill>
                <a:latin typeface="HP001 4 hàng" panose="020B0603050302020204" pitchFamily="34" charset="0"/>
                <a:cs typeface="Times New Roman" panose="02020603050405020304" pitchFamily="18" charset="0"/>
              </a:rPr>
              <a:t> </a:t>
            </a:r>
          </a:p>
        </p:txBody>
      </p:sp>
      <p:sp>
        <p:nvSpPr>
          <p:cNvPr id="17" name="TextBox 16">
            <a:extLst>
              <a:ext uri="{FF2B5EF4-FFF2-40B4-BE49-F238E27FC236}">
                <a16:creationId xmlns:a16="http://schemas.microsoft.com/office/drawing/2014/main" id="{C4F8E5F2-4792-4415-B6B7-F49CEAC375A5}"/>
              </a:ext>
            </a:extLst>
          </p:cNvPr>
          <p:cNvSpPr txBox="1"/>
          <p:nvPr/>
        </p:nvSpPr>
        <p:spPr>
          <a:xfrm>
            <a:off x="254982" y="-71222"/>
            <a:ext cx="1500912" cy="645754"/>
          </a:xfrm>
          <a:prstGeom prst="rect">
            <a:avLst/>
          </a:prstGeom>
          <a:noFill/>
          <a:ln>
            <a:noFill/>
          </a:ln>
        </p:spPr>
        <p:txBody>
          <a:bodyPr wrap="square" rtlCol="0">
            <a:spAutoFit/>
          </a:bodyPr>
          <a:lstStyle/>
          <a:p>
            <a:pPr algn="ctr">
              <a:lnSpc>
                <a:spcPct val="120000"/>
              </a:lnSpc>
              <a:defRPr/>
            </a:pPr>
            <a:r>
              <a:rPr lang="en-US" sz="3300" smtClean="0">
                <a:ln>
                  <a:solidFill>
                    <a:srgbClr val="00B050"/>
                  </a:solidFill>
                </a:ln>
                <a:latin typeface="Arial-SGK-TV" pitchFamily="2" charset="0"/>
                <a:ea typeface="Arial-Rounded" panose="020B0500000000000000" pitchFamily="34" charset="0"/>
                <a:cs typeface="Arial-SGK-TV" pitchFamily="2" charset="0"/>
              </a:rPr>
              <a:t>1. Tô</a:t>
            </a:r>
            <a:endParaRPr lang="vi-VN" sz="4500" dirty="0">
              <a:ln>
                <a:solidFill>
                  <a:srgbClr val="00B050"/>
                </a:solidFill>
              </a:ln>
              <a:latin typeface="Arial-SGK-TV" pitchFamily="2" charset="0"/>
              <a:ea typeface="Arial-Rounded" panose="020B0500000000000000" pitchFamily="34" charset="0"/>
              <a:cs typeface="Arial-SGK-TV" pitchFamily="2" charset="0"/>
            </a:endParaRPr>
          </a:p>
        </p:txBody>
      </p:sp>
    </p:spTree>
    <p:extLst>
      <p:ext uri="{BB962C8B-B14F-4D97-AF65-F5344CB8AC3E}">
        <p14:creationId xmlns:p14="http://schemas.microsoft.com/office/powerpoint/2010/main" val="2680730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1000"/>
                                        <p:tgtEl>
                                          <p:spTgt spid="10"/>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1000"/>
                                        <p:tgtEl>
                                          <p:spTgt spid="11"/>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edg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edge">
                                      <p:cBhvr>
                                        <p:cTn id="21" dur="1000"/>
                                        <p:tgtEl>
                                          <p:spTgt spid="13"/>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edge">
                                      <p:cBhvr>
                                        <p:cTn id="24" dur="1000"/>
                                        <p:tgtEl>
                                          <p:spTgt spid="14"/>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edge">
                                      <p:cBhvr>
                                        <p:cTn id="27" dur="1000"/>
                                        <p:tgtEl>
                                          <p:spTgt spid="15"/>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edge">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31" y="587334"/>
            <a:ext cx="9028559" cy="3982080"/>
            <a:chOff x="87393" y="618057"/>
            <a:chExt cx="9028559" cy="3982080"/>
          </a:xfrm>
        </p:grpSpPr>
        <p:grpSp>
          <p:nvGrpSpPr>
            <p:cNvPr id="9" name="Group 8"/>
            <p:cNvGrpSpPr/>
            <p:nvPr/>
          </p:nvGrpSpPr>
          <p:grpSpPr>
            <a:xfrm>
              <a:off x="138545" y="633643"/>
              <a:ext cx="8977407" cy="3966494"/>
              <a:chOff x="138545" y="633643"/>
              <a:chExt cx="8977407" cy="3966494"/>
            </a:xfrm>
          </p:grpSpPr>
          <p:grpSp>
            <p:nvGrpSpPr>
              <p:cNvPr id="2" name="Group 1"/>
              <p:cNvGrpSpPr/>
              <p:nvPr/>
            </p:nvGrpSpPr>
            <p:grpSpPr>
              <a:xfrm>
                <a:off x="138545" y="633643"/>
                <a:ext cx="8977407" cy="2057369"/>
                <a:chOff x="152400" y="1171989"/>
                <a:chExt cx="8977407" cy="2057369"/>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23" r="3489" b="-80"/>
                <a:stretch/>
              </p:blipFill>
              <p:spPr bwMode="auto">
                <a:xfrm>
                  <a:off x="152400" y="1171989"/>
                  <a:ext cx="7678412" cy="20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23" r="83149" b="-80"/>
                <a:stretch/>
              </p:blipFill>
              <p:spPr bwMode="auto">
                <a:xfrm>
                  <a:off x="7789247" y="1173720"/>
                  <a:ext cx="1340560" cy="20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149" b="-79"/>
              <a:stretch/>
            </p:blipFill>
            <p:spPr bwMode="auto">
              <a:xfrm>
                <a:off x="7775392" y="2714590"/>
                <a:ext cx="1340560"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87393" y="618057"/>
              <a:ext cx="9028559" cy="124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C4F8E5F2-4792-4415-B6B7-F49CEAC375A5}"/>
              </a:ext>
            </a:extLst>
          </p:cNvPr>
          <p:cNvSpPr txBox="1"/>
          <p:nvPr/>
        </p:nvSpPr>
        <p:spPr>
          <a:xfrm>
            <a:off x="381000" y="8659"/>
            <a:ext cx="2288930" cy="609398"/>
          </a:xfrm>
          <a:prstGeom prst="rect">
            <a:avLst/>
          </a:prstGeom>
          <a:noFill/>
          <a:ln>
            <a:noFill/>
          </a:ln>
        </p:spPr>
        <p:txBody>
          <a:bodyPr wrap="square" rtlCol="0">
            <a:spAutoFit/>
          </a:bodyPr>
          <a:lstStyle/>
          <a:p>
            <a:pPr algn="ctr">
              <a:lnSpc>
                <a:spcPct val="120000"/>
              </a:lnSpc>
              <a:defRPr/>
            </a:pPr>
            <a:r>
              <a:rPr lang="en-US" sz="2800" smtClean="0">
                <a:ln>
                  <a:solidFill>
                    <a:srgbClr val="00B050"/>
                  </a:solidFill>
                </a:ln>
                <a:latin typeface="Arial-SGK-TV" pitchFamily="2" charset="0"/>
                <a:ea typeface="Arial-Rounded" panose="020B0500000000000000" pitchFamily="34" charset="0"/>
                <a:cs typeface="Arial-SGK-TV" pitchFamily="2" charset="0"/>
              </a:rPr>
              <a:t>2. Viết từ ngữ</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sp>
        <p:nvSpPr>
          <p:cNvPr id="3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28309" y="1010294"/>
            <a:ext cx="106302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400" smtClean="0">
                <a:solidFill>
                  <a:srgbClr val="FF0000"/>
                </a:solidFill>
                <a:latin typeface="HP001 4 hàng" panose="020B0603050302020204" pitchFamily="34" charset="0"/>
                <a:cs typeface="Times New Roman" panose="02020603050405020304" pitchFamily="18" charset="0"/>
              </a:rPr>
              <a:t>tung</a:t>
            </a:r>
            <a:endParaRPr lang="en-US" altLang="en-US" sz="6000" smtClean="0">
              <a:solidFill>
                <a:srgbClr val="FF0000"/>
              </a:solidFill>
              <a:latin typeface="HP001 4 hàng" panose="020B0603050302020204" pitchFamily="34" charset="0"/>
              <a:cs typeface="Times New Roman" panose="02020603050405020304" pitchFamily="18" charset="0"/>
            </a:endParaRPr>
          </a:p>
        </p:txBody>
      </p:sp>
      <p:sp>
        <p:nvSpPr>
          <p:cNvPr id="34"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032284" y="1016917"/>
            <a:ext cx="11953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400" smtClean="0">
                <a:solidFill>
                  <a:srgbClr val="FF0000"/>
                </a:solidFill>
                <a:latin typeface="HP001 4 hàng" panose="020B0603050302020204" pitchFamily="34" charset="0"/>
                <a:cs typeface="Times New Roman" panose="02020603050405020304" pitchFamily="18" charset="0"/>
              </a:rPr>
              <a:t>tăng</a:t>
            </a:r>
            <a:endParaRPr lang="en-US" altLang="en-US" sz="6000" smtClean="0">
              <a:solidFill>
                <a:srgbClr val="FF0000"/>
              </a:solidFill>
              <a:latin typeface="HP001 4 hàng" panose="020B0603050302020204" pitchFamily="34" charset="0"/>
              <a:cs typeface="Times New Roman" panose="02020603050405020304" pitchFamily="18" charset="0"/>
            </a:endParaRPr>
          </a:p>
        </p:txBody>
      </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18819" y="2286200"/>
            <a:ext cx="80645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400" smtClean="0">
                <a:solidFill>
                  <a:srgbClr val="FF0000"/>
                </a:solidFill>
                <a:latin typeface="HP001 4 hàng" panose="020B0603050302020204" pitchFamily="34" charset="0"/>
                <a:cs typeface="Times New Roman" panose="02020603050405020304" pitchFamily="18" charset="0"/>
              </a:rPr>
              <a:t>hē</a:t>
            </a:r>
            <a:endParaRPr lang="en-US" altLang="en-US" sz="6000" smtClean="0">
              <a:solidFill>
                <a:srgbClr val="FF0000"/>
              </a:solidFill>
              <a:latin typeface="HP001 4 hàng" panose="020B0603050302020204" pitchFamily="34" charset="0"/>
              <a:cs typeface="Times New Roman" panose="02020603050405020304" pitchFamily="18" charset="0"/>
            </a:endParaRPr>
          </a:p>
        </p:txBody>
      </p:sp>
      <p:sp>
        <p:nvSpPr>
          <p:cNvPr id="4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53505" y="2274599"/>
            <a:ext cx="91695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400" smtClean="0">
                <a:solidFill>
                  <a:srgbClr val="FF0000"/>
                </a:solidFill>
                <a:latin typeface="HP001 4 hàng" panose="020B0603050302020204" pitchFamily="34" charset="0"/>
                <a:cs typeface="Times New Roman" panose="02020603050405020304" pitchFamily="18" charset="0"/>
              </a:rPr>
              <a:t>hŅ</a:t>
            </a:r>
            <a:endParaRPr lang="en-US" altLang="en-US" sz="6000" smtClean="0">
              <a:solidFill>
                <a:srgbClr val="FF0000"/>
              </a:solidFill>
              <a:latin typeface="HP001 4 hàng" panose="020B0603050302020204" pitchFamily="34"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2930689" y="939371"/>
            <a:ext cx="1579665" cy="914479"/>
          </a:xfrm>
          <a:prstGeom prst="rect">
            <a:avLst/>
          </a:prstGeom>
        </p:spPr>
      </p:pic>
      <p:pic>
        <p:nvPicPr>
          <p:cNvPr id="7" name="Picture 6"/>
          <p:cNvPicPr>
            <a:picLocks noChangeAspect="1"/>
          </p:cNvPicPr>
          <p:nvPr/>
        </p:nvPicPr>
        <p:blipFill>
          <a:blip r:embed="rId5"/>
          <a:stretch>
            <a:fillRect/>
          </a:stretch>
        </p:blipFill>
        <p:spPr>
          <a:xfrm>
            <a:off x="4221960" y="938820"/>
            <a:ext cx="1435678" cy="914479"/>
          </a:xfrm>
          <a:prstGeom prst="rect">
            <a:avLst/>
          </a:prstGeom>
        </p:spPr>
      </p:pic>
      <p:pic>
        <p:nvPicPr>
          <p:cNvPr id="27" name="Picture 26"/>
          <p:cNvPicPr>
            <a:picLocks noChangeAspect="1"/>
          </p:cNvPicPr>
          <p:nvPr/>
        </p:nvPicPr>
        <p:blipFill>
          <a:blip r:embed="rId4"/>
          <a:stretch>
            <a:fillRect/>
          </a:stretch>
        </p:blipFill>
        <p:spPr>
          <a:xfrm>
            <a:off x="6099185" y="937805"/>
            <a:ext cx="1579665" cy="914479"/>
          </a:xfrm>
          <a:prstGeom prst="rect">
            <a:avLst/>
          </a:prstGeom>
        </p:spPr>
      </p:pic>
      <p:pic>
        <p:nvPicPr>
          <p:cNvPr id="35" name="Picture 34"/>
          <p:cNvPicPr>
            <a:picLocks noChangeAspect="1"/>
          </p:cNvPicPr>
          <p:nvPr/>
        </p:nvPicPr>
        <p:blipFill>
          <a:blip r:embed="rId5"/>
          <a:stretch>
            <a:fillRect/>
          </a:stretch>
        </p:blipFill>
        <p:spPr>
          <a:xfrm>
            <a:off x="7411004" y="937254"/>
            <a:ext cx="1435678" cy="914479"/>
          </a:xfrm>
          <a:prstGeom prst="rect">
            <a:avLst/>
          </a:prstGeom>
        </p:spPr>
      </p:pic>
      <p:pic>
        <p:nvPicPr>
          <p:cNvPr id="8" name="Picture 7"/>
          <p:cNvPicPr>
            <a:picLocks noChangeAspect="1"/>
          </p:cNvPicPr>
          <p:nvPr/>
        </p:nvPicPr>
        <p:blipFill>
          <a:blip r:embed="rId6"/>
          <a:stretch>
            <a:fillRect/>
          </a:stretch>
        </p:blipFill>
        <p:spPr>
          <a:xfrm>
            <a:off x="2897531" y="2195805"/>
            <a:ext cx="1284051" cy="914479"/>
          </a:xfrm>
          <a:prstGeom prst="rect">
            <a:avLst/>
          </a:prstGeom>
        </p:spPr>
      </p:pic>
      <p:pic>
        <p:nvPicPr>
          <p:cNvPr id="10" name="Picture 9"/>
          <p:cNvPicPr>
            <a:picLocks noChangeAspect="1"/>
          </p:cNvPicPr>
          <p:nvPr/>
        </p:nvPicPr>
        <p:blipFill>
          <a:blip r:embed="rId7"/>
          <a:stretch>
            <a:fillRect/>
          </a:stretch>
        </p:blipFill>
        <p:spPr>
          <a:xfrm>
            <a:off x="3696879" y="2195805"/>
            <a:ext cx="1429925" cy="914479"/>
          </a:xfrm>
          <a:prstGeom prst="rect">
            <a:avLst/>
          </a:prstGeom>
        </p:spPr>
      </p:pic>
      <p:pic>
        <p:nvPicPr>
          <p:cNvPr id="37" name="Picture 36"/>
          <p:cNvPicPr>
            <a:picLocks noChangeAspect="1"/>
          </p:cNvPicPr>
          <p:nvPr/>
        </p:nvPicPr>
        <p:blipFill>
          <a:blip r:embed="rId6"/>
          <a:stretch>
            <a:fillRect/>
          </a:stretch>
        </p:blipFill>
        <p:spPr>
          <a:xfrm>
            <a:off x="6080192" y="2202440"/>
            <a:ext cx="1284051" cy="914479"/>
          </a:xfrm>
          <a:prstGeom prst="rect">
            <a:avLst/>
          </a:prstGeom>
        </p:spPr>
      </p:pic>
      <p:pic>
        <p:nvPicPr>
          <p:cNvPr id="38" name="Picture 37"/>
          <p:cNvPicPr>
            <a:picLocks noChangeAspect="1"/>
          </p:cNvPicPr>
          <p:nvPr/>
        </p:nvPicPr>
        <p:blipFill>
          <a:blip r:embed="rId7"/>
          <a:stretch>
            <a:fillRect/>
          </a:stretch>
        </p:blipFill>
        <p:spPr>
          <a:xfrm>
            <a:off x="6879540" y="2202440"/>
            <a:ext cx="1429925" cy="914479"/>
          </a:xfrm>
          <a:prstGeom prst="rect">
            <a:avLst/>
          </a:prstGeom>
        </p:spPr>
      </p:pic>
    </p:spTree>
    <p:extLst>
      <p:ext uri="{BB962C8B-B14F-4D97-AF65-F5344CB8AC3E}">
        <p14:creationId xmlns:p14="http://schemas.microsoft.com/office/powerpoint/2010/main" val="151205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16"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par>
                                <p:cTn id="46" presetID="53" presetClass="entr" presetSubtype="16"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70796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a </a:t>
            </a:r>
            <a:r>
              <a:rPr lang="en-US" sz="2400" b="1">
                <a:latin typeface="Arial-Rounded" pitchFamily="34" charset="0"/>
                <a:ea typeface="Arial-Rounded" pitchFamily="34" charset="0"/>
                <a:cs typeface="Arial-Rounded" pitchFamily="34" charset="0"/>
              </a:rPr>
              <a:t>ở mục </a:t>
            </a:r>
            <a:r>
              <a:rPr lang="en-US" sz="2400" b="1">
                <a:latin typeface="Arial Rounded MT Bold" pitchFamily="34" charset="0"/>
                <a:ea typeface="Arial-Rounded" pitchFamily="34" charset="0"/>
                <a:cs typeface="Arial-Rounded" pitchFamily="34" charset="0"/>
              </a:rPr>
              <a:t>3</a:t>
            </a:r>
          </a:p>
        </p:txBody>
      </p:sp>
      <p:sp>
        <p:nvSpPr>
          <p:cNvPr id="7" name="Rectangle 6">
            <a:extLst>
              <a:ext uri="{FF2B5EF4-FFF2-40B4-BE49-F238E27FC236}">
                <a16:creationId xmlns:a16="http://schemas.microsoft.com/office/drawing/2014/main" id="{A4730778-E7BC-47A7-964C-213D8CC9A148}"/>
              </a:ext>
            </a:extLst>
          </p:cNvPr>
          <p:cNvSpPr/>
          <p:nvPr/>
        </p:nvSpPr>
        <p:spPr>
          <a:xfrm>
            <a:off x="457200" y="1657350"/>
            <a:ext cx="8153400" cy="646331"/>
          </a:xfrm>
          <a:prstGeom prst="rect">
            <a:avLst/>
          </a:prstGeom>
        </p:spPr>
        <p:txBody>
          <a:bodyPr wrap="square">
            <a:spAutoFit/>
          </a:bodyPr>
          <a:lstStyle/>
          <a:p>
            <a:r>
              <a:rPr lang="en-US" sz="3600" smtClean="0">
                <a:latin typeface="Arial-SGK-TV" pitchFamily="2" charset="0"/>
                <a:ea typeface="Arial-Rounded" pitchFamily="34" charset="0"/>
                <a:cs typeface="Arial-SGK-TV" pitchFamily="2" charset="0"/>
              </a:rPr>
              <a:t>Ngày đầu đi học, Nam </a:t>
            </a:r>
            <a:r>
              <a:rPr lang="en-US" sz="3600" smtClean="0">
                <a:solidFill>
                  <a:srgbClr val="FF0000"/>
                </a:solidFill>
                <a:latin typeface="Arial-SGK-TV" pitchFamily="2" charset="0"/>
                <a:ea typeface="Arial-Rounded" pitchFamily="34" charset="0"/>
                <a:cs typeface="Arial-SGK-TV" pitchFamily="2" charset="0"/>
              </a:rPr>
              <a:t>hồi hộp lắm</a:t>
            </a:r>
            <a:r>
              <a:rPr lang="en-US" sz="3600" smtClean="0">
                <a:latin typeface="Arial-SGK-TV" pitchFamily="2" charset="0"/>
                <a:ea typeface="Arial-Rounded" pitchFamily="34" charset="0"/>
                <a:cs typeface="Arial-SGK-TV" pitchFamily="2" charset="0"/>
              </a:rPr>
              <a:t>.</a:t>
            </a:r>
            <a:endParaRPr lang="en-US" sz="3600" dirty="0">
              <a:latin typeface="Arial-SGK-TV" pitchFamily="2" charset="0"/>
              <a:ea typeface="Arial-Rounded" pitchFamily="34" charset="0"/>
              <a:cs typeface="Arial-SGK-TV" pitchFamily="2" charset="0"/>
            </a:endParaRPr>
          </a:p>
        </p:txBody>
      </p:sp>
    </p:spTree>
    <p:custDataLst>
      <p:tags r:id="rId1"/>
    </p:custDataLst>
    <p:extLst>
      <p:ext uri="{BB962C8B-B14F-4D97-AF65-F5344CB8AC3E}">
        <p14:creationId xmlns:p14="http://schemas.microsoft.com/office/powerpoint/2010/main" val="27049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31" y="587334"/>
            <a:ext cx="9028559" cy="3982080"/>
            <a:chOff x="87393" y="618057"/>
            <a:chExt cx="9028559" cy="3982080"/>
          </a:xfrm>
        </p:grpSpPr>
        <p:grpSp>
          <p:nvGrpSpPr>
            <p:cNvPr id="9" name="Group 8"/>
            <p:cNvGrpSpPr/>
            <p:nvPr/>
          </p:nvGrpSpPr>
          <p:grpSpPr>
            <a:xfrm>
              <a:off x="138545" y="633643"/>
              <a:ext cx="8977407" cy="3966494"/>
              <a:chOff x="138545" y="633643"/>
              <a:chExt cx="8977407" cy="3966494"/>
            </a:xfrm>
          </p:grpSpPr>
          <p:grpSp>
            <p:nvGrpSpPr>
              <p:cNvPr id="2" name="Group 1"/>
              <p:cNvGrpSpPr/>
              <p:nvPr/>
            </p:nvGrpSpPr>
            <p:grpSpPr>
              <a:xfrm>
                <a:off x="138545" y="633643"/>
                <a:ext cx="8977407" cy="2057369"/>
                <a:chOff x="152400" y="1171989"/>
                <a:chExt cx="8977407" cy="2057369"/>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23" r="3489" b="-80"/>
                <a:stretch/>
              </p:blipFill>
              <p:spPr bwMode="auto">
                <a:xfrm>
                  <a:off x="152400" y="1171989"/>
                  <a:ext cx="7678412" cy="20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23" r="83149" b="-80"/>
                <a:stretch/>
              </p:blipFill>
              <p:spPr bwMode="auto">
                <a:xfrm>
                  <a:off x="7789247" y="1173720"/>
                  <a:ext cx="1340560" cy="20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149" b="-79"/>
              <a:stretch/>
            </p:blipFill>
            <p:spPr bwMode="auto">
              <a:xfrm>
                <a:off x="7775392" y="2714590"/>
                <a:ext cx="1340560"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87393" y="618057"/>
              <a:ext cx="9028559" cy="124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C4F8E5F2-4792-4415-B6B7-F49CEAC375A5}"/>
              </a:ext>
            </a:extLst>
          </p:cNvPr>
          <p:cNvSpPr txBox="1"/>
          <p:nvPr/>
        </p:nvSpPr>
        <p:spPr>
          <a:xfrm>
            <a:off x="0" y="53492"/>
            <a:ext cx="9220200" cy="609398"/>
          </a:xfrm>
          <a:prstGeom prst="rect">
            <a:avLst/>
          </a:prstGeom>
          <a:noFill/>
          <a:ln>
            <a:noFill/>
          </a:ln>
        </p:spPr>
        <p:txBody>
          <a:bodyPr wrap="square" rtlCol="0">
            <a:spAutoFit/>
          </a:bodyPr>
          <a:lstStyle/>
          <a:p>
            <a:pPr algn="ctr">
              <a:lnSpc>
                <a:spcPct val="120000"/>
              </a:lnSpc>
              <a:defRPr/>
            </a:pPr>
            <a:r>
              <a:rPr lang="en-US" sz="2800" smtClean="0">
                <a:ln>
                  <a:solidFill>
                    <a:srgbClr val="00B050"/>
                  </a:solidFill>
                </a:ln>
                <a:latin typeface="Arial-SGK-TV" pitchFamily="2" charset="0"/>
                <a:ea typeface="Arial-Rounded" panose="020B0500000000000000" pitchFamily="34" charset="0"/>
                <a:cs typeface="Arial-SGK-TV" pitchFamily="2" charset="0"/>
              </a:rPr>
              <a:t>3. Viết câu trả lời cho câu hỏi a ở mục 3 ( SHS trang 25)</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pic>
        <p:nvPicPr>
          <p:cNvPr id="5" name="Picture 4"/>
          <p:cNvPicPr>
            <a:picLocks noChangeAspect="1"/>
          </p:cNvPicPr>
          <p:nvPr/>
        </p:nvPicPr>
        <p:blipFill>
          <a:blip r:embed="rId4"/>
          <a:stretch>
            <a:fillRect/>
          </a:stretch>
        </p:blipFill>
        <p:spPr>
          <a:xfrm>
            <a:off x="436652" y="920180"/>
            <a:ext cx="1229474" cy="914479"/>
          </a:xfrm>
          <a:prstGeom prst="rect">
            <a:avLst/>
          </a:prstGeom>
        </p:spPr>
      </p:pic>
      <p:pic>
        <p:nvPicPr>
          <p:cNvPr id="6" name="Picture 5"/>
          <p:cNvPicPr>
            <a:picLocks noChangeAspect="1"/>
          </p:cNvPicPr>
          <p:nvPr/>
        </p:nvPicPr>
        <p:blipFill>
          <a:blip r:embed="rId5"/>
          <a:stretch>
            <a:fillRect/>
          </a:stretch>
        </p:blipFill>
        <p:spPr>
          <a:xfrm>
            <a:off x="893854" y="929903"/>
            <a:ext cx="1396428" cy="914479"/>
          </a:xfrm>
          <a:prstGeom prst="rect">
            <a:avLst/>
          </a:prstGeom>
        </p:spPr>
      </p:pic>
      <p:pic>
        <p:nvPicPr>
          <p:cNvPr id="7" name="Picture 6"/>
          <p:cNvPicPr>
            <a:picLocks noChangeAspect="1"/>
          </p:cNvPicPr>
          <p:nvPr/>
        </p:nvPicPr>
        <p:blipFill>
          <a:blip r:embed="rId6"/>
          <a:stretch>
            <a:fillRect/>
          </a:stretch>
        </p:blipFill>
        <p:spPr>
          <a:xfrm>
            <a:off x="1839074" y="930240"/>
            <a:ext cx="1461363" cy="914479"/>
          </a:xfrm>
          <a:prstGeom prst="rect">
            <a:avLst/>
          </a:prstGeom>
        </p:spPr>
      </p:pic>
      <p:pic>
        <p:nvPicPr>
          <p:cNvPr id="8" name="Picture 7"/>
          <p:cNvPicPr>
            <a:picLocks noChangeAspect="1"/>
          </p:cNvPicPr>
          <p:nvPr/>
        </p:nvPicPr>
        <p:blipFill>
          <a:blip r:embed="rId7"/>
          <a:stretch>
            <a:fillRect/>
          </a:stretch>
        </p:blipFill>
        <p:spPr>
          <a:xfrm>
            <a:off x="2815995" y="920180"/>
            <a:ext cx="1036814" cy="914479"/>
          </a:xfrm>
          <a:prstGeom prst="rect">
            <a:avLst/>
          </a:prstGeom>
        </p:spPr>
      </p:pic>
      <p:pic>
        <p:nvPicPr>
          <p:cNvPr id="10" name="Picture 9"/>
          <p:cNvPicPr>
            <a:picLocks noChangeAspect="1"/>
          </p:cNvPicPr>
          <p:nvPr/>
        </p:nvPicPr>
        <p:blipFill>
          <a:blip r:embed="rId8"/>
          <a:stretch>
            <a:fillRect/>
          </a:stretch>
        </p:blipFill>
        <p:spPr>
          <a:xfrm>
            <a:off x="3358814" y="929689"/>
            <a:ext cx="1398997" cy="914479"/>
          </a:xfrm>
          <a:prstGeom prst="rect">
            <a:avLst/>
          </a:prstGeom>
        </p:spPr>
      </p:pic>
      <p:sp>
        <p:nvSpPr>
          <p:cNvPr id="1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378522" y="956958"/>
            <a:ext cx="3852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smtClean="0">
                <a:solidFill>
                  <a:srgbClr val="FF0000"/>
                </a:solidFill>
                <a:latin typeface="HP001 4 hàng" panose="020B0603050302020204" pitchFamily="34" charset="0"/>
                <a:cs typeface="Times New Roman" panose="02020603050405020304" pitchFamily="18" charset="0"/>
              </a:rPr>
              <a:t>,</a:t>
            </a:r>
          </a:p>
        </p:txBody>
      </p:sp>
      <p:pic>
        <p:nvPicPr>
          <p:cNvPr id="18" name="Picture 17"/>
          <p:cNvPicPr>
            <a:picLocks noChangeAspect="1"/>
          </p:cNvPicPr>
          <p:nvPr/>
        </p:nvPicPr>
        <p:blipFill>
          <a:blip r:embed="rId4"/>
          <a:stretch>
            <a:fillRect/>
          </a:stretch>
        </p:blipFill>
        <p:spPr>
          <a:xfrm>
            <a:off x="4413260" y="929688"/>
            <a:ext cx="1229474" cy="914479"/>
          </a:xfrm>
          <a:prstGeom prst="rect">
            <a:avLst/>
          </a:prstGeom>
        </p:spPr>
      </p:pic>
      <p:pic>
        <p:nvPicPr>
          <p:cNvPr id="12" name="Picture 11"/>
          <p:cNvPicPr>
            <a:picLocks noChangeAspect="1"/>
          </p:cNvPicPr>
          <p:nvPr/>
        </p:nvPicPr>
        <p:blipFill>
          <a:blip r:embed="rId9"/>
          <a:stretch>
            <a:fillRect/>
          </a:stretch>
        </p:blipFill>
        <p:spPr>
          <a:xfrm>
            <a:off x="4863018" y="930454"/>
            <a:ext cx="1364260" cy="914479"/>
          </a:xfrm>
          <a:prstGeom prst="rect">
            <a:avLst/>
          </a:prstGeom>
        </p:spPr>
      </p:pic>
      <p:pic>
        <p:nvPicPr>
          <p:cNvPr id="20" name="Picture 19"/>
          <p:cNvPicPr>
            <a:picLocks noChangeAspect="1"/>
          </p:cNvPicPr>
          <p:nvPr/>
        </p:nvPicPr>
        <p:blipFill>
          <a:blip r:embed="rId10"/>
          <a:stretch>
            <a:fillRect/>
          </a:stretch>
        </p:blipFill>
        <p:spPr>
          <a:xfrm>
            <a:off x="5753994" y="936410"/>
            <a:ext cx="1284051" cy="914479"/>
          </a:xfrm>
          <a:prstGeom prst="rect">
            <a:avLst/>
          </a:prstGeom>
        </p:spPr>
      </p:pic>
      <p:pic>
        <p:nvPicPr>
          <p:cNvPr id="21" name="Picture 20"/>
          <p:cNvPicPr>
            <a:picLocks noChangeAspect="1"/>
          </p:cNvPicPr>
          <p:nvPr/>
        </p:nvPicPr>
        <p:blipFill>
          <a:blip r:embed="rId11"/>
          <a:stretch>
            <a:fillRect/>
          </a:stretch>
        </p:blipFill>
        <p:spPr>
          <a:xfrm>
            <a:off x="6563616" y="936410"/>
            <a:ext cx="1429925" cy="914479"/>
          </a:xfrm>
          <a:prstGeom prst="rect">
            <a:avLst/>
          </a:prstGeom>
        </p:spPr>
      </p:pic>
      <p:pic>
        <p:nvPicPr>
          <p:cNvPr id="13" name="Picture 12"/>
          <p:cNvPicPr>
            <a:picLocks noChangeAspect="1"/>
          </p:cNvPicPr>
          <p:nvPr/>
        </p:nvPicPr>
        <p:blipFill>
          <a:blip r:embed="rId12"/>
          <a:stretch>
            <a:fillRect/>
          </a:stretch>
        </p:blipFill>
        <p:spPr>
          <a:xfrm>
            <a:off x="7509753" y="933380"/>
            <a:ext cx="1593150" cy="914479"/>
          </a:xfrm>
          <a:prstGeom prst="rect">
            <a:avLst/>
          </a:prstGeom>
        </p:spPr>
      </p:pic>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8759363" y="944235"/>
            <a:ext cx="3852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smtClean="0">
                <a:solidFill>
                  <a:srgbClr val="FF0000"/>
                </a:solidFill>
                <a:latin typeface="HP001 4 hàng" panose="020B0603050302020204" pitchFamily="34" charset="0"/>
                <a:cs typeface="Times New Roman" panose="02020603050405020304" pitchFamily="18" charset="0"/>
              </a:rPr>
              <a:t>.</a:t>
            </a:r>
          </a:p>
        </p:txBody>
      </p:sp>
    </p:spTree>
    <p:extLst>
      <p:ext uri="{BB962C8B-B14F-4D97-AF65-F5344CB8AC3E}">
        <p14:creationId xmlns:p14="http://schemas.microsoft.com/office/powerpoint/2010/main" val="33737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831770"/>
          </a:xfrm>
          <a:prstGeom prst="rect">
            <a:avLst/>
          </a:prstGeom>
          <a:noFill/>
        </p:spPr>
        <p:txBody>
          <a:bodyPr wrap="square" lIns="91391" tIns="45696" rIns="91391" bIns="45696" rtlCol="0">
            <a:spAutoFit/>
          </a:bodyPr>
          <a:lstStyle/>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Ngày </a:t>
            </a:r>
            <a:r>
              <a:rPr lang="en-US" sz="25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500" smtClean="0">
                <a:latin typeface="Arial-Rounded" pitchFamily="34" charset="0"/>
                <a:ea typeface="Arial-Rounded" pitchFamily="34" charset="0"/>
                <a:cs typeface="Arial-Rounded" pitchFamily="34" charset="0"/>
              </a:rPr>
              <a:t>      - </a:t>
            </a:r>
            <a:r>
              <a:rPr lang="en-US" sz="2500">
                <a:latin typeface="Arial-Rounded" pitchFamily="34" charset="0"/>
                <a:ea typeface="Arial-Rounded" pitchFamily="34" charset="0"/>
                <a:cs typeface="Arial-Rounded" pitchFamily="34" charset="0"/>
              </a:rPr>
              <a:t>Mỗi khi lo lắng, con hãy áp bàn tay này lên má. Mẹ lúc nào cũng ở bên con. </a:t>
            </a:r>
            <a:endParaRPr lang="en-US" sz="2500" smtClean="0">
              <a:latin typeface="Arial-Rounded" pitchFamily="34" charset="0"/>
              <a:ea typeface="Arial-Rounded" pitchFamily="34" charset="0"/>
              <a:cs typeface="Arial-Rounded" pitchFamily="34" charset="0"/>
            </a:endParaRPr>
          </a:p>
          <a:p>
            <a:pPr algn="just"/>
            <a:r>
              <a:rPr lang="en-US" sz="2500" smtClean="0">
                <a:latin typeface="Arial-Rounded" pitchFamily="34" charset="0"/>
                <a:ea typeface="Arial-Rounded" pitchFamily="34" charset="0"/>
                <a:cs typeface="Arial-Rounded" pitchFamily="34" charset="0"/>
              </a:rPr>
              <a:t>      Nam </a:t>
            </a:r>
            <a:r>
              <a:rPr lang="en-US" sz="2500">
                <a:latin typeface="Arial-Rounded" pitchFamily="34" charset="0"/>
                <a:ea typeface="Arial-Rounded" pitchFamily="34" charset="0"/>
                <a:cs typeface="Arial-Rounded" pitchFamily="34" charset="0"/>
              </a:rPr>
              <a:t>cảm thấy thật ấm áp. Cậu im lặng rồi đột nhiên mỉm cười: </a:t>
            </a:r>
          </a:p>
          <a:p>
            <a:pPr algn="just"/>
            <a:r>
              <a:rPr lang="en-US" sz="2500" smtClean="0">
                <a:latin typeface="Arial-Rounded" pitchFamily="34" charset="0"/>
                <a:ea typeface="Arial-Rounded" pitchFamily="34" charset="0"/>
                <a:cs typeface="Arial-Rounded" pitchFamily="34" charset="0"/>
              </a:rPr>
              <a:t>      - Mẹ đưa tay cho con nào!</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Nam đặt một nụ hôn vào bàn tay mẹ rồi thủ thỉ:</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500" smtClean="0">
                <a:latin typeface="Arial-Rounded" pitchFamily="34" charset="0"/>
                <a:ea typeface="Arial-Rounded" pitchFamily="34" charset="0"/>
                <a:cs typeface="Arial-Rounded" pitchFamily="34" charset="0"/>
              </a:rPr>
              <a:t>      Nam chào mẹ và tung tăng bước vào lớp.</a:t>
            </a:r>
          </a:p>
          <a:p>
            <a:pPr algn="just"/>
            <a:r>
              <a:rPr lang="en-US" smtClean="0">
                <a:latin typeface="Arial-Rounded" pitchFamily="34" charset="0"/>
                <a:ea typeface="Arial-Rounded" pitchFamily="34" charset="0"/>
                <a:cs typeface="Arial-Rounded" pitchFamily="34" charset="0"/>
              </a:rPr>
              <a:t>                                                (</a:t>
            </a:r>
            <a:r>
              <a:rPr lang="en-US" i="1" smtClean="0">
                <a:latin typeface="Arial-Rounded" pitchFamily="34" charset="0"/>
                <a:ea typeface="Arial-Rounded" pitchFamily="34" charset="0"/>
                <a:cs typeface="Arial-Rounded" pitchFamily="34" charset="0"/>
              </a:rPr>
              <a:t>Theo</a:t>
            </a:r>
            <a:r>
              <a:rPr lang="en-US" smtClean="0">
                <a:latin typeface="Arial-Rounded" pitchFamily="34" charset="0"/>
                <a:ea typeface="Arial-Rounded" pitchFamily="34" charset="0"/>
                <a:cs typeface="Arial-Rounded" pitchFamily="34" charset="0"/>
              </a:rPr>
              <a:t> Au-đrây Pen, </a:t>
            </a:r>
            <a:r>
              <a:rPr lang="en-US" i="1" smtClean="0">
                <a:latin typeface="Arial-Rounded" pitchFamily="34" charset="0"/>
                <a:ea typeface="Arial-Rounded" pitchFamily="34" charset="0"/>
                <a:cs typeface="Arial-Rounded" pitchFamily="34" charset="0"/>
              </a:rPr>
              <a:t>Nụ hôn trên bàn tay,</a:t>
            </a:r>
            <a:r>
              <a:rPr lang="en-US" smtClean="0">
                <a:latin typeface="Arial-Rounded" pitchFamily="34" charset="0"/>
                <a:ea typeface="Arial-Rounded" pitchFamily="34" charset="0"/>
                <a:cs typeface="Arial-Rounded" pitchFamily="34" charset="0"/>
              </a:rPr>
              <a:t> Đỗ Nhật Nam </a:t>
            </a:r>
            <a:r>
              <a:rPr lang="en-US" i="1" smtClean="0">
                <a:latin typeface="Arial-Rounded" pitchFamily="34" charset="0"/>
                <a:ea typeface="Arial-Rounded" pitchFamily="34" charset="0"/>
                <a:cs typeface="Arial-Rounded" pitchFamily="34" charset="0"/>
              </a:rPr>
              <a:t>dịch</a:t>
            </a:r>
            <a:r>
              <a:rPr lang="en-US" smtClean="0">
                <a:latin typeface="Arial-Rounded" pitchFamily="34" charset="0"/>
                <a:ea typeface="Arial-Rounded" pitchFamily="34" charset="0"/>
                <a:cs typeface="Arial-Rounded" pitchFamily="34" charset="0"/>
              </a:rPr>
              <a:t>)</a:t>
            </a:r>
            <a:endParaRPr lang="en-US" sz="24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Vì sao có các dấu gạch ngang đầu dòng?</a:t>
            </a:r>
            <a:endParaRPr lang="en-US" sz="32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658</Words>
  <Application>Microsoft Office PowerPoint</Application>
  <PresentationFormat>On-screen Show (16:9)</PresentationFormat>
  <Paragraphs>91</Paragraphs>
  <Slides>21</Slides>
  <Notes>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88</cp:revision>
  <dcterms:created xsi:type="dcterms:W3CDTF">2020-12-08T15:48:47Z</dcterms:created>
  <dcterms:modified xsi:type="dcterms:W3CDTF">2022-02-07T05:53:05Z</dcterms:modified>
</cp:coreProperties>
</file>