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352" r:id="rId3"/>
    <p:sldId id="272" r:id="rId4"/>
    <p:sldId id="275" r:id="rId5"/>
    <p:sldId id="276" r:id="rId6"/>
    <p:sldId id="277" r:id="rId7"/>
    <p:sldId id="351" r:id="rId8"/>
    <p:sldId id="278" r:id="rId9"/>
    <p:sldId id="349" r:id="rId10"/>
    <p:sldId id="280" r:id="rId11"/>
    <p:sldId id="290" r:id="rId12"/>
  </p:sldIdLst>
  <p:sldSz cx="9144000" cy="6858000" type="screen4x3"/>
  <p:notesSz cx="6858000" cy="9144000"/>
  <p:defaultTextStyle>
    <a:defPPr>
      <a:defRPr lang="vi-V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31C7DB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5" autoAdjust="0"/>
    <p:restoredTop sz="94660"/>
  </p:normalViewPr>
  <p:slideViewPr>
    <p:cSldViewPr>
      <p:cViewPr varScale="1">
        <p:scale>
          <a:sx n="69" d="100"/>
          <a:sy n="69" d="100"/>
        </p:scale>
        <p:origin x="141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E05329-9730-40BE-8B9B-4ABE2368E1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010B07-C059-402B-9318-F0F4E0D99645}" type="datetimeFigureOut">
              <a:rPr lang="vi-VN"/>
              <a:pPr>
                <a:defRPr/>
              </a:pPr>
              <a:t>04/12/2021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02BD1A-3413-42F3-83D6-16AF7E0E9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DFA2E7-214C-44C4-BB4C-D6077D0D7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C0DB52-38A4-413E-B5F8-D09B1CDD5FBB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678589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14FBF0-7DAF-4D27-B738-3C9C3D2CC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BDD42B-A73D-4902-94AA-155EBB8D856E}" type="datetimeFigureOut">
              <a:rPr lang="vi-VN"/>
              <a:pPr>
                <a:defRPr/>
              </a:pPr>
              <a:t>04/12/2021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D2D93A-1A88-4767-85DF-462811BFE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64F901-E0EE-4BE0-A9F1-4E13182AF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64491D-5CF1-40FE-BEC1-1090F97C6F42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476430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B6B03B-3E96-4C77-A7D2-94BE1FD72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28E785-B22D-4A8F-A76B-AF5683FDD827}" type="datetimeFigureOut">
              <a:rPr lang="vi-VN"/>
              <a:pPr>
                <a:defRPr/>
              </a:pPr>
              <a:t>04/12/2021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B6F464-303A-43B7-A97C-58593232F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B00A38-1CE0-4656-A639-6ED618E84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6ECF2-8923-4AF5-84F8-86954F24A77A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098821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135890-D6F3-4D68-BCB3-F4AC186C0D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452A33-9800-45D8-8840-FDBDDA725025}" type="datetimeFigureOut">
              <a:rPr lang="vi-VN"/>
              <a:pPr>
                <a:defRPr/>
              </a:pPr>
              <a:t>04/12/2021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95B7F6-2E97-4476-9929-576090467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604693-3060-4D2C-8E40-50FFDA19A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DEFEB0-271C-425A-A495-B73042AC334B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1430516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072C89-1C0E-4399-9D6F-E2D3CE5DF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6D9254-84C1-40B6-9578-022C50B84E7B}" type="datetimeFigureOut">
              <a:rPr lang="vi-VN"/>
              <a:pPr>
                <a:defRPr/>
              </a:pPr>
              <a:t>04/12/2021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14406D-CE2A-45CD-82E0-D7D697CF6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BE3659-8D6B-4EF4-B972-01B61A571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D8A63D-47DB-47A0-9DF7-A18E5AB699B1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4042228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C2200B8-129A-4C4A-9C88-7D177DB87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3E0B9-92D2-4918-811E-61519BDFC22B}" type="datetimeFigureOut">
              <a:rPr lang="vi-VN"/>
              <a:pPr>
                <a:defRPr/>
              </a:pPr>
              <a:t>04/12/2021</a:t>
            </a:fld>
            <a:endParaRPr lang="vi-VN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0F6CDE5-3EA6-437E-B238-AE2EC1791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DBDB8F8-ED5C-4519-88D5-B5F0BB2FB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9BC7E0-98B3-43A4-9689-B934C69D6D93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003328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A51BDE93-1F1A-4066-BCB2-CCCE3AFB4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AD58C1-400C-4AED-8BCB-62723F6D1040}" type="datetimeFigureOut">
              <a:rPr lang="vi-VN"/>
              <a:pPr>
                <a:defRPr/>
              </a:pPr>
              <a:t>04/12/2021</a:t>
            </a:fld>
            <a:endParaRPr lang="vi-VN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F887B03-3965-4F8B-86D1-20794A49B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A02FC38-9422-450B-A6E2-43FA19274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1C5286-ADC4-435B-9A4F-D1459D47C2F5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708737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3B69CEDF-6649-4DB7-B465-0A5145345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EDA46-3205-484A-91D7-F965948EF0DD}" type="datetimeFigureOut">
              <a:rPr lang="vi-VN"/>
              <a:pPr>
                <a:defRPr/>
              </a:pPr>
              <a:t>04/12/2021</a:t>
            </a:fld>
            <a:endParaRPr lang="vi-VN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65EBD59-0BCD-4E58-A14F-40FC9307A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17AC3BF-1560-4453-8FD8-24655574E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895505-5338-4C5B-AF0A-AF150C7A5755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971080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E56434D0-6FB4-480B-AD3D-94596418E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D9432D-4F05-4775-9843-E3208CC4C513}" type="datetimeFigureOut">
              <a:rPr lang="vi-VN"/>
              <a:pPr>
                <a:defRPr/>
              </a:pPr>
              <a:t>04/12/2021</a:t>
            </a:fld>
            <a:endParaRPr lang="vi-VN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7D9E277D-51A6-4B04-9D55-BDC6FFEC2F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B0E05BE-F2B8-43CC-A33A-11DDDE155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CE6940-5B85-4363-9C73-52F078141379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195123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EC140F2-E22D-4582-90B0-154052590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E154C7-2C15-4B39-90EE-A27AF3DBEA18}" type="datetimeFigureOut">
              <a:rPr lang="vi-VN"/>
              <a:pPr>
                <a:defRPr/>
              </a:pPr>
              <a:t>04/12/2021</a:t>
            </a:fld>
            <a:endParaRPr lang="vi-VN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70CC906-F047-4C8B-B5F2-A2C4BD3C9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70032DF-B537-427D-AB90-5F97609E1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4CBFAB-2C4B-4E06-B4E1-440C057CE73D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660756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64B23BA-85ED-4414-B9AA-27A62257EC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84B22D-8E03-4D4A-B6CB-44D3D82E0D65}" type="datetimeFigureOut">
              <a:rPr lang="vi-VN"/>
              <a:pPr>
                <a:defRPr/>
              </a:pPr>
              <a:t>04/12/2021</a:t>
            </a:fld>
            <a:endParaRPr lang="vi-VN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5C76197-C301-4D5D-A41D-E0D4BE891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B82C284-0B34-4DA7-8A1F-B880744F7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55B3AE-1F2D-4C1A-9C09-6E392F5AAE37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778284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4BE5C665-ACB7-4289-9CDA-5DCFFE1CC7C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vi-VN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E5257E11-1437-499D-84C6-52B0DB90EBF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vi-VN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7267F7-FD89-4EAB-9DC4-EAFE316655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FFB0BEB-A4B9-47F1-9EE0-ABAA4C567462}" type="datetimeFigureOut">
              <a:rPr lang="vi-VN"/>
              <a:pPr>
                <a:defRPr/>
              </a:pPr>
              <a:t>04/12/2021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9CF092-0965-4E13-BFA3-F4797323E1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2808FD-6EB1-428F-9177-C2FA5A5C3C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F2AA3083-13A1-4A83-9770-3DB73F8D98A1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hyperlink" Target="T&#7853;p%20&#272;&#7871;m%20-%20Nh&#7841;c%20Thi&#7871;u%20Nhi%20B&#7843;o%20Ng&#7885;c%20-%20Skids%20Nh&#7841;c%20Thi&#7871;u%20Nhi%20Vui%20Nh&#7897;n%20Hay%20Nh&#7845;t%202017_Trim.mp4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file:///C:\Users\ASUS\OneDrive\M&#225;y%20t&#237;nh\T&#7853;p%20&#272;&#7871;m%20-%20Nh&#7841;c%20Thi&#7871;u%20Nhi%20B&#7843;o%20Ng&#7885;c%20-%20Skids%20Nh&#7841;c%20Thi&#7871;u%20Nhi%20Vui%20Nh&#7897;n%20Hay%20Nh&#7845;t%202017_Trim.mp4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hyperlink" Target="T&#7853;p%20&#272;&#7871;m%20-%20Nh&#7841;c%20Thi&#7871;u%20Nhi%20B&#7843;o%20Ng&#7885;c%20-%20Skids%20Nh&#7841;c%20Thi&#7871;u%20Nhi%20Vui%20Nh&#7897;n%20Hay%20Nh&#7845;t%202017_Trim.mp4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file:///C:\Users\ASUS\OneDrive\M&#225;y%20t&#237;nh\T&#7853;p%20&#272;&#7871;m%20-%20Nh&#7841;c%20Thi&#7871;u%20Nhi%20B&#7843;o%20Ng&#7885;c%20-%20Skids%20Nh&#7841;c%20Thi&#7871;u%20Nhi%20Vui%20Nh&#7897;n%20Hay%20Nh&#7845;t%202017_Trim.mp4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WordArt 8">
            <a:extLst>
              <a:ext uri="{FF2B5EF4-FFF2-40B4-BE49-F238E27FC236}">
                <a16:creationId xmlns:a16="http://schemas.microsoft.com/office/drawing/2014/main" id="{8C9A996F-D71A-4A69-A294-E5BEED64E25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357422" y="1285860"/>
            <a:ext cx="4119578" cy="1143008"/>
          </a:xfrm>
          <a:prstGeom prst="rect">
            <a:avLst/>
          </a:prstGeom>
        </p:spPr>
        <p:txBody>
          <a:bodyPr wrap="none" fromWordArt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4000" b="1" kern="10" dirty="0">
                <a:ln w="9525">
                  <a:noFill/>
                  <a:round/>
                  <a:headEnd/>
                  <a:tailEnd/>
                </a:ln>
                <a:solidFill>
                  <a:srgbClr val="008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Môn: Toán</a:t>
            </a:r>
          </a:p>
        </p:txBody>
      </p:sp>
      <p:sp>
        <p:nvSpPr>
          <p:cNvPr id="8" name="WordArt 8">
            <a:extLst>
              <a:ext uri="{FF2B5EF4-FFF2-40B4-BE49-F238E27FC236}">
                <a16:creationId xmlns:a16="http://schemas.microsoft.com/office/drawing/2014/main" id="{327588A0-F03B-432F-92A6-C88DB2DEA47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656696" y="3366227"/>
            <a:ext cx="5830608" cy="725397"/>
          </a:xfrm>
          <a:prstGeom prst="rect">
            <a:avLst/>
          </a:prstGeom>
        </p:spPr>
        <p:txBody>
          <a:bodyPr wrap="none" fromWordArt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kern="10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Bài 12: Bảng cộng, bảng trừ trong phạm vi 10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kern="10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(Tiết 1) </a:t>
            </a:r>
            <a:endParaRPr lang="vi-VN" sz="3600" b="1" kern="10" dirty="0">
              <a:ln w="9525">
                <a:noFill/>
                <a:round/>
                <a:headEnd/>
                <a:tailEnd/>
              </a:ln>
              <a:solidFill>
                <a:srgbClr val="C00000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  <a:reflection blurRad="6350" stA="55000" endA="300" endPos="45500" dir="5400000" sy="-100000" algn="bl" rotWithShape="0"/>
              </a:effectLst>
              <a:latin typeface="Times New Roman"/>
              <a:cs typeface="Times New Roman"/>
            </a:endParaRPr>
          </a:p>
        </p:txBody>
      </p:sp>
      <p:sp>
        <p:nvSpPr>
          <p:cNvPr id="9" name="WordArt 8">
            <a:extLst>
              <a:ext uri="{FF2B5EF4-FFF2-40B4-BE49-F238E27FC236}">
                <a16:creationId xmlns:a16="http://schemas.microsoft.com/office/drawing/2014/main" id="{4917AB68-1DCC-4783-97B9-BB4E74D8136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346659" y="2414269"/>
            <a:ext cx="4119578" cy="1143008"/>
          </a:xfrm>
          <a:prstGeom prst="rect">
            <a:avLst/>
          </a:prstGeom>
        </p:spPr>
        <p:txBody>
          <a:bodyPr wrap="none" fromWordArt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LỚP 1</a:t>
            </a:r>
            <a:endParaRPr lang="vi-VN" sz="4000" b="1" kern="10" dirty="0">
              <a:ln w="9525">
                <a:noFill/>
                <a:round/>
                <a:headEnd/>
                <a:tailEnd/>
              </a:ln>
              <a:solidFill>
                <a:srgbClr val="FF0000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  <a:reflection blurRad="6350" stA="55000" endA="300" endPos="45500" dir="5400000" sy="-100000" algn="bl" rotWithShape="0"/>
              </a:effectLst>
              <a:latin typeface="Times New Roman"/>
              <a:cs typeface="Times New Roman"/>
            </a:endParaRPr>
          </a:p>
        </p:txBody>
      </p:sp>
      <p:sp>
        <p:nvSpPr>
          <p:cNvPr id="2054" name="TextBox 1">
            <a:extLst>
              <a:ext uri="{FF2B5EF4-FFF2-40B4-BE49-F238E27FC236}">
                <a16:creationId xmlns:a16="http://schemas.microsoft.com/office/drawing/2014/main" id="{0D8508F1-989D-47A2-AFF6-EA55E90DEC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1375" y="525463"/>
            <a:ext cx="71294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/>
              <a:t>    </a:t>
            </a:r>
            <a:r>
              <a:rPr lang="en-US" altLang="en-US" sz="2800" b="1">
                <a:solidFill>
                  <a:srgbClr val="FF0000"/>
                </a:solidFill>
              </a:rPr>
              <a:t>TRƯỜNG TIỂU HỌC </a:t>
            </a:r>
            <a:r>
              <a:rPr lang="en-US" altLang="en-US" sz="2800" b="1" smtClean="0">
                <a:solidFill>
                  <a:srgbClr val="FF0000"/>
                </a:solidFill>
              </a:rPr>
              <a:t>GIA THỤY</a:t>
            </a:r>
            <a:endParaRPr lang="en-US" altLang="en-US" sz="2800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advTm="1068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7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770" decel="100000"/>
                                        <p:tgtEl>
                                          <p:spTgt spid="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7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770" decel="100000"/>
                                        <p:tgtEl>
                                          <p:spTgt spid="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8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0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29F63C-49C5-415A-8282-E6F85E9862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83DBAF-3C3C-4D37-B8E9-1DC7CE5D0D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4EED126-E1EE-44E9-9434-0083EBAD809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03" t="36350" r="6785" b="30050"/>
          <a:stretch/>
        </p:blipFill>
        <p:spPr>
          <a:xfrm>
            <a:off x="0" y="0"/>
            <a:ext cx="9215437" cy="6858000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89F66FE-5D07-4A62-B691-F5DA9359573F}"/>
              </a:ext>
            </a:extLst>
          </p:cNvPr>
          <p:cNvCxnSpPr/>
          <p:nvPr/>
        </p:nvCxnSpPr>
        <p:spPr>
          <a:xfrm>
            <a:off x="3347864" y="4869160"/>
            <a:ext cx="1368152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A9FB465-E339-4E07-9429-4657EBFC6583}"/>
              </a:ext>
            </a:extLst>
          </p:cNvPr>
          <p:cNvCxnSpPr/>
          <p:nvPr/>
        </p:nvCxnSpPr>
        <p:spPr>
          <a:xfrm flipH="1" flipV="1">
            <a:off x="5436096" y="2996952"/>
            <a:ext cx="1656184" cy="144016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B0E4542-01C3-4ADD-8EA4-6BECD52989B7}"/>
              </a:ext>
            </a:extLst>
          </p:cNvPr>
          <p:cNvCxnSpPr/>
          <p:nvPr/>
        </p:nvCxnSpPr>
        <p:spPr>
          <a:xfrm flipH="1" flipV="1">
            <a:off x="6300192" y="4077072"/>
            <a:ext cx="792088" cy="7920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D258316C-17D8-4D28-A3A2-78FE7421E08F}"/>
              </a:ext>
            </a:extLst>
          </p:cNvPr>
          <p:cNvSpPr/>
          <p:nvPr/>
        </p:nvSpPr>
        <p:spPr>
          <a:xfrm>
            <a:off x="3798277" y="4079631"/>
            <a:ext cx="942535" cy="1871003"/>
          </a:xfrm>
          <a:custGeom>
            <a:avLst/>
            <a:gdLst>
              <a:gd name="connsiteX0" fmla="*/ 942535 w 942535"/>
              <a:gd name="connsiteY0" fmla="*/ 1871003 h 1871003"/>
              <a:gd name="connsiteX1" fmla="*/ 787791 w 942535"/>
              <a:gd name="connsiteY1" fmla="*/ 1814732 h 1871003"/>
              <a:gd name="connsiteX2" fmla="*/ 745588 w 942535"/>
              <a:gd name="connsiteY2" fmla="*/ 1800664 h 1871003"/>
              <a:gd name="connsiteX3" fmla="*/ 675249 w 942535"/>
              <a:gd name="connsiteY3" fmla="*/ 1758461 h 1871003"/>
              <a:gd name="connsiteX4" fmla="*/ 576775 w 942535"/>
              <a:gd name="connsiteY4" fmla="*/ 1716258 h 1871003"/>
              <a:gd name="connsiteX5" fmla="*/ 534572 w 942535"/>
              <a:gd name="connsiteY5" fmla="*/ 1688123 h 1871003"/>
              <a:gd name="connsiteX6" fmla="*/ 450166 w 942535"/>
              <a:gd name="connsiteY6" fmla="*/ 1645920 h 1871003"/>
              <a:gd name="connsiteX7" fmla="*/ 422031 w 942535"/>
              <a:gd name="connsiteY7" fmla="*/ 1617784 h 1871003"/>
              <a:gd name="connsiteX8" fmla="*/ 337625 w 942535"/>
              <a:gd name="connsiteY8" fmla="*/ 1561514 h 1871003"/>
              <a:gd name="connsiteX9" fmla="*/ 267286 w 942535"/>
              <a:gd name="connsiteY9" fmla="*/ 1505243 h 1871003"/>
              <a:gd name="connsiteX10" fmla="*/ 211015 w 942535"/>
              <a:gd name="connsiteY10" fmla="*/ 1434904 h 1871003"/>
              <a:gd name="connsiteX11" fmla="*/ 168812 w 942535"/>
              <a:gd name="connsiteY11" fmla="*/ 1406769 h 1871003"/>
              <a:gd name="connsiteX12" fmla="*/ 140677 w 942535"/>
              <a:gd name="connsiteY12" fmla="*/ 1364566 h 1871003"/>
              <a:gd name="connsiteX13" fmla="*/ 84406 w 942535"/>
              <a:gd name="connsiteY13" fmla="*/ 1308295 h 1871003"/>
              <a:gd name="connsiteX14" fmla="*/ 70338 w 942535"/>
              <a:gd name="connsiteY14" fmla="*/ 1266092 h 1871003"/>
              <a:gd name="connsiteX15" fmla="*/ 42203 w 942535"/>
              <a:gd name="connsiteY15" fmla="*/ 1223889 h 1871003"/>
              <a:gd name="connsiteX16" fmla="*/ 28135 w 942535"/>
              <a:gd name="connsiteY16" fmla="*/ 1167618 h 1871003"/>
              <a:gd name="connsiteX17" fmla="*/ 0 w 942535"/>
              <a:gd name="connsiteY17" fmla="*/ 1083212 h 1871003"/>
              <a:gd name="connsiteX18" fmla="*/ 14068 w 942535"/>
              <a:gd name="connsiteY18" fmla="*/ 309489 h 1871003"/>
              <a:gd name="connsiteX19" fmla="*/ 28135 w 942535"/>
              <a:gd name="connsiteY19" fmla="*/ 267286 h 1871003"/>
              <a:gd name="connsiteX20" fmla="*/ 42203 w 942535"/>
              <a:gd name="connsiteY20" fmla="*/ 168812 h 1871003"/>
              <a:gd name="connsiteX21" fmla="*/ 56271 w 942535"/>
              <a:gd name="connsiteY21" fmla="*/ 98474 h 1871003"/>
              <a:gd name="connsiteX22" fmla="*/ 70338 w 942535"/>
              <a:gd name="connsiteY22" fmla="*/ 56271 h 1871003"/>
              <a:gd name="connsiteX23" fmla="*/ 70338 w 942535"/>
              <a:gd name="connsiteY23" fmla="*/ 0 h 18710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942535" h="1871003">
                <a:moveTo>
                  <a:pt x="942535" y="1871003"/>
                </a:moveTo>
                <a:cubicBezTo>
                  <a:pt x="844656" y="1831850"/>
                  <a:pt x="896160" y="1850855"/>
                  <a:pt x="787791" y="1814732"/>
                </a:cubicBezTo>
                <a:lnTo>
                  <a:pt x="745588" y="1800664"/>
                </a:lnTo>
                <a:cubicBezTo>
                  <a:pt x="690632" y="1745710"/>
                  <a:pt x="748297" y="1794985"/>
                  <a:pt x="675249" y="1758461"/>
                </a:cubicBezTo>
                <a:cubicBezTo>
                  <a:pt x="578100" y="1709886"/>
                  <a:pt x="693886" y="1745536"/>
                  <a:pt x="576775" y="1716258"/>
                </a:cubicBezTo>
                <a:cubicBezTo>
                  <a:pt x="562707" y="1706880"/>
                  <a:pt x="549694" y="1695684"/>
                  <a:pt x="534572" y="1688123"/>
                </a:cubicBezTo>
                <a:cubicBezTo>
                  <a:pt x="465238" y="1653456"/>
                  <a:pt x="517354" y="1699671"/>
                  <a:pt x="450166" y="1645920"/>
                </a:cubicBezTo>
                <a:cubicBezTo>
                  <a:pt x="439809" y="1637634"/>
                  <a:pt x="432642" y="1625742"/>
                  <a:pt x="422031" y="1617784"/>
                </a:cubicBezTo>
                <a:cubicBezTo>
                  <a:pt x="394980" y="1597495"/>
                  <a:pt x="361535" y="1585424"/>
                  <a:pt x="337625" y="1561514"/>
                </a:cubicBezTo>
                <a:cubicBezTo>
                  <a:pt x="297534" y="1521423"/>
                  <a:pt x="320525" y="1540735"/>
                  <a:pt x="267286" y="1505243"/>
                </a:cubicBezTo>
                <a:cubicBezTo>
                  <a:pt x="246395" y="1473906"/>
                  <a:pt x="239652" y="1457813"/>
                  <a:pt x="211015" y="1434904"/>
                </a:cubicBezTo>
                <a:cubicBezTo>
                  <a:pt x="197813" y="1424342"/>
                  <a:pt x="182880" y="1416147"/>
                  <a:pt x="168812" y="1406769"/>
                </a:cubicBezTo>
                <a:cubicBezTo>
                  <a:pt x="159434" y="1392701"/>
                  <a:pt x="151680" y="1377403"/>
                  <a:pt x="140677" y="1364566"/>
                </a:cubicBezTo>
                <a:cubicBezTo>
                  <a:pt x="123414" y="1344426"/>
                  <a:pt x="84406" y="1308295"/>
                  <a:pt x="84406" y="1308295"/>
                </a:cubicBezTo>
                <a:cubicBezTo>
                  <a:pt x="79717" y="1294227"/>
                  <a:pt x="76970" y="1279355"/>
                  <a:pt x="70338" y="1266092"/>
                </a:cubicBezTo>
                <a:cubicBezTo>
                  <a:pt x="62777" y="1250970"/>
                  <a:pt x="48863" y="1239429"/>
                  <a:pt x="42203" y="1223889"/>
                </a:cubicBezTo>
                <a:cubicBezTo>
                  <a:pt x="34587" y="1206118"/>
                  <a:pt x="33691" y="1186137"/>
                  <a:pt x="28135" y="1167618"/>
                </a:cubicBezTo>
                <a:cubicBezTo>
                  <a:pt x="19613" y="1139212"/>
                  <a:pt x="0" y="1083212"/>
                  <a:pt x="0" y="1083212"/>
                </a:cubicBezTo>
                <a:cubicBezTo>
                  <a:pt x="4689" y="825304"/>
                  <a:pt x="5179" y="567286"/>
                  <a:pt x="14068" y="309489"/>
                </a:cubicBezTo>
                <a:cubicBezTo>
                  <a:pt x="14579" y="294669"/>
                  <a:pt x="25227" y="281827"/>
                  <a:pt x="28135" y="267286"/>
                </a:cubicBezTo>
                <a:cubicBezTo>
                  <a:pt x="34638" y="234772"/>
                  <a:pt x="36752" y="201519"/>
                  <a:pt x="42203" y="168812"/>
                </a:cubicBezTo>
                <a:cubicBezTo>
                  <a:pt x="46134" y="145227"/>
                  <a:pt x="50472" y="121670"/>
                  <a:pt x="56271" y="98474"/>
                </a:cubicBezTo>
                <a:cubicBezTo>
                  <a:pt x="59867" y="84088"/>
                  <a:pt x="68241" y="70951"/>
                  <a:pt x="70338" y="56271"/>
                </a:cubicBezTo>
                <a:cubicBezTo>
                  <a:pt x="72991" y="37702"/>
                  <a:pt x="70338" y="18757"/>
                  <a:pt x="70338" y="0"/>
                </a:cubicBezTo>
              </a:path>
            </a:pathLst>
          </a:cu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331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72DA4C-6410-4F1E-AE56-6142673ED4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4715" y="160337"/>
            <a:ext cx="8229600" cy="1143000"/>
          </a:xfrm>
        </p:spPr>
        <p:txBody>
          <a:bodyPr/>
          <a:lstStyle/>
          <a:p>
            <a:r>
              <a:rPr lang="en-US"/>
              <a:t>CỦNG CỐ DẶN DÒ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5527DB-5FFF-4187-9815-0B10810047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Học thuộc bảng cộng trong phạm vi 10</a:t>
            </a:r>
          </a:p>
          <a:p>
            <a:r>
              <a:rPr lang="en-US"/>
              <a:t>Hoàn thành bài ở vở BT Toán (tr.74,75)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2347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hlinkClick r:id="rId2" action="ppaction://hlinkfile"/>
            <a:extLst>
              <a:ext uri="{FF2B5EF4-FFF2-40B4-BE49-F238E27FC236}">
                <a16:creationId xmlns:a16="http://schemas.microsoft.com/office/drawing/2014/main" id="{BEADD35C-C66D-4D51-B830-A674F104F3BF}"/>
              </a:ext>
            </a:extLst>
          </p:cNvPr>
          <p:cNvSpPr txBox="1"/>
          <p:nvPr/>
        </p:nvSpPr>
        <p:spPr>
          <a:xfrm>
            <a:off x="1403648" y="2420888"/>
            <a:ext cx="91440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>
                <a:solidFill>
                  <a:srgbClr val="FF0000"/>
                </a:solidFill>
                <a:latin typeface="+mn-lt"/>
              </a:rPr>
              <a:t>KHỞI ĐỘNG</a:t>
            </a:r>
          </a:p>
        </p:txBody>
      </p:sp>
      <p:sp>
        <p:nvSpPr>
          <p:cNvPr id="2" name="Action Button: Sound 1">
            <a:hlinkClick r:id="rId4" action="ppaction://hlinkfile" highlightClick="1">
              <a:snd r:embed="rId3" name="applause.wav"/>
            </a:hlinkClick>
            <a:extLst>
              <a:ext uri="{FF2B5EF4-FFF2-40B4-BE49-F238E27FC236}">
                <a16:creationId xmlns:a16="http://schemas.microsoft.com/office/drawing/2014/main" id="{5CD4E01E-EF81-4972-AB22-DD958CCE7068}"/>
              </a:ext>
            </a:extLst>
          </p:cNvPr>
          <p:cNvSpPr/>
          <p:nvPr/>
        </p:nvSpPr>
        <p:spPr>
          <a:xfrm>
            <a:off x="6695728" y="4437112"/>
            <a:ext cx="2448272" cy="2420888"/>
          </a:xfrm>
          <a:prstGeom prst="actionButtonSou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554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Box 6">
            <a:extLst>
              <a:ext uri="{FF2B5EF4-FFF2-40B4-BE49-F238E27FC236}">
                <a16:creationId xmlns:a16="http://schemas.microsoft.com/office/drawing/2014/main" id="{727A50B4-55C2-4462-ADEB-2B536D0CD5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520" y="476672"/>
            <a:ext cx="49688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KHÁM PHÁ</a:t>
            </a:r>
            <a:endParaRPr lang="en-US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Picture 8" descr="A vase of colorful flowers&#10;&#10;Description automatically generated">
            <a:extLst>
              <a:ext uri="{FF2B5EF4-FFF2-40B4-BE49-F238E27FC236}">
                <a16:creationId xmlns:a16="http://schemas.microsoft.com/office/drawing/2014/main" id="{D6A6D818-5EAE-4816-955A-0D9D71DC277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 r="49999" b="-2335"/>
          <a:stretch/>
        </p:blipFill>
        <p:spPr>
          <a:xfrm>
            <a:off x="8610" y="1852960"/>
            <a:ext cx="1092967" cy="1143992"/>
          </a:xfrm>
          <a:prstGeom prst="rect">
            <a:avLst/>
          </a:prstGeom>
        </p:spPr>
      </p:pic>
      <p:pic>
        <p:nvPicPr>
          <p:cNvPr id="11" name="Picture 10" descr="A vase of colorful flowers&#10;&#10;Description automatically generated">
            <a:extLst>
              <a:ext uri="{FF2B5EF4-FFF2-40B4-BE49-F238E27FC236}">
                <a16:creationId xmlns:a16="http://schemas.microsoft.com/office/drawing/2014/main" id="{D3BF146D-B93E-4569-8C9A-427190B0F15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1211109" y="1852960"/>
            <a:ext cx="1092967" cy="1143992"/>
          </a:xfrm>
          <a:prstGeom prst="rect">
            <a:avLst/>
          </a:prstGeom>
        </p:spPr>
      </p:pic>
      <p:pic>
        <p:nvPicPr>
          <p:cNvPr id="12" name="Picture 11" descr="A vase of colorful flowers&#10;&#10;Description automatically generated">
            <a:extLst>
              <a:ext uri="{FF2B5EF4-FFF2-40B4-BE49-F238E27FC236}">
                <a16:creationId xmlns:a16="http://schemas.microsoft.com/office/drawing/2014/main" id="{9E5B9976-F9CA-49DD-A0BC-DF3F74D1DEF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2398913" y="1852960"/>
            <a:ext cx="1092967" cy="1143992"/>
          </a:xfrm>
          <a:prstGeom prst="rect">
            <a:avLst/>
          </a:prstGeom>
        </p:spPr>
      </p:pic>
      <p:pic>
        <p:nvPicPr>
          <p:cNvPr id="13" name="Picture 12" descr="A vase of colorful flowers&#10;&#10;Description automatically generated">
            <a:extLst>
              <a:ext uri="{FF2B5EF4-FFF2-40B4-BE49-F238E27FC236}">
                <a16:creationId xmlns:a16="http://schemas.microsoft.com/office/drawing/2014/main" id="{758A3054-8CE0-4A03-B9C2-B8DE001E019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3580012" y="1852960"/>
            <a:ext cx="1092967" cy="1143992"/>
          </a:xfrm>
          <a:prstGeom prst="rect">
            <a:avLst/>
          </a:prstGeom>
        </p:spPr>
      </p:pic>
      <p:pic>
        <p:nvPicPr>
          <p:cNvPr id="14" name="Picture 13" descr="A vase of colorful flowers&#10;&#10;Description automatically generated">
            <a:extLst>
              <a:ext uri="{FF2B5EF4-FFF2-40B4-BE49-F238E27FC236}">
                <a16:creationId xmlns:a16="http://schemas.microsoft.com/office/drawing/2014/main" id="{C8F62F01-528B-49BA-B9EE-60788E3CA26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4877647" y="1843247"/>
            <a:ext cx="1092967" cy="1143992"/>
          </a:xfrm>
          <a:prstGeom prst="rect">
            <a:avLst/>
          </a:prstGeom>
        </p:spPr>
      </p:pic>
      <p:pic>
        <p:nvPicPr>
          <p:cNvPr id="16" name="Picture 15" descr="A vase of colorful flowers&#10;&#10;Description automatically generated">
            <a:extLst>
              <a:ext uri="{FF2B5EF4-FFF2-40B4-BE49-F238E27FC236}">
                <a16:creationId xmlns:a16="http://schemas.microsoft.com/office/drawing/2014/main" id="{D606FB5A-5B29-46A5-BF4F-4E50F8B203D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6192775" y="1852960"/>
            <a:ext cx="1092967" cy="1143992"/>
          </a:xfrm>
          <a:prstGeom prst="rect">
            <a:avLst/>
          </a:prstGeom>
        </p:spPr>
      </p:pic>
      <p:pic>
        <p:nvPicPr>
          <p:cNvPr id="18" name="Picture 17" descr="A vase of colorful flowers&#10;&#10;Description automatically generated">
            <a:extLst>
              <a:ext uri="{FF2B5EF4-FFF2-40B4-BE49-F238E27FC236}">
                <a16:creationId xmlns:a16="http://schemas.microsoft.com/office/drawing/2014/main" id="{BDFBD233-977A-478F-9CE4-B5F0596238A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7356381" y="1835186"/>
            <a:ext cx="1092967" cy="1143992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B814440F-4E14-436C-90C6-C343CA1775A9}"/>
              </a:ext>
            </a:extLst>
          </p:cNvPr>
          <p:cNvSpPr txBox="1"/>
          <p:nvPr/>
        </p:nvSpPr>
        <p:spPr>
          <a:xfrm>
            <a:off x="2910598" y="3347542"/>
            <a:ext cx="4213022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/>
              <a:t>1 + 6 = 7</a:t>
            </a:r>
          </a:p>
          <a:p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DA85B09-7677-4319-980D-E839BB0C88B4}"/>
              </a:ext>
            </a:extLst>
          </p:cNvPr>
          <p:cNvSpPr txBox="1"/>
          <p:nvPr/>
        </p:nvSpPr>
        <p:spPr>
          <a:xfrm>
            <a:off x="2945396" y="4221088"/>
            <a:ext cx="26642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/>
              <a:t>6 + 1 = 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6B55A0-EF31-49C2-B6C5-643FF9CB59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1" name="Picture 10" descr="A vase of colorful flowers&#10;&#10;Description automatically generated">
            <a:extLst>
              <a:ext uri="{FF2B5EF4-FFF2-40B4-BE49-F238E27FC236}">
                <a16:creationId xmlns:a16="http://schemas.microsoft.com/office/drawing/2014/main" id="{8D86E703-91AC-4E26-8854-6F718262D90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3771345" y="1828174"/>
            <a:ext cx="1092967" cy="1143992"/>
          </a:xfrm>
          <a:prstGeom prst="rect">
            <a:avLst/>
          </a:prstGeom>
        </p:spPr>
      </p:pic>
      <p:pic>
        <p:nvPicPr>
          <p:cNvPr id="13" name="Picture 12" descr="A vase of colorful flowers&#10;&#10;Description automatically generated">
            <a:extLst>
              <a:ext uri="{FF2B5EF4-FFF2-40B4-BE49-F238E27FC236}">
                <a16:creationId xmlns:a16="http://schemas.microsoft.com/office/drawing/2014/main" id="{53DA76D8-6ED6-4113-A2A4-70737748DD5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4996153" y="1852960"/>
            <a:ext cx="1092967" cy="1143992"/>
          </a:xfrm>
          <a:prstGeom prst="rect">
            <a:avLst/>
          </a:prstGeom>
        </p:spPr>
      </p:pic>
      <p:pic>
        <p:nvPicPr>
          <p:cNvPr id="15" name="Picture 14" descr="A vase of colorful flowers&#10;&#10;Description automatically generated">
            <a:extLst>
              <a:ext uri="{FF2B5EF4-FFF2-40B4-BE49-F238E27FC236}">
                <a16:creationId xmlns:a16="http://schemas.microsoft.com/office/drawing/2014/main" id="{E2DFFE60-1CB7-4937-9CD7-2B3A76F4F5D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6191839" y="1852960"/>
            <a:ext cx="1092967" cy="1143992"/>
          </a:xfrm>
          <a:prstGeom prst="rect">
            <a:avLst/>
          </a:prstGeom>
        </p:spPr>
      </p:pic>
      <p:pic>
        <p:nvPicPr>
          <p:cNvPr id="17" name="Picture 16" descr="A vase of colorful flowers&#10;&#10;Description automatically generated">
            <a:extLst>
              <a:ext uri="{FF2B5EF4-FFF2-40B4-BE49-F238E27FC236}">
                <a16:creationId xmlns:a16="http://schemas.microsoft.com/office/drawing/2014/main" id="{3950F0A8-E3EF-4FF9-B0BF-C6EF0A0DA39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7428118" y="1852960"/>
            <a:ext cx="1092967" cy="1143992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41B6384C-D5C2-44BF-A623-60AA206A5FC3}"/>
              </a:ext>
            </a:extLst>
          </p:cNvPr>
          <p:cNvSpPr txBox="1"/>
          <p:nvPr/>
        </p:nvSpPr>
        <p:spPr>
          <a:xfrm>
            <a:off x="1873384" y="3748402"/>
            <a:ext cx="431845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/>
              <a:t>2 + 5 = 7</a:t>
            </a:r>
          </a:p>
        </p:txBody>
      </p:sp>
      <p:pic>
        <p:nvPicPr>
          <p:cNvPr id="25" name="Picture 24" descr="A vase of colorful flowers&#10;&#10;Description automatically generated">
            <a:extLst>
              <a:ext uri="{FF2B5EF4-FFF2-40B4-BE49-F238E27FC236}">
                <a16:creationId xmlns:a16="http://schemas.microsoft.com/office/drawing/2014/main" id="{38EAE741-2132-40F2-95F0-743C35AA59F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 r="49999" b="-2335"/>
          <a:stretch/>
        </p:blipFill>
        <p:spPr>
          <a:xfrm>
            <a:off x="239005" y="1852960"/>
            <a:ext cx="1092967" cy="1143992"/>
          </a:xfrm>
          <a:prstGeom prst="rect">
            <a:avLst/>
          </a:prstGeom>
        </p:spPr>
      </p:pic>
      <p:pic>
        <p:nvPicPr>
          <p:cNvPr id="26" name="Picture 25" descr="A vase of colorful flowers&#10;&#10;Description automatically generated">
            <a:extLst>
              <a:ext uri="{FF2B5EF4-FFF2-40B4-BE49-F238E27FC236}">
                <a16:creationId xmlns:a16="http://schemas.microsoft.com/office/drawing/2014/main" id="{8FFD2E36-9A66-4D69-9936-58DD6CD7C53B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 r="49999" b="-2335"/>
          <a:stretch/>
        </p:blipFill>
        <p:spPr>
          <a:xfrm>
            <a:off x="1483641" y="1846481"/>
            <a:ext cx="1092967" cy="1143992"/>
          </a:xfrm>
          <a:prstGeom prst="rect">
            <a:avLst/>
          </a:prstGeom>
        </p:spPr>
      </p:pic>
      <p:pic>
        <p:nvPicPr>
          <p:cNvPr id="27" name="Picture 26" descr="A vase of colorful flowers&#10;&#10;Description automatically generated">
            <a:extLst>
              <a:ext uri="{FF2B5EF4-FFF2-40B4-BE49-F238E27FC236}">
                <a16:creationId xmlns:a16="http://schemas.microsoft.com/office/drawing/2014/main" id="{0DFE2171-2361-494A-AAB9-C1E0B427C12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2575659" y="1852960"/>
            <a:ext cx="1092967" cy="1143992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B81D9B20-CA4D-43DE-881A-83D3BDA09229}"/>
              </a:ext>
            </a:extLst>
          </p:cNvPr>
          <p:cNvSpPr txBox="1"/>
          <p:nvPr/>
        </p:nvSpPr>
        <p:spPr>
          <a:xfrm>
            <a:off x="1873384" y="4437112"/>
            <a:ext cx="269861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/>
              <a:t>5 + 2 = 7</a:t>
            </a:r>
          </a:p>
        </p:txBody>
      </p:sp>
    </p:spTree>
    <p:extLst>
      <p:ext uri="{BB962C8B-B14F-4D97-AF65-F5344CB8AC3E}">
        <p14:creationId xmlns:p14="http://schemas.microsoft.com/office/powerpoint/2010/main" val="1080084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8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1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1FDD22-A6B8-4B37-B1E6-954782F9CA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79240F-BD4A-4339-ABDD-2BDF3BFA95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A vase of colorful flowers&#10;&#10;Description automatically generated">
            <a:extLst>
              <a:ext uri="{FF2B5EF4-FFF2-40B4-BE49-F238E27FC236}">
                <a16:creationId xmlns:a16="http://schemas.microsoft.com/office/drawing/2014/main" id="{9B52A6FB-84F8-4DF7-A0D4-38BCACFA4C6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7428118" y="1852960"/>
            <a:ext cx="1092967" cy="1143992"/>
          </a:xfrm>
          <a:prstGeom prst="rect">
            <a:avLst/>
          </a:prstGeom>
        </p:spPr>
      </p:pic>
      <p:pic>
        <p:nvPicPr>
          <p:cNvPr id="7" name="Picture 6" descr="A vase of colorful flowers&#10;&#10;Description automatically generated">
            <a:extLst>
              <a:ext uri="{FF2B5EF4-FFF2-40B4-BE49-F238E27FC236}">
                <a16:creationId xmlns:a16="http://schemas.microsoft.com/office/drawing/2014/main" id="{FB4E1075-F950-427F-B6ED-AFC7EB69DBA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3638481" y="1852960"/>
            <a:ext cx="1092967" cy="1143992"/>
          </a:xfrm>
          <a:prstGeom prst="rect">
            <a:avLst/>
          </a:prstGeom>
        </p:spPr>
      </p:pic>
      <p:pic>
        <p:nvPicPr>
          <p:cNvPr id="9" name="Picture 8" descr="A vase of colorful flowers&#10;&#10;Description automatically generated">
            <a:extLst>
              <a:ext uri="{FF2B5EF4-FFF2-40B4-BE49-F238E27FC236}">
                <a16:creationId xmlns:a16="http://schemas.microsoft.com/office/drawing/2014/main" id="{08AA71E3-7891-448D-9236-BFEFE2FF878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4955743" y="1852960"/>
            <a:ext cx="1092967" cy="1143992"/>
          </a:xfrm>
          <a:prstGeom prst="rect">
            <a:avLst/>
          </a:prstGeom>
        </p:spPr>
      </p:pic>
      <p:pic>
        <p:nvPicPr>
          <p:cNvPr id="11" name="Picture 10" descr="A vase of colorful flowers&#10;&#10;Description automatically generated">
            <a:extLst>
              <a:ext uri="{FF2B5EF4-FFF2-40B4-BE49-F238E27FC236}">
                <a16:creationId xmlns:a16="http://schemas.microsoft.com/office/drawing/2014/main" id="{DCB46CEC-755E-4102-825D-B78766ECCD1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6192022" y="1852960"/>
            <a:ext cx="1092967" cy="1143992"/>
          </a:xfrm>
          <a:prstGeom prst="rect">
            <a:avLst/>
          </a:prstGeom>
        </p:spPr>
      </p:pic>
      <p:pic>
        <p:nvPicPr>
          <p:cNvPr id="13" name="Picture 12" descr="A vase of colorful flowers&#10;&#10;Description automatically generated">
            <a:extLst>
              <a:ext uri="{FF2B5EF4-FFF2-40B4-BE49-F238E27FC236}">
                <a16:creationId xmlns:a16="http://schemas.microsoft.com/office/drawing/2014/main" id="{8E40CF62-9D07-4261-B95F-56F8B2D9402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 r="49999" b="-2335"/>
          <a:stretch/>
        </p:blipFill>
        <p:spPr>
          <a:xfrm>
            <a:off x="-1332656" y="3429000"/>
            <a:ext cx="1092967" cy="1143992"/>
          </a:xfrm>
          <a:prstGeom prst="rect">
            <a:avLst/>
          </a:prstGeom>
        </p:spPr>
      </p:pic>
      <p:pic>
        <p:nvPicPr>
          <p:cNvPr id="15" name="Picture 14" descr="A vase of colorful flowers&#10;&#10;Description automatically generated">
            <a:extLst>
              <a:ext uri="{FF2B5EF4-FFF2-40B4-BE49-F238E27FC236}">
                <a16:creationId xmlns:a16="http://schemas.microsoft.com/office/drawing/2014/main" id="{FCCD6FC6-6B6A-40F8-903E-B883516EE4E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 r="49999" b="-2335"/>
          <a:stretch/>
        </p:blipFill>
        <p:spPr>
          <a:xfrm>
            <a:off x="1295920" y="1926267"/>
            <a:ext cx="1092967" cy="1143992"/>
          </a:xfrm>
          <a:prstGeom prst="rect">
            <a:avLst/>
          </a:prstGeom>
        </p:spPr>
      </p:pic>
      <p:pic>
        <p:nvPicPr>
          <p:cNvPr id="19" name="Picture 18" descr="A vase of colorful flowers&#10;&#10;Description automatically generated">
            <a:extLst>
              <a:ext uri="{FF2B5EF4-FFF2-40B4-BE49-F238E27FC236}">
                <a16:creationId xmlns:a16="http://schemas.microsoft.com/office/drawing/2014/main" id="{97C43DA9-83BA-4176-A468-0FEF9CC5E44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 r="49999" b="-2335"/>
          <a:stretch/>
        </p:blipFill>
        <p:spPr>
          <a:xfrm>
            <a:off x="2433366" y="1926267"/>
            <a:ext cx="1092967" cy="1143992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DD111B37-8581-464F-85B8-459301550BDF}"/>
              </a:ext>
            </a:extLst>
          </p:cNvPr>
          <p:cNvSpPr txBox="1"/>
          <p:nvPr/>
        </p:nvSpPr>
        <p:spPr>
          <a:xfrm>
            <a:off x="1436593" y="3947417"/>
            <a:ext cx="468344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/>
              <a:t>3 + 4 = 7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CBFD7C5-0EC4-447C-BCC3-5D693768246B}"/>
              </a:ext>
            </a:extLst>
          </p:cNvPr>
          <p:cNvSpPr txBox="1"/>
          <p:nvPr/>
        </p:nvSpPr>
        <p:spPr>
          <a:xfrm>
            <a:off x="1406570" y="4514700"/>
            <a:ext cx="367240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/>
              <a:t>4 + 3 = 7</a:t>
            </a:r>
          </a:p>
        </p:txBody>
      </p:sp>
    </p:spTree>
    <p:extLst>
      <p:ext uri="{BB962C8B-B14F-4D97-AF65-F5344CB8AC3E}">
        <p14:creationId xmlns:p14="http://schemas.microsoft.com/office/powerpoint/2010/main" val="2746218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431883-929A-448C-92DA-DF9E0336E9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C6EFC0A0-3924-46A7-9B51-EAED692DAE9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307" t="35634" r="7499" b="39112"/>
          <a:stretch/>
        </p:blipFill>
        <p:spPr>
          <a:xfrm>
            <a:off x="-7637" y="-8279"/>
            <a:ext cx="9949093" cy="6866279"/>
          </a:xfrm>
        </p:spPr>
      </p:pic>
    </p:spTree>
    <p:extLst>
      <p:ext uri="{BB962C8B-B14F-4D97-AF65-F5344CB8AC3E}">
        <p14:creationId xmlns:p14="http://schemas.microsoft.com/office/powerpoint/2010/main" val="3101762731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hlinkClick r:id="rId2" action="ppaction://hlinkfile"/>
            <a:extLst>
              <a:ext uri="{FF2B5EF4-FFF2-40B4-BE49-F238E27FC236}">
                <a16:creationId xmlns:a16="http://schemas.microsoft.com/office/drawing/2014/main" id="{BEADD35C-C66D-4D51-B830-A674F104F3BF}"/>
              </a:ext>
            </a:extLst>
          </p:cNvPr>
          <p:cNvSpPr txBox="1"/>
          <p:nvPr/>
        </p:nvSpPr>
        <p:spPr>
          <a:xfrm>
            <a:off x="468560" y="2505670"/>
            <a:ext cx="91440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>
                <a:solidFill>
                  <a:srgbClr val="FF0000"/>
                </a:solidFill>
                <a:latin typeface="+mn-lt"/>
              </a:rPr>
              <a:t>NGHỈ GIỮA GIỜ</a:t>
            </a:r>
          </a:p>
        </p:txBody>
      </p:sp>
      <p:sp>
        <p:nvSpPr>
          <p:cNvPr id="2" name="Action Button: Sound 1">
            <a:hlinkClick r:id="rId4" action="ppaction://hlinkfile" highlightClick="1">
              <a:snd r:embed="rId3" name="applause.wav"/>
            </a:hlinkClick>
            <a:extLst>
              <a:ext uri="{FF2B5EF4-FFF2-40B4-BE49-F238E27FC236}">
                <a16:creationId xmlns:a16="http://schemas.microsoft.com/office/drawing/2014/main" id="{5CD4E01E-EF81-4972-AB22-DD958CCE7068}"/>
              </a:ext>
            </a:extLst>
          </p:cNvPr>
          <p:cNvSpPr/>
          <p:nvPr/>
        </p:nvSpPr>
        <p:spPr>
          <a:xfrm>
            <a:off x="6695728" y="4437112"/>
            <a:ext cx="2448272" cy="2420888"/>
          </a:xfrm>
          <a:prstGeom prst="actionButtonSound">
            <a:avLst/>
          </a:prstGeom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6052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2DEDA0-9579-4D9F-8A97-411D3A661B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HOẠT ĐỘNG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ACB30E-64BD-42C1-BE04-E832F0DD09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/>
              <a:t>BÀI 1</a:t>
            </a:r>
          </a:p>
        </p:txBody>
      </p:sp>
      <p:graphicFrame>
        <p:nvGraphicFramePr>
          <p:cNvPr id="4" name="Table 2">
            <a:extLst>
              <a:ext uri="{FF2B5EF4-FFF2-40B4-BE49-F238E27FC236}">
                <a16:creationId xmlns:a16="http://schemas.microsoft.com/office/drawing/2014/main" id="{34BB062D-23C3-43B0-9CA2-8911C31E52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8707959"/>
              </p:ext>
            </p:extLst>
          </p:nvPr>
        </p:nvGraphicFramePr>
        <p:xfrm>
          <a:off x="0" y="2109099"/>
          <a:ext cx="9143997" cy="35081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7130">
                  <a:extLst>
                    <a:ext uri="{9D8B030D-6E8A-4147-A177-3AD203B41FA5}">
                      <a16:colId xmlns:a16="http://schemas.microsoft.com/office/drawing/2014/main" val="4246477389"/>
                    </a:ext>
                  </a:extLst>
                </a:gridCol>
                <a:gridCol w="910763">
                  <a:extLst>
                    <a:ext uri="{9D8B030D-6E8A-4147-A177-3AD203B41FA5}">
                      <a16:colId xmlns:a16="http://schemas.microsoft.com/office/drawing/2014/main" val="778985216"/>
                    </a:ext>
                  </a:extLst>
                </a:gridCol>
                <a:gridCol w="910763">
                  <a:extLst>
                    <a:ext uri="{9D8B030D-6E8A-4147-A177-3AD203B41FA5}">
                      <a16:colId xmlns:a16="http://schemas.microsoft.com/office/drawing/2014/main" val="2338866394"/>
                    </a:ext>
                  </a:extLst>
                </a:gridCol>
                <a:gridCol w="910763">
                  <a:extLst>
                    <a:ext uri="{9D8B030D-6E8A-4147-A177-3AD203B41FA5}">
                      <a16:colId xmlns:a16="http://schemas.microsoft.com/office/drawing/2014/main" val="1394357323"/>
                    </a:ext>
                  </a:extLst>
                </a:gridCol>
                <a:gridCol w="910763">
                  <a:extLst>
                    <a:ext uri="{9D8B030D-6E8A-4147-A177-3AD203B41FA5}">
                      <a16:colId xmlns:a16="http://schemas.microsoft.com/office/drawing/2014/main" val="1320099697"/>
                    </a:ext>
                  </a:extLst>
                </a:gridCol>
                <a:gridCol w="910763">
                  <a:extLst>
                    <a:ext uri="{9D8B030D-6E8A-4147-A177-3AD203B41FA5}">
                      <a16:colId xmlns:a16="http://schemas.microsoft.com/office/drawing/2014/main" val="2030143012"/>
                    </a:ext>
                  </a:extLst>
                </a:gridCol>
                <a:gridCol w="910763">
                  <a:extLst>
                    <a:ext uri="{9D8B030D-6E8A-4147-A177-3AD203B41FA5}">
                      <a16:colId xmlns:a16="http://schemas.microsoft.com/office/drawing/2014/main" val="1330329681"/>
                    </a:ext>
                  </a:extLst>
                </a:gridCol>
                <a:gridCol w="910763">
                  <a:extLst>
                    <a:ext uri="{9D8B030D-6E8A-4147-A177-3AD203B41FA5}">
                      <a16:colId xmlns:a16="http://schemas.microsoft.com/office/drawing/2014/main" val="130156827"/>
                    </a:ext>
                  </a:extLst>
                </a:gridCol>
                <a:gridCol w="910763">
                  <a:extLst>
                    <a:ext uri="{9D8B030D-6E8A-4147-A177-3AD203B41FA5}">
                      <a16:colId xmlns:a16="http://schemas.microsoft.com/office/drawing/2014/main" val="717578727"/>
                    </a:ext>
                  </a:extLst>
                </a:gridCol>
                <a:gridCol w="910763">
                  <a:extLst>
                    <a:ext uri="{9D8B030D-6E8A-4147-A177-3AD203B41FA5}">
                      <a16:colId xmlns:a16="http://schemas.microsoft.com/office/drawing/2014/main" val="1327552318"/>
                    </a:ext>
                  </a:extLst>
                </a:gridCol>
              </a:tblGrid>
              <a:tr h="1169388">
                <a:tc rowSpan="2"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+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4392553"/>
                  </a:ext>
                </a:extLst>
              </a:tr>
              <a:tr h="116938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8318871"/>
                  </a:ext>
                </a:extLst>
              </a:tr>
              <a:tr h="1169388">
                <a:tc>
                  <a:txBody>
                    <a:bodyPr/>
                    <a:lstStyle/>
                    <a:p>
                      <a:pPr algn="ctr"/>
                      <a:endParaRPr lang="en-US" sz="3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rgbClr val="FF0000"/>
                          </a:solidFill>
                        </a:rPr>
                        <a:t>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3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3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3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3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3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3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3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3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9081198"/>
                  </a:ext>
                </a:extLst>
              </a:tr>
            </a:tbl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2F9F6171-33CD-4B9D-A86F-E6BB8FB7BB4A}"/>
              </a:ext>
            </a:extLst>
          </p:cNvPr>
          <p:cNvSpPr txBox="1"/>
          <p:nvPr/>
        </p:nvSpPr>
        <p:spPr>
          <a:xfrm>
            <a:off x="1995508" y="4715718"/>
            <a:ext cx="7920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+mj-lt"/>
              </a:rPr>
              <a:t>10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E28316A-4EAA-42EF-91FB-984ABADF97ED}"/>
              </a:ext>
            </a:extLst>
          </p:cNvPr>
          <p:cNvSpPr txBox="1"/>
          <p:nvPr/>
        </p:nvSpPr>
        <p:spPr>
          <a:xfrm>
            <a:off x="5647792" y="4722927"/>
            <a:ext cx="7920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+mj-lt"/>
              </a:rPr>
              <a:t>10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751B69F-83A8-4A45-8B26-DEA5DE963A39}"/>
              </a:ext>
            </a:extLst>
          </p:cNvPr>
          <p:cNvSpPr txBox="1"/>
          <p:nvPr/>
        </p:nvSpPr>
        <p:spPr>
          <a:xfrm>
            <a:off x="6554180" y="4725570"/>
            <a:ext cx="7920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+mj-lt"/>
              </a:rPr>
              <a:t>10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A9B4BA5-580A-4990-846E-7D19A3FAAB4D}"/>
              </a:ext>
            </a:extLst>
          </p:cNvPr>
          <p:cNvSpPr txBox="1"/>
          <p:nvPr/>
        </p:nvSpPr>
        <p:spPr>
          <a:xfrm>
            <a:off x="7346268" y="4718660"/>
            <a:ext cx="7920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+mj-lt"/>
              </a:rPr>
              <a:t>10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FD827297-E727-4722-A47C-C5D96051CEC2}"/>
              </a:ext>
            </a:extLst>
          </p:cNvPr>
          <p:cNvSpPr txBox="1"/>
          <p:nvPr/>
        </p:nvSpPr>
        <p:spPr>
          <a:xfrm>
            <a:off x="8366956" y="4718660"/>
            <a:ext cx="7920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+mj-lt"/>
              </a:rPr>
              <a:t>10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DE800F5F-6738-4F6E-9620-ED891F1BBCA5}"/>
              </a:ext>
            </a:extLst>
          </p:cNvPr>
          <p:cNvSpPr txBox="1"/>
          <p:nvPr/>
        </p:nvSpPr>
        <p:spPr>
          <a:xfrm>
            <a:off x="2924200" y="4722927"/>
            <a:ext cx="7920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+mj-lt"/>
              </a:rPr>
              <a:t>10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CAFFFCB6-68F1-4FFD-9DCB-46CFE32CBD5D}"/>
              </a:ext>
            </a:extLst>
          </p:cNvPr>
          <p:cNvSpPr txBox="1"/>
          <p:nvPr/>
        </p:nvSpPr>
        <p:spPr>
          <a:xfrm>
            <a:off x="3830588" y="4722927"/>
            <a:ext cx="7920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+mj-lt"/>
              </a:rPr>
              <a:t>10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C2DFAA43-400C-484A-828E-28AFA66E99FA}"/>
              </a:ext>
            </a:extLst>
          </p:cNvPr>
          <p:cNvSpPr txBox="1"/>
          <p:nvPr/>
        </p:nvSpPr>
        <p:spPr>
          <a:xfrm>
            <a:off x="4716016" y="4715719"/>
            <a:ext cx="7920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+mj-lt"/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1933706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9" grpId="0"/>
      <p:bldP spid="21" grpId="0"/>
      <p:bldP spid="23" grpId="0"/>
      <p:bldP spid="25" grpId="0"/>
      <p:bldP spid="40" grpId="0"/>
      <p:bldP spid="42" grpId="0"/>
      <p:bldP spid="44" grpId="0"/>
      <p:bldP spid="4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close up of a logo&#10;&#10;Description automatically generated">
            <a:extLst>
              <a:ext uri="{FF2B5EF4-FFF2-40B4-BE49-F238E27FC236}">
                <a16:creationId xmlns:a16="http://schemas.microsoft.com/office/drawing/2014/main" id="{57FCEC53-87FB-478D-8A54-AB2319BD52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graphicFrame>
        <p:nvGraphicFramePr>
          <p:cNvPr id="4" name="Table 5">
            <a:extLst>
              <a:ext uri="{FF2B5EF4-FFF2-40B4-BE49-F238E27FC236}">
                <a16:creationId xmlns:a16="http://schemas.microsoft.com/office/drawing/2014/main" id="{B58AFBB6-890B-4134-B80D-897B138D1AD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6646205"/>
              </p:ext>
            </p:extLst>
          </p:nvPr>
        </p:nvGraphicFramePr>
        <p:xfrm>
          <a:off x="0" y="823310"/>
          <a:ext cx="9144000" cy="60346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>
                  <a:extLst>
                    <a:ext uri="{9D8B030D-6E8A-4147-A177-3AD203B41FA5}">
                      <a16:colId xmlns:a16="http://schemas.microsoft.com/office/drawing/2014/main" val="944638184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1854445316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4145613707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446295440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112678483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634692511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549649602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3992292385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4035983173"/>
                    </a:ext>
                  </a:extLst>
                </a:gridCol>
              </a:tblGrid>
              <a:tr h="670521"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1+1=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2+1= 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3+1= 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4+1=5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5+1= 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6+1= 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7+1= 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8+1= 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9+1= 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998455"/>
                  </a:ext>
                </a:extLst>
              </a:tr>
              <a:tr h="670521"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1+2= 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2+2= 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3+2= 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4+2=6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5+2= 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6+2= 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7+2= 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8+2= 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0343486"/>
                  </a:ext>
                </a:extLst>
              </a:tr>
              <a:tr h="670521"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1+3= 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2+3= 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3+3= 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4+3=7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5+3= 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6+3= 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7+3= 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9644642"/>
                  </a:ext>
                </a:extLst>
              </a:tr>
              <a:tr h="670521"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1+4= 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2+4= 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3+4= 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4+4=8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5+4= 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6+4= 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3809747"/>
                  </a:ext>
                </a:extLst>
              </a:tr>
              <a:tr h="670521"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1+5= 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2+5= 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3+5= 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4+5=9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5+5= 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8087293"/>
                  </a:ext>
                </a:extLst>
              </a:tr>
              <a:tr h="670521"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1+6= 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2+6= 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3+6= 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4+6=10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7916954"/>
                  </a:ext>
                </a:extLst>
              </a:tr>
              <a:tr h="670521"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1+7= 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2+7= 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3+7= 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8205498"/>
                  </a:ext>
                </a:extLst>
              </a:tr>
              <a:tr h="670521"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1+8= 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2+8= 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3746939"/>
                  </a:ext>
                </a:extLst>
              </a:tr>
              <a:tr h="670521"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1+9= 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3248752"/>
                  </a:ext>
                </a:extLst>
              </a:tr>
            </a:tbl>
          </a:graphicData>
        </a:graphic>
      </p:graphicFrame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C50DBBFE-8747-4BDE-98BA-514108C92D0E}"/>
              </a:ext>
            </a:extLst>
          </p:cNvPr>
          <p:cNvSpPr/>
          <p:nvPr/>
        </p:nvSpPr>
        <p:spPr>
          <a:xfrm>
            <a:off x="1659491" y="3717032"/>
            <a:ext cx="28803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?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D1680167-A0D1-416B-8F39-3A7AB879577C}"/>
              </a:ext>
            </a:extLst>
          </p:cNvPr>
          <p:cNvSpPr/>
          <p:nvPr/>
        </p:nvSpPr>
        <p:spPr>
          <a:xfrm>
            <a:off x="1667875" y="5031849"/>
            <a:ext cx="28803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?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D3D58182-E13F-4F26-AE87-AE823158F860}"/>
              </a:ext>
            </a:extLst>
          </p:cNvPr>
          <p:cNvSpPr/>
          <p:nvPr/>
        </p:nvSpPr>
        <p:spPr>
          <a:xfrm>
            <a:off x="1667875" y="4407310"/>
            <a:ext cx="28803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?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15467D10-1ABC-4FB4-8D27-F21CEDEF6328}"/>
              </a:ext>
            </a:extLst>
          </p:cNvPr>
          <p:cNvSpPr/>
          <p:nvPr/>
        </p:nvSpPr>
        <p:spPr>
          <a:xfrm>
            <a:off x="3649688" y="3717032"/>
            <a:ext cx="28803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?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94308820-91AF-4FB3-9566-3AD6D1C61513}"/>
              </a:ext>
            </a:extLst>
          </p:cNvPr>
          <p:cNvSpPr/>
          <p:nvPr/>
        </p:nvSpPr>
        <p:spPr>
          <a:xfrm>
            <a:off x="3635896" y="3003950"/>
            <a:ext cx="28803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?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D959C173-6FE0-4498-8E3A-BD0490E9F94B}"/>
              </a:ext>
            </a:extLst>
          </p:cNvPr>
          <p:cNvSpPr/>
          <p:nvPr/>
        </p:nvSpPr>
        <p:spPr>
          <a:xfrm>
            <a:off x="3635896" y="2355503"/>
            <a:ext cx="28803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?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437C4488-26C8-4166-ABDE-F04A02E7A006}"/>
              </a:ext>
            </a:extLst>
          </p:cNvPr>
          <p:cNvSpPr/>
          <p:nvPr/>
        </p:nvSpPr>
        <p:spPr>
          <a:xfrm>
            <a:off x="5724128" y="2369125"/>
            <a:ext cx="28803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?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E756285A-0704-4DBD-9FEA-BCB1631B353E}"/>
              </a:ext>
            </a:extLst>
          </p:cNvPr>
          <p:cNvSpPr/>
          <p:nvPr/>
        </p:nvSpPr>
        <p:spPr>
          <a:xfrm>
            <a:off x="5724128" y="1742554"/>
            <a:ext cx="28803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?</a:t>
            </a: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C4CA46F1-15C8-4210-AFB8-C423452E0619}"/>
              </a:ext>
            </a:extLst>
          </p:cNvPr>
          <p:cNvSpPr/>
          <p:nvPr/>
        </p:nvSpPr>
        <p:spPr>
          <a:xfrm>
            <a:off x="5724128" y="980728"/>
            <a:ext cx="28803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?</a:t>
            </a: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AEAB7889-787C-4CF8-ADEC-7306B72CD461}"/>
              </a:ext>
            </a:extLst>
          </p:cNvPr>
          <p:cNvSpPr/>
          <p:nvPr/>
        </p:nvSpPr>
        <p:spPr>
          <a:xfrm>
            <a:off x="7812360" y="1035843"/>
            <a:ext cx="28803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?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24C25DDA-C21F-4895-BBE5-14E8D7538EF1}"/>
              </a:ext>
            </a:extLst>
          </p:cNvPr>
          <p:cNvSpPr txBox="1">
            <a:spLocks/>
          </p:cNvSpPr>
          <p:nvPr/>
        </p:nvSpPr>
        <p:spPr bwMode="auto">
          <a:xfrm>
            <a:off x="-694927" y="-173069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2. Em hoàn thành bảng cộng:</a:t>
            </a:r>
          </a:p>
        </p:txBody>
      </p:sp>
    </p:spTree>
    <p:extLst>
      <p:ext uri="{BB962C8B-B14F-4D97-AF65-F5344CB8AC3E}">
        <p14:creationId xmlns:p14="http://schemas.microsoft.com/office/powerpoint/2010/main" val="3022470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4" grpId="0" animBg="1"/>
      <p:bldP spid="16" grpId="0" animBg="1"/>
      <p:bldP spid="18" grpId="0" animBg="1"/>
      <p:bldP spid="20" grpId="0" animBg="1"/>
      <p:bldP spid="22" grpId="0" animBg="1"/>
      <p:bldP spid="24" grpId="0" animBg="1"/>
      <p:bldP spid="26" grpId="0" animBg="1"/>
      <p:bldP spid="3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1017</TotalTime>
  <Words>259</Words>
  <Application>Microsoft Office PowerPoint</Application>
  <PresentationFormat>On-screen Show (4:3)</PresentationFormat>
  <Paragraphs>103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HOẠT ĐỘNG</vt:lpstr>
      <vt:lpstr>PowerPoint Presentation</vt:lpstr>
      <vt:lpstr>PowerPoint Presentation</vt:lpstr>
      <vt:lpstr>CỦNG CỐ DẶN DÒ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Welcome</dc:creator>
  <cp:lastModifiedBy>Ngoc Yen</cp:lastModifiedBy>
  <cp:revision>85</cp:revision>
  <dcterms:created xsi:type="dcterms:W3CDTF">2020-03-23T01:55:28Z</dcterms:created>
  <dcterms:modified xsi:type="dcterms:W3CDTF">2021-12-04T08:33:24Z</dcterms:modified>
</cp:coreProperties>
</file>