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8"/>
  </p:notesMasterIdLst>
  <p:sldIdLst>
    <p:sldId id="256" r:id="rId2"/>
    <p:sldId id="258" r:id="rId3"/>
    <p:sldId id="303" r:id="rId4"/>
    <p:sldId id="314" r:id="rId5"/>
    <p:sldId id="305" r:id="rId6"/>
    <p:sldId id="306" r:id="rId7"/>
    <p:sldId id="308" r:id="rId8"/>
    <p:sldId id="307" r:id="rId9"/>
    <p:sldId id="262" r:id="rId10"/>
    <p:sldId id="315" r:id="rId11"/>
    <p:sldId id="312" r:id="rId12"/>
    <p:sldId id="313" r:id="rId13"/>
    <p:sldId id="316" r:id="rId14"/>
    <p:sldId id="268" r:id="rId15"/>
    <p:sldId id="272" r:id="rId16"/>
    <p:sldId id="283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nglebert" panose="020B0604020202020204" charset="0"/>
      <p:regular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HP001 4 hàng" panose="020B0604020202020204" charset="0"/>
      <p:regular r:id="rId28"/>
      <p:bold r:id="rId29"/>
    </p:embeddedFont>
    <p:embeddedFont>
      <p:font typeface="HP001 4H" panose="020B0604020202020204" charset="0"/>
      <p:regular r:id="rId30"/>
      <p:bold r:id="rId31"/>
    </p:embeddedFont>
    <p:embeddedFont>
      <p:font typeface="Oswald Regular" panose="020B0604020202020204" charset="0"/>
      <p:regular r:id="rId32"/>
      <p:bold r:id="rId33"/>
    </p:embeddedFont>
    <p:embeddedFont>
      <p:font typeface="Roboto Slab Regular" pitchFamily="2" charset="0"/>
      <p:regular r:id="rId34"/>
      <p:bold r:id="rId35"/>
    </p:embeddedFont>
    <p:embeddedFont>
      <p:font typeface="Zilla Slab Light" panose="020B0604020202020204" charset="0"/>
      <p:bold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CC"/>
    <a:srgbClr val="2A28CD"/>
    <a:srgbClr val="FFFFFF"/>
    <a:srgbClr val="EF6952"/>
    <a:srgbClr val="F47334"/>
    <a:srgbClr val="67C8CD"/>
    <a:srgbClr val="F69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4" y="52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704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2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5540b6adc3_2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5540b6adc3_2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034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52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75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0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95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31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5320d76d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55320d76d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57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B98F0-0DCC-48E8-99F2-3D36608AF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83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6F5A-1FD4-4C18-AF16-BB376DC18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_1_1_2_3">
    <p:bg>
      <p:bgPr>
        <a:solidFill>
          <a:srgbClr val="AFA8D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5" y="0"/>
            <a:ext cx="7256070" cy="4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_1_1_2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_1_1_1_2_3_1">
    <p:bg>
      <p:bgPr>
        <a:solidFill>
          <a:srgbClr val="AFA8D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2782300" y="0"/>
            <a:ext cx="6361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1_1_1_2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874583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874583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6275920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6275920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8" r:id="rId5"/>
    <p:sldLayoutId id="2147483660" r:id="rId6"/>
    <p:sldLayoutId id="2147483664" r:id="rId7"/>
    <p:sldLayoutId id="2147483667" r:id="rId8"/>
    <p:sldLayoutId id="2147483668" r:id="rId9"/>
    <p:sldLayoutId id="2147483671" r:id="rId10"/>
    <p:sldLayoutId id="2147483672" r:id="rId11"/>
    <p:sldLayoutId id="2147483673" r:id="rId12"/>
    <p:sldLayoutId id="2147483677" r:id="rId13"/>
    <p:sldLayoutId id="214748367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 rotWithShape="1">
          <a:blip r:embed="rId4">
            <a:alphaModFix/>
          </a:blip>
          <a:srcRect r="31266"/>
          <a:stretch/>
        </p:blipFill>
        <p:spPr>
          <a:xfrm>
            <a:off x="0" y="0"/>
            <a:ext cx="543306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3569230" y="3227468"/>
            <a:ext cx="5899861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số có bốn chữ số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subTitle" idx="1"/>
          </p:nvPr>
        </p:nvSpPr>
        <p:spPr>
          <a:xfrm flipH="1">
            <a:off x="4965010" y="21561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"/>
    </mc:Choice>
    <mc:Fallback xmlns="">
      <p:transition spd="slow" advTm="11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56" y="0"/>
            <a:ext cx="31136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3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92591" y="1039446"/>
            <a:ext cx="121205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2249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54684" y="1042754"/>
            <a:ext cx="12001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392591" y="1033434"/>
            <a:ext cx="9122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583693" y="1413838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43632" y="1047780"/>
            <a:ext cx="628650" cy="685800"/>
            <a:chOff x="2543632" y="1047780"/>
            <a:chExt cx="628650" cy="685800"/>
          </a:xfrm>
        </p:grpSpPr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2543632" y="104778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vi-VN" sz="1050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2543632" y="1390680"/>
              <a:ext cx="628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vi-VN" sz="1050"/>
            </a:p>
          </p:txBody>
        </p:sp>
      </p:grp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996593" y="489348"/>
            <a:ext cx="30586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c) 2249 : 4 = ?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491962" y="1439315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latin typeface="+mn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680495" y="1454786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2866531" y="1454785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811844" y="1725500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2029282" y="1706733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988344" y="2133866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1801384" y="1428722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1856185" y="1039446"/>
            <a:ext cx="6286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2081708" y="1047780"/>
            <a:ext cx="63242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4207669" y="928688"/>
            <a:ext cx="433863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22 chia 4 đư­</a:t>
            </a: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 5, viết 5.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5 nhân 4 bằng 20; 22 trừ 20 bằng 2.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164806" y="1901429"/>
            <a:ext cx="441126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Hạ 4 đư­</a:t>
            </a: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 24; 24 chia 4 được 6, viết 6.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6 nhân 4 bằng 24; 24 trừ 24 bằng 0.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4231481" y="2880123"/>
            <a:ext cx="38862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Hạ 9; 9 chia 4 đư</a:t>
            </a: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 2, viết 2.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2 nhân 4 bằng 8; 9 trừ 8 bằng 1.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912018" y="2626207"/>
            <a:ext cx="31432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2249 : 4= 562 ( d­ư1)</a:t>
            </a:r>
          </a:p>
        </p:txBody>
      </p:sp>
    </p:spTree>
    <p:extLst>
      <p:ext uri="{BB962C8B-B14F-4D97-AF65-F5344CB8AC3E}">
        <p14:creationId xmlns:p14="http://schemas.microsoft.com/office/powerpoint/2010/main" val="168505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65" grpId="0"/>
      <p:bldP spid="27674" grpId="0"/>
      <p:bldP spid="27675" grpId="0"/>
      <p:bldP spid="27676" grpId="0"/>
      <p:bldP spid="27677" grpId="0"/>
      <p:bldP spid="27678" grpId="0"/>
      <p:bldP spid="27679" grpId="0"/>
      <p:bldP spid="27680" grpId="0"/>
      <p:bldP spid="27681" grpId="0"/>
      <p:bldP spid="27682" grpId="0"/>
      <p:bldP spid="27683" grpId="0"/>
      <p:bldP spid="27684" grpId="0"/>
      <p:bldP spid="27685" grpId="0"/>
      <p:bldP spid="27686" grpId="0"/>
      <p:bldP spid="276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86F5A-1FD4-4C18-AF16-BB376DC184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32159" y="1322192"/>
            <a:ext cx="2398713" cy="1292225"/>
            <a:chOff x="6715125" y="1825405"/>
            <a:chExt cx="1969293" cy="1292662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6715125" y="1847631"/>
              <a:ext cx="1219200" cy="831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4159</a:t>
              </a: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8074818" y="1825405"/>
              <a:ext cx="609600" cy="831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7920036" y="1847630"/>
              <a:ext cx="13497" cy="1270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vi-VN"/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>
              <a:off x="7920036" y="2514613"/>
              <a:ext cx="7643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vi-VN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000869" y="1902160"/>
            <a:ext cx="2774950" cy="1863725"/>
            <a:chOff x="6933009" y="2429943"/>
            <a:chExt cx="2277668" cy="1864335"/>
          </a:xfrm>
        </p:grpSpPr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6933009" y="2429943"/>
              <a:ext cx="1219200" cy="83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7150893" y="2913715"/>
              <a:ext cx="1219200" cy="83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09</a:t>
              </a:r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7368777" y="3462724"/>
              <a:ext cx="1219200" cy="83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7991477" y="2471736"/>
              <a:ext cx="1219200" cy="83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831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1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" y="244093"/>
            <a:ext cx="2976345" cy="25564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86F5A-1FD4-4C18-AF16-BB376DC184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31" y="244094"/>
            <a:ext cx="3147861" cy="25564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04392" y="244094"/>
            <a:ext cx="3043665" cy="2593920"/>
            <a:chOff x="6004392" y="244094"/>
            <a:chExt cx="3043665" cy="25939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392" y="244094"/>
              <a:ext cx="3043665" cy="25939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04392" y="445025"/>
              <a:ext cx="375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c)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57950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2"/>
          <p:cNvSpPr txBox="1">
            <a:spLocks noGrp="1"/>
          </p:cNvSpPr>
          <p:nvPr>
            <p:ph type="ctrTitle" idx="2"/>
          </p:nvPr>
        </p:nvSpPr>
        <p:spPr>
          <a:xfrm>
            <a:off x="330941" y="1422961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7"/>
    </mc:Choice>
    <mc:Fallback xmlns="">
      <p:transition spd="slow" advTm="1335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79"/>
          <p:cNvSpPr txBox="1">
            <a:spLocks noChangeArrowheads="1"/>
          </p:cNvSpPr>
          <p:nvPr/>
        </p:nvSpPr>
        <p:spPr bwMode="auto">
          <a:xfrm>
            <a:off x="36512" y="1530321"/>
            <a:ext cx="9271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-Khi thực hiện phép chia, ta thực hiện theo mấy bước?</a:t>
            </a:r>
          </a:p>
        </p:txBody>
      </p:sp>
      <p:sp>
        <p:nvSpPr>
          <p:cNvPr id="70" name="Text Box 181"/>
          <p:cNvSpPr txBox="1">
            <a:spLocks noChangeArrowheads="1"/>
          </p:cNvSpPr>
          <p:nvPr/>
        </p:nvSpPr>
        <p:spPr bwMode="auto">
          <a:xfrm>
            <a:off x="196063" y="2891135"/>
            <a:ext cx="8331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Bước 2 :Thực hiện chia lần lượt từ trái sang phải</a:t>
            </a: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809898" y="918651"/>
            <a:ext cx="74959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FFFF"/>
                </a:solidFill>
                <a:latin typeface="+mj-lt"/>
              </a:rPr>
              <a:t>   </a:t>
            </a:r>
            <a:r>
              <a:rPr lang="en-US" altLang="en-US" sz="2800" b="1" i="1" dirty="0">
                <a:solidFill>
                  <a:srgbClr val="FFFFFF"/>
                </a:solidFill>
                <a:latin typeface="+mj-lt"/>
              </a:rPr>
              <a:t>Chia số có bốn chữ số cho số có một chữ số</a:t>
            </a:r>
          </a:p>
        </p:txBody>
      </p:sp>
      <p:sp>
        <p:nvSpPr>
          <p:cNvPr id="9" name="Text Box 181"/>
          <p:cNvSpPr txBox="1">
            <a:spLocks noChangeArrowheads="1"/>
          </p:cNvSpPr>
          <p:nvPr/>
        </p:nvSpPr>
        <p:spPr bwMode="auto">
          <a:xfrm>
            <a:off x="380999" y="2210728"/>
            <a:ext cx="7232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Bước 1: Đặt tính chia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76"/>
    </mc:Choice>
    <mc:Fallback xmlns="">
      <p:transition spd="slow" advTm="54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utoUpdateAnimBg="0"/>
      <p:bldP spid="70" grpId="0" autoUpdateAnimBg="0"/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6638" y="4656138"/>
            <a:ext cx="487362" cy="487362"/>
          </a:xfrm>
          <a:prstGeom prst="rect">
            <a:avLst/>
          </a:prstGeom>
        </p:spPr>
      </p:pic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4796590" y="3325990"/>
            <a:ext cx="4876799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Chúc các con </a:t>
            </a:r>
            <a:br>
              <a:rPr lang="en-US" sz="4000" dirty="0"/>
            </a:br>
            <a:r>
              <a:rPr lang="en-US" sz="4000" dirty="0"/>
              <a:t>chăm ngoan, </a:t>
            </a:r>
            <a:br>
              <a:rPr lang="en-US" sz="4000" dirty="0"/>
            </a:br>
            <a:r>
              <a:rPr lang="en-US" sz="4000" dirty="0"/>
              <a:t>học giỏi</a:t>
            </a:r>
            <a:endParaRPr sz="4000" dirty="0">
              <a:solidFill>
                <a:srgbClr val="645CA7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3"/>
    </mc:Choice>
    <mc:Fallback xmlns="">
      <p:transition spd="slow" advTm="19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173830" y="984318"/>
            <a:ext cx="577283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66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07820" y="1709738"/>
            <a:ext cx="5715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00"/>
                </a:solidFill>
                <a:latin typeface="HP001 4H" panose="020B0603050302020204" pitchFamily="34" charset="0"/>
              </a:rPr>
              <a:t>a)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093361" y="1719440"/>
            <a:ext cx="200888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>
                <a:latin typeface="HP001 4H" panose="020B0603050302020204" pitchFamily="34" charset="0"/>
              </a:rPr>
              <a:t>236 : 2 = ?</a:t>
            </a:r>
          </a:p>
        </p:txBody>
      </p:sp>
      <p:grpSp>
        <p:nvGrpSpPr>
          <p:cNvPr id="20506" name="Group 26"/>
          <p:cNvGrpSpPr>
            <a:grpSpLocks/>
          </p:cNvGrpSpPr>
          <p:nvPr/>
        </p:nvGrpSpPr>
        <p:grpSpPr bwMode="auto">
          <a:xfrm>
            <a:off x="2693670" y="2281238"/>
            <a:ext cx="685800" cy="742950"/>
            <a:chOff x="2400" y="1440"/>
            <a:chExt cx="336" cy="624"/>
          </a:xfrm>
        </p:grpSpPr>
        <p:sp>
          <p:nvSpPr>
            <p:cNvPr id="3107" name="Line 27"/>
            <p:cNvSpPr>
              <a:spLocks noChangeShapeType="1"/>
            </p:cNvSpPr>
            <p:nvPr/>
          </p:nvSpPr>
          <p:spPr bwMode="auto">
            <a:xfrm>
              <a:off x="2400" y="1440"/>
              <a:ext cx="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050">
                <a:latin typeface="HP001 4H" panose="020B0603050302020204" pitchFamily="34" charset="0"/>
              </a:endParaRPr>
            </a:p>
          </p:txBody>
        </p:sp>
        <p:sp>
          <p:nvSpPr>
            <p:cNvPr id="3108" name="Line 28"/>
            <p:cNvSpPr>
              <a:spLocks noChangeShapeType="1"/>
            </p:cNvSpPr>
            <p:nvPr/>
          </p:nvSpPr>
          <p:spPr bwMode="auto">
            <a:xfrm>
              <a:off x="2400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050">
                <a:latin typeface="HP001 4H" panose="020B0603050302020204" pitchFamily="34" charset="0"/>
              </a:endParaRPr>
            </a:p>
          </p:txBody>
        </p:sp>
      </p:grp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1779270" y="3833458"/>
            <a:ext cx="24574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latin typeface="HP001 4H" panose="020B0603050302020204" pitchFamily="34" charset="0"/>
              </a:rPr>
              <a:t>236 : 2 = </a:t>
            </a:r>
            <a:r>
              <a:rPr lang="en-US" altLang="en-US" sz="2700" b="1" dirty="0">
                <a:solidFill>
                  <a:srgbClr val="FF0000"/>
                </a:solidFill>
                <a:latin typeface="HP001 4H" panose="020B0603050302020204" pitchFamily="34" charset="0"/>
              </a:rPr>
              <a:t>118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4640852" y="1724026"/>
            <a:ext cx="51026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00"/>
                </a:solidFill>
                <a:latin typeface="HP001 4H" panose="020B0603050302020204" pitchFamily="34" charset="0"/>
              </a:rPr>
              <a:t>b)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5265420" y="1709738"/>
            <a:ext cx="24574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latin typeface="HP001 4H" panose="020B0603050302020204" pitchFamily="34" charset="0"/>
              </a:rPr>
              <a:t>164 : 4 = ?</a:t>
            </a:r>
          </a:p>
        </p:txBody>
      </p:sp>
      <p:grpSp>
        <p:nvGrpSpPr>
          <p:cNvPr id="20560" name="Group 80"/>
          <p:cNvGrpSpPr>
            <a:grpSpLocks/>
          </p:cNvGrpSpPr>
          <p:nvPr/>
        </p:nvGrpSpPr>
        <p:grpSpPr bwMode="auto">
          <a:xfrm>
            <a:off x="2065020" y="2260998"/>
            <a:ext cx="800100" cy="469107"/>
            <a:chOff x="576" y="1855"/>
            <a:chExt cx="672" cy="394"/>
          </a:xfrm>
        </p:grpSpPr>
        <p:sp>
          <p:nvSpPr>
            <p:cNvPr id="3104" name="Text Box 15"/>
            <p:cNvSpPr txBox="1">
              <a:spLocks noChangeArrowheads="1"/>
            </p:cNvSpPr>
            <p:nvPr/>
          </p:nvSpPr>
          <p:spPr bwMode="auto">
            <a:xfrm>
              <a:off x="576" y="1861"/>
              <a:ext cx="3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latin typeface="HP001 4H" panose="020B0603050302020204" pitchFamily="34" charset="0"/>
                </a:rPr>
                <a:t>2</a:t>
              </a:r>
            </a:p>
          </p:txBody>
        </p:sp>
        <p:sp>
          <p:nvSpPr>
            <p:cNvPr id="3105" name="Text Box 18"/>
            <p:cNvSpPr txBox="1">
              <a:spLocks noChangeArrowheads="1"/>
            </p:cNvSpPr>
            <p:nvPr/>
          </p:nvSpPr>
          <p:spPr bwMode="auto">
            <a:xfrm>
              <a:off x="864" y="1855"/>
              <a:ext cx="3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HP001 4H" panose="020B0603050302020204" pitchFamily="34" charset="0"/>
                </a:rPr>
                <a:t>6</a:t>
              </a:r>
            </a:p>
          </p:txBody>
        </p:sp>
        <p:sp>
          <p:nvSpPr>
            <p:cNvPr id="3106" name="Text Box 74"/>
            <p:cNvSpPr txBox="1">
              <a:spLocks noChangeArrowheads="1"/>
            </p:cNvSpPr>
            <p:nvPr/>
          </p:nvSpPr>
          <p:spPr bwMode="auto">
            <a:xfrm>
              <a:off x="728" y="1855"/>
              <a:ext cx="3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latin typeface="HP001 4H" panose="020B0603050302020204" pitchFamily="34" charset="0"/>
                </a:rPr>
                <a:t>3</a:t>
              </a:r>
            </a:p>
          </p:txBody>
        </p:sp>
      </p:grp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793683" y="226099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2</a:t>
            </a:r>
          </a:p>
        </p:txBody>
      </p:sp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2732961" y="268128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1</a:t>
            </a:r>
          </a:p>
        </p:txBody>
      </p:sp>
      <p:sp>
        <p:nvSpPr>
          <p:cNvPr id="20566" name="Text Box 86"/>
          <p:cNvSpPr txBox="1">
            <a:spLocks noChangeArrowheads="1"/>
          </p:cNvSpPr>
          <p:nvPr/>
        </p:nvSpPr>
        <p:spPr bwMode="auto">
          <a:xfrm>
            <a:off x="2065020" y="262413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0</a:t>
            </a:r>
          </a:p>
        </p:txBody>
      </p:sp>
      <p:sp>
        <p:nvSpPr>
          <p:cNvPr id="20567" name="Text Box 87"/>
          <p:cNvSpPr txBox="1">
            <a:spLocks noChangeArrowheads="1"/>
          </p:cNvSpPr>
          <p:nvPr/>
        </p:nvSpPr>
        <p:spPr bwMode="auto">
          <a:xfrm>
            <a:off x="2236470" y="262413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3</a:t>
            </a:r>
          </a:p>
        </p:txBody>
      </p:sp>
      <p:sp>
        <p:nvSpPr>
          <p:cNvPr id="20568" name="Text Box 88"/>
          <p:cNvSpPr txBox="1">
            <a:spLocks noChangeArrowheads="1"/>
          </p:cNvSpPr>
          <p:nvPr/>
        </p:nvSpPr>
        <p:spPr bwMode="auto">
          <a:xfrm>
            <a:off x="2865120" y="268128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1</a:t>
            </a:r>
          </a:p>
        </p:txBody>
      </p:sp>
      <p:sp>
        <p:nvSpPr>
          <p:cNvPr id="20569" name="Text Box 89"/>
          <p:cNvSpPr txBox="1">
            <a:spLocks noChangeArrowheads="1"/>
          </p:cNvSpPr>
          <p:nvPr/>
        </p:nvSpPr>
        <p:spPr bwMode="auto">
          <a:xfrm>
            <a:off x="2236470" y="296703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1</a:t>
            </a:r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2390061" y="296703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6</a:t>
            </a:r>
          </a:p>
        </p:txBody>
      </p:sp>
      <p:sp>
        <p:nvSpPr>
          <p:cNvPr id="20571" name="Text Box 91"/>
          <p:cNvSpPr txBox="1">
            <a:spLocks noChangeArrowheads="1"/>
          </p:cNvSpPr>
          <p:nvPr/>
        </p:nvSpPr>
        <p:spPr bwMode="auto">
          <a:xfrm>
            <a:off x="3018711" y="2682479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8</a:t>
            </a:r>
          </a:p>
        </p:txBody>
      </p:sp>
      <p:sp>
        <p:nvSpPr>
          <p:cNvPr id="20572" name="Text Box 92"/>
          <p:cNvSpPr txBox="1">
            <a:spLocks noChangeArrowheads="1"/>
          </p:cNvSpPr>
          <p:nvPr/>
        </p:nvSpPr>
        <p:spPr bwMode="auto">
          <a:xfrm>
            <a:off x="2407920" y="330993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0</a:t>
            </a:r>
          </a:p>
        </p:txBody>
      </p:sp>
      <p:sp>
        <p:nvSpPr>
          <p:cNvPr id="20573" name="Text Box 93"/>
          <p:cNvSpPr txBox="1">
            <a:spLocks noChangeArrowheads="1"/>
          </p:cNvSpPr>
          <p:nvPr/>
        </p:nvSpPr>
        <p:spPr bwMode="auto">
          <a:xfrm>
            <a:off x="5297508" y="2341980"/>
            <a:ext cx="714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P001 4H" panose="020B0603050302020204" pitchFamily="34" charset="0"/>
              </a:rPr>
              <a:t>164</a:t>
            </a:r>
            <a:endParaRPr lang="en-US" altLang="en-US" sz="2400" b="1" dirty="0">
              <a:solidFill>
                <a:srgbClr val="FF3300"/>
              </a:solidFill>
              <a:latin typeface="HP001 4H" panose="020B0603050302020204" pitchFamily="34" charset="0"/>
            </a:endParaRPr>
          </a:p>
        </p:txBody>
      </p:sp>
      <p:grpSp>
        <p:nvGrpSpPr>
          <p:cNvPr id="20574" name="Group 94"/>
          <p:cNvGrpSpPr>
            <a:grpSpLocks/>
          </p:cNvGrpSpPr>
          <p:nvPr/>
        </p:nvGrpSpPr>
        <p:grpSpPr bwMode="auto">
          <a:xfrm>
            <a:off x="5919074" y="2356247"/>
            <a:ext cx="685800" cy="742950"/>
            <a:chOff x="2400" y="1440"/>
            <a:chExt cx="336" cy="624"/>
          </a:xfrm>
        </p:grpSpPr>
        <p:sp>
          <p:nvSpPr>
            <p:cNvPr id="3102" name="Line 95"/>
            <p:cNvSpPr>
              <a:spLocks noChangeShapeType="1"/>
            </p:cNvSpPr>
            <p:nvPr/>
          </p:nvSpPr>
          <p:spPr bwMode="auto">
            <a:xfrm>
              <a:off x="2400" y="1440"/>
              <a:ext cx="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050">
                <a:latin typeface="HP001 4H" panose="020B0603050302020204" pitchFamily="34" charset="0"/>
              </a:endParaRPr>
            </a:p>
          </p:txBody>
        </p:sp>
        <p:sp>
          <p:nvSpPr>
            <p:cNvPr id="3103" name="Line 96"/>
            <p:cNvSpPr>
              <a:spLocks noChangeShapeType="1"/>
            </p:cNvSpPr>
            <p:nvPr/>
          </p:nvSpPr>
          <p:spPr bwMode="auto">
            <a:xfrm>
              <a:off x="2400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050">
                <a:latin typeface="HP001 4H" panose="020B0603050302020204" pitchFamily="34" charset="0"/>
              </a:endParaRPr>
            </a:p>
          </p:txBody>
        </p:sp>
      </p:grpSp>
      <p:sp>
        <p:nvSpPr>
          <p:cNvPr id="20577" name="Text Box 97"/>
          <p:cNvSpPr txBox="1">
            <a:spLocks noChangeArrowheads="1"/>
          </p:cNvSpPr>
          <p:nvPr/>
        </p:nvSpPr>
        <p:spPr bwMode="auto">
          <a:xfrm>
            <a:off x="6033374" y="229909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P001 4H" panose="020B0603050302020204" pitchFamily="34" charset="0"/>
              </a:rPr>
              <a:t>4</a:t>
            </a:r>
          </a:p>
        </p:txBody>
      </p:sp>
      <p:sp>
        <p:nvSpPr>
          <p:cNvPr id="20578" name="Text Box 98"/>
          <p:cNvSpPr txBox="1">
            <a:spLocks noChangeArrowheads="1"/>
          </p:cNvSpPr>
          <p:nvPr/>
        </p:nvSpPr>
        <p:spPr bwMode="auto">
          <a:xfrm>
            <a:off x="6008370" y="273843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4</a:t>
            </a:r>
          </a:p>
        </p:txBody>
      </p:sp>
      <p:sp>
        <p:nvSpPr>
          <p:cNvPr id="20579" name="Text Box 99"/>
          <p:cNvSpPr txBox="1">
            <a:spLocks noChangeArrowheads="1"/>
          </p:cNvSpPr>
          <p:nvPr/>
        </p:nvSpPr>
        <p:spPr bwMode="auto">
          <a:xfrm>
            <a:off x="5457804" y="2707720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0</a:t>
            </a:r>
          </a:p>
        </p:txBody>
      </p:sp>
      <p:sp>
        <p:nvSpPr>
          <p:cNvPr id="20580" name="Text Box 100"/>
          <p:cNvSpPr txBox="1">
            <a:spLocks noChangeArrowheads="1"/>
          </p:cNvSpPr>
          <p:nvPr/>
        </p:nvSpPr>
        <p:spPr bwMode="auto">
          <a:xfrm>
            <a:off x="5615898" y="2712896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HP001 4H" panose="020B0603050302020204" pitchFamily="34" charset="0"/>
              </a:rPr>
              <a:t>4</a:t>
            </a:r>
          </a:p>
        </p:txBody>
      </p:sp>
      <p:sp>
        <p:nvSpPr>
          <p:cNvPr id="20582" name="Text Box 102"/>
          <p:cNvSpPr txBox="1">
            <a:spLocks noChangeArrowheads="1"/>
          </p:cNvSpPr>
          <p:nvPr/>
        </p:nvSpPr>
        <p:spPr bwMode="auto">
          <a:xfrm>
            <a:off x="6179820" y="273843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1</a:t>
            </a:r>
          </a:p>
        </p:txBody>
      </p:sp>
      <p:sp>
        <p:nvSpPr>
          <p:cNvPr id="20584" name="Text Box 104"/>
          <p:cNvSpPr txBox="1">
            <a:spLocks noChangeArrowheads="1"/>
          </p:cNvSpPr>
          <p:nvPr/>
        </p:nvSpPr>
        <p:spPr bwMode="auto">
          <a:xfrm>
            <a:off x="5608320" y="3081338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HP001 4H" panose="020B0603050302020204" pitchFamily="34" charset="0"/>
              </a:rPr>
              <a:t>0</a:t>
            </a:r>
          </a:p>
        </p:txBody>
      </p:sp>
      <p:sp>
        <p:nvSpPr>
          <p:cNvPr id="20586" name="Text Box 106"/>
          <p:cNvSpPr txBox="1">
            <a:spLocks noChangeArrowheads="1"/>
          </p:cNvSpPr>
          <p:nvPr/>
        </p:nvSpPr>
        <p:spPr bwMode="auto">
          <a:xfrm>
            <a:off x="5236845" y="3771603"/>
            <a:ext cx="24574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latin typeface="HP001 4H" panose="020B0603050302020204" pitchFamily="34" charset="0"/>
              </a:rPr>
              <a:t>164 : 4 = </a:t>
            </a:r>
            <a:r>
              <a:rPr lang="en-US" altLang="en-US" sz="2700" b="1" dirty="0">
                <a:solidFill>
                  <a:srgbClr val="FF0000"/>
                </a:solidFill>
                <a:latin typeface="HP001 4H" panose="020B0603050302020204" pitchFamily="34" charset="0"/>
              </a:rPr>
              <a:t>41</a:t>
            </a:r>
          </a:p>
        </p:txBody>
      </p:sp>
      <p:sp>
        <p:nvSpPr>
          <p:cNvPr id="3100" name="Text Box 6"/>
          <p:cNvSpPr txBox="1">
            <a:spLocks noChangeArrowheads="1"/>
          </p:cNvSpPr>
          <p:nvPr/>
        </p:nvSpPr>
        <p:spPr bwMode="auto">
          <a:xfrm>
            <a:off x="2261759" y="526925"/>
            <a:ext cx="60714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  <a:endParaRPr lang="en-US" altLang="en-US" sz="4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1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2"/>
    </mc:Choice>
    <mc:Fallback xmlns="">
      <p:transition spd="slow" advTm="99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25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75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25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225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375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utoUpdateAnimBg="0"/>
      <p:bldP spid="20494" grpId="0" autoUpdateAnimBg="0"/>
      <p:bldP spid="20525" grpId="0" autoUpdateAnimBg="0"/>
      <p:bldP spid="20526" grpId="0" autoUpdateAnimBg="0"/>
      <p:bldP spid="20527" grpId="0" autoUpdateAnimBg="0"/>
      <p:bldP spid="20509" grpId="0" autoUpdateAnimBg="0"/>
      <p:bldP spid="20565" grpId="0" autoUpdateAnimBg="0"/>
      <p:bldP spid="20566" grpId="0" autoUpdateAnimBg="0"/>
      <p:bldP spid="20567" grpId="0" autoUpdateAnimBg="0"/>
      <p:bldP spid="20568" grpId="0" autoUpdateAnimBg="0"/>
      <p:bldP spid="20569" grpId="0" autoUpdateAnimBg="0"/>
      <p:bldP spid="20570" grpId="0" autoUpdateAnimBg="0"/>
      <p:bldP spid="20571" grpId="0" autoUpdateAnimBg="0"/>
      <p:bldP spid="20572" grpId="0" autoUpdateAnimBg="0"/>
      <p:bldP spid="20573" grpId="0" autoUpdateAnimBg="0"/>
      <p:bldP spid="20577" grpId="0" autoUpdateAnimBg="0"/>
      <p:bldP spid="20578" grpId="0" autoUpdateAnimBg="0"/>
      <p:bldP spid="20579" grpId="0" autoUpdateAnimBg="0"/>
      <p:bldP spid="20580" grpId="0" autoUpdateAnimBg="0"/>
      <p:bldP spid="20582" grpId="0" autoUpdateAnimBg="0"/>
      <p:bldP spid="20584" grpId="0" autoUpdateAnimBg="0"/>
      <p:bldP spid="2058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Box 179"/>
          <p:cNvSpPr txBox="1">
            <a:spLocks noChangeArrowheads="1"/>
          </p:cNvSpPr>
          <p:nvPr/>
        </p:nvSpPr>
        <p:spPr bwMode="auto">
          <a:xfrm>
            <a:off x="211173" y="605904"/>
            <a:ext cx="9271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-Khi thực hiện phép chia, ta thực hiện theo mấy bước?</a:t>
            </a:r>
          </a:p>
        </p:txBody>
      </p:sp>
      <p:sp>
        <p:nvSpPr>
          <p:cNvPr id="5" name="Text Box 181"/>
          <p:cNvSpPr txBox="1">
            <a:spLocks noChangeArrowheads="1"/>
          </p:cNvSpPr>
          <p:nvPr/>
        </p:nvSpPr>
        <p:spPr bwMode="auto">
          <a:xfrm>
            <a:off x="463192" y="1367315"/>
            <a:ext cx="7232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Bước 1: Đặt tính chia</a:t>
            </a:r>
          </a:p>
        </p:txBody>
      </p:sp>
      <p:sp>
        <p:nvSpPr>
          <p:cNvPr id="6" name="Text Box 181"/>
          <p:cNvSpPr txBox="1">
            <a:spLocks noChangeArrowheads="1"/>
          </p:cNvSpPr>
          <p:nvPr/>
        </p:nvSpPr>
        <p:spPr bwMode="auto">
          <a:xfrm>
            <a:off x="309079" y="1996725"/>
            <a:ext cx="8331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Bước 2 :Thực hiện chia lần lượt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9543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1925053" y="1732730"/>
            <a:ext cx="5486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có bốn chữ số cho số có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chữ số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886200" y="826367"/>
            <a:ext cx="1371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700" b="1" dirty="0">
                <a:latin typeface="HP001 4H" panose="020B0603050302020204" pitchFamily="34" charset="0"/>
              </a:rPr>
              <a:t>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0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5"/>
    </mc:Choice>
    <mc:Fallback xmlns="">
      <p:transition spd="slow" advTm="18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7275" y="1140024"/>
            <a:ext cx="6286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00"/>
                </a:solidFill>
                <a:latin typeface="+mj-lt"/>
              </a:rPr>
              <a:t>a)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655873" y="465772"/>
            <a:ext cx="1925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j-lt"/>
              </a:rPr>
              <a:t>6369: 3 = ?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43100" y="1257300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6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14550" y="1257300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3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286000" y="1257300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6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457450" y="1257300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9</a:t>
            </a:r>
          </a:p>
        </p:txBody>
      </p: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2736056" y="1224721"/>
            <a:ext cx="685800" cy="742950"/>
            <a:chOff x="2400" y="1440"/>
            <a:chExt cx="336" cy="624"/>
          </a:xfrm>
        </p:grpSpPr>
        <p:sp>
          <p:nvSpPr>
            <p:cNvPr id="5162" name="Line 13"/>
            <p:cNvSpPr>
              <a:spLocks noChangeShapeType="1"/>
            </p:cNvSpPr>
            <p:nvPr/>
          </p:nvSpPr>
          <p:spPr bwMode="auto">
            <a:xfrm>
              <a:off x="2400" y="1440"/>
              <a:ext cx="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050">
                <a:latin typeface="+mj-lt"/>
              </a:endParaRPr>
            </a:p>
          </p:txBody>
        </p:sp>
        <p:sp>
          <p:nvSpPr>
            <p:cNvPr id="5163" name="Line 14"/>
            <p:cNvSpPr>
              <a:spLocks noChangeShapeType="1"/>
            </p:cNvSpPr>
            <p:nvPr/>
          </p:nvSpPr>
          <p:spPr bwMode="auto">
            <a:xfrm>
              <a:off x="2400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050">
                <a:latin typeface="+mj-lt"/>
              </a:endParaRPr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955132" y="1226613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3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943100" y="12573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+mj-lt"/>
              </a:rPr>
              <a:t>6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709864" y="162528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886200" y="968934"/>
            <a:ext cx="3600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  </a:t>
            </a:r>
            <a:r>
              <a:rPr lang="en-US" altLang="en-US" sz="2100" b="1" dirty="0">
                <a:latin typeface="+mj-lt"/>
              </a:rPr>
              <a:t>*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chia 3 được 2, viết 2. 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709864" y="162627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2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943100" y="16002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0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067174" y="1299792"/>
            <a:ext cx="465296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 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nhân 3 bằng 6 ; 6 trừ 6 bằng 0.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114550" y="1257300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+mj-lt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122885" y="1600200"/>
            <a:ext cx="391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+mj-lt"/>
              </a:rPr>
              <a:t>3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914650" y="1622823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1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895724" y="1679050"/>
            <a:ext cx="41148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  </a:t>
            </a:r>
            <a:r>
              <a:rPr lang="en-US" altLang="en-US" sz="2100" b="1" dirty="0">
                <a:latin typeface="+mj-lt"/>
              </a:rPr>
              <a:t>*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3 ; 3 chia 3 được 1, viết 1.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2914650" y="1622823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114550" y="1943100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0  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100944" y="2032781"/>
            <a:ext cx="447155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 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nhân 3 bằng 3 ; 3 trừ 3 bằng 0.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286000" y="1257300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286000" y="1943100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+mj-lt"/>
              </a:rPr>
              <a:t>6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3086100" y="16228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2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945272" y="2490400"/>
            <a:ext cx="428432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  </a:t>
            </a:r>
            <a:r>
              <a:rPr lang="en-US" altLang="en-US" sz="2100" b="1" dirty="0">
                <a:latin typeface="+mj-lt"/>
              </a:rPr>
              <a:t>*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6 ; 6 chia 3 được 2, viết 2.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086100" y="16228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+mj-lt"/>
              </a:rPr>
              <a:t>2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286000" y="22860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119562" y="2859732"/>
            <a:ext cx="454818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 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nhân 3 bằng 6 ; 6 trừ 6 bằng 0</a:t>
            </a:r>
            <a:r>
              <a:rPr lang="en-US" altLang="en-US" sz="2100" dirty="0">
                <a:latin typeface="+mj-lt"/>
              </a:rPr>
              <a:t>.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457450" y="1252091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+mj-lt"/>
              </a:rPr>
              <a:t>9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457450" y="22860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+mj-lt"/>
              </a:rPr>
              <a:t>9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257550" y="1622823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3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945271" y="3325182"/>
            <a:ext cx="452139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  </a:t>
            </a:r>
            <a:r>
              <a:rPr lang="en-US" altLang="en-US" sz="2100" b="1" dirty="0">
                <a:latin typeface="+mj-lt"/>
              </a:rPr>
              <a:t>*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9 ; 9 chia 3 được 3, viết 3.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3257550" y="16228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+mj-lt"/>
              </a:rPr>
              <a:t>3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2457450" y="26289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0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4171950" y="3740680"/>
            <a:ext cx="449579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 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nhân 3 bằng 9 ; 9 trừ 9 bằng 0.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1410535" y="2991610"/>
            <a:ext cx="2620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6369: 3 = 2123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9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59"/>
    </mc:Choice>
    <mc:Fallback xmlns="">
      <p:transition spd="slow" advTm="117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utoUpdateAnimBg="0"/>
      <p:bldP spid="14347" grpId="0" autoUpdateAnimBg="0"/>
      <p:bldP spid="14351" grpId="0" autoUpdateAnimBg="0"/>
      <p:bldP spid="14352" grpId="0" autoUpdateAnimBg="0"/>
      <p:bldP spid="14354" grpId="0" autoUpdateAnimBg="0"/>
      <p:bldP spid="14355" grpId="0" autoUpdateAnimBg="0"/>
      <p:bldP spid="14356" grpId="0" autoUpdateAnimBg="0"/>
      <p:bldP spid="14357" grpId="0" autoUpdateAnimBg="0"/>
      <p:bldP spid="14358" grpId="0" autoUpdateAnimBg="0"/>
      <p:bldP spid="14359" grpId="0" autoUpdateAnimBg="0"/>
      <p:bldP spid="14360" grpId="0" autoUpdateAnimBg="0"/>
      <p:bldP spid="14361" grpId="0" autoUpdateAnimBg="0"/>
      <p:bldP spid="14362" grpId="0" autoUpdateAnimBg="0"/>
      <p:bldP spid="14363" grpId="0" autoUpdateAnimBg="0"/>
      <p:bldP spid="14364" grpId="0" autoUpdateAnimBg="0"/>
      <p:bldP spid="14365" grpId="0" autoUpdateAnimBg="0"/>
      <p:bldP spid="14366" grpId="0" autoUpdateAnimBg="0"/>
      <p:bldP spid="14367" grpId="0" autoUpdateAnimBg="0"/>
      <p:bldP spid="14368" grpId="0" autoUpdateAnimBg="0"/>
      <p:bldP spid="14369" grpId="0" autoUpdateAnimBg="0"/>
      <p:bldP spid="14370" grpId="0" autoUpdateAnimBg="0"/>
      <p:bldP spid="14371" grpId="0" autoUpdateAnimBg="0"/>
      <p:bldP spid="14372" grpId="0" autoUpdateAnimBg="0"/>
      <p:bldP spid="14373" grpId="0" autoUpdateAnimBg="0"/>
      <p:bldP spid="14374" grpId="0" autoUpdateAnimBg="0"/>
      <p:bldP spid="14375" grpId="0" autoUpdateAnimBg="0"/>
      <p:bldP spid="14376" grpId="0" autoUpdateAnimBg="0"/>
      <p:bldP spid="14377" grpId="0" autoUpdateAnimBg="0"/>
      <p:bldP spid="14378" grpId="0" autoUpdateAnimBg="0"/>
      <p:bldP spid="14379" grpId="0" autoUpdateAnimBg="0"/>
      <p:bldP spid="143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19200" y="825539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4</a:t>
            </a:r>
            <a:endParaRPr lang="en-US" altLang="en-US" sz="4000" dirty="0">
              <a:latin typeface="+mj-lt"/>
            </a:endParaRPr>
          </a:p>
        </p:txBody>
      </p:sp>
      <p:grpSp>
        <p:nvGrpSpPr>
          <p:cNvPr id="9" name="Group 157"/>
          <p:cNvGrpSpPr>
            <a:grpSpLocks/>
          </p:cNvGrpSpPr>
          <p:nvPr/>
        </p:nvGrpSpPr>
        <p:grpSpPr bwMode="auto">
          <a:xfrm>
            <a:off x="2270018" y="790693"/>
            <a:ext cx="1023937" cy="914400"/>
            <a:chOff x="1227" y="1584"/>
            <a:chExt cx="645" cy="576"/>
          </a:xfrm>
        </p:grpSpPr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227" y="15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1227" y="1850"/>
              <a:ext cx="6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422400" y="816585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8</a:t>
            </a:r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1647860" y="801815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6</a:t>
            </a:r>
            <a:endParaRPr lang="en-US" altLang="en-US" sz="4000" dirty="0">
              <a:latin typeface="+mj-lt"/>
            </a:endParaRPr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1887448" y="814515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2</a:t>
            </a: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2332143" y="79069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2</a:t>
            </a:r>
          </a:p>
        </p:txBody>
      </p:sp>
      <p:sp>
        <p:nvSpPr>
          <p:cNvPr id="33" name="Text Box 83"/>
          <p:cNvSpPr txBox="1">
            <a:spLocks noChangeArrowheads="1"/>
          </p:cNvSpPr>
          <p:nvPr/>
        </p:nvSpPr>
        <p:spPr bwMode="auto">
          <a:xfrm>
            <a:off x="1219200" y="82642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4</a:t>
            </a:r>
          </a:p>
        </p:txBody>
      </p:sp>
      <p:sp>
        <p:nvSpPr>
          <p:cNvPr id="34" name="Text Box 84"/>
          <p:cNvSpPr txBox="1">
            <a:spLocks noChangeArrowheads="1"/>
          </p:cNvSpPr>
          <p:nvPr/>
        </p:nvSpPr>
        <p:spPr bwMode="auto">
          <a:xfrm>
            <a:off x="2256371" y="1255577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2</a:t>
            </a:r>
          </a:p>
        </p:txBody>
      </p:sp>
      <p:sp>
        <p:nvSpPr>
          <p:cNvPr id="35" name="Text Box 85"/>
          <p:cNvSpPr txBox="1">
            <a:spLocks noChangeArrowheads="1"/>
          </p:cNvSpPr>
          <p:nvPr/>
        </p:nvSpPr>
        <p:spPr bwMode="auto">
          <a:xfrm>
            <a:off x="2257427" y="1269129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+mj-lt"/>
              </a:rPr>
              <a:t>2</a:t>
            </a:r>
          </a:p>
        </p:txBody>
      </p:sp>
      <p:sp>
        <p:nvSpPr>
          <p:cNvPr id="36" name="Text Box 86"/>
          <p:cNvSpPr txBox="1">
            <a:spLocks noChangeArrowheads="1"/>
          </p:cNvSpPr>
          <p:nvPr/>
        </p:nvSpPr>
        <p:spPr bwMode="auto">
          <a:xfrm>
            <a:off x="1235039" y="123708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0</a:t>
            </a:r>
          </a:p>
        </p:txBody>
      </p:sp>
      <p:sp>
        <p:nvSpPr>
          <p:cNvPr id="37" name="Text Box 87"/>
          <p:cNvSpPr txBox="1">
            <a:spLocks noChangeArrowheads="1"/>
          </p:cNvSpPr>
          <p:nvPr/>
        </p:nvSpPr>
        <p:spPr bwMode="auto">
          <a:xfrm>
            <a:off x="1447800" y="820472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8</a:t>
            </a:r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1444660" y="1232821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+mj-lt"/>
              </a:rPr>
              <a:t>8</a:t>
            </a:r>
          </a:p>
        </p:txBody>
      </p:sp>
      <p:sp>
        <p:nvSpPr>
          <p:cNvPr id="39" name="Text Box 89"/>
          <p:cNvSpPr txBox="1">
            <a:spLocks noChangeArrowheads="1"/>
          </p:cNvSpPr>
          <p:nvPr/>
        </p:nvSpPr>
        <p:spPr bwMode="auto">
          <a:xfrm>
            <a:off x="2486883" y="1269129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4</a:t>
            </a:r>
          </a:p>
        </p:txBody>
      </p:sp>
      <p:sp>
        <p:nvSpPr>
          <p:cNvPr id="40" name="Text Box 90"/>
          <p:cNvSpPr txBox="1">
            <a:spLocks noChangeArrowheads="1"/>
          </p:cNvSpPr>
          <p:nvPr/>
        </p:nvSpPr>
        <p:spPr bwMode="auto">
          <a:xfrm>
            <a:off x="2486883" y="126938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+mj-lt"/>
              </a:rPr>
              <a:t>4</a:t>
            </a:r>
          </a:p>
        </p:txBody>
      </p:sp>
      <p:sp>
        <p:nvSpPr>
          <p:cNvPr id="41" name="Text Box 91"/>
          <p:cNvSpPr txBox="1">
            <a:spLocks noChangeArrowheads="1"/>
          </p:cNvSpPr>
          <p:nvPr/>
        </p:nvSpPr>
        <p:spPr bwMode="auto">
          <a:xfrm>
            <a:off x="1429838" y="1655541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0</a:t>
            </a:r>
          </a:p>
        </p:txBody>
      </p: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1654139" y="81451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6</a:t>
            </a:r>
          </a:p>
        </p:txBody>
      </p:sp>
      <p:sp>
        <p:nvSpPr>
          <p:cNvPr id="43" name="Text Box 93"/>
          <p:cNvSpPr txBox="1">
            <a:spLocks noChangeArrowheads="1"/>
          </p:cNvSpPr>
          <p:nvPr/>
        </p:nvSpPr>
        <p:spPr bwMode="auto">
          <a:xfrm>
            <a:off x="1657420" y="1669775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6</a:t>
            </a:r>
          </a:p>
        </p:txBody>
      </p:sp>
      <p:sp>
        <p:nvSpPr>
          <p:cNvPr id="44" name="Text Box 94"/>
          <p:cNvSpPr txBox="1">
            <a:spLocks noChangeArrowheads="1"/>
          </p:cNvSpPr>
          <p:nvPr/>
        </p:nvSpPr>
        <p:spPr bwMode="auto">
          <a:xfrm>
            <a:off x="2720147" y="127616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3</a:t>
            </a:r>
          </a:p>
        </p:txBody>
      </p:sp>
      <p:sp>
        <p:nvSpPr>
          <p:cNvPr id="45" name="Text Box 95"/>
          <p:cNvSpPr txBox="1">
            <a:spLocks noChangeArrowheads="1"/>
          </p:cNvSpPr>
          <p:nvPr/>
        </p:nvSpPr>
        <p:spPr bwMode="auto">
          <a:xfrm>
            <a:off x="2716339" y="1282940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+mj-lt"/>
              </a:rPr>
              <a:t>3</a:t>
            </a:r>
          </a:p>
        </p:txBody>
      </p:sp>
      <p:sp>
        <p:nvSpPr>
          <p:cNvPr id="46" name="Text Box 96"/>
          <p:cNvSpPr txBox="1">
            <a:spLocks noChangeArrowheads="1"/>
          </p:cNvSpPr>
          <p:nvPr/>
        </p:nvSpPr>
        <p:spPr bwMode="auto">
          <a:xfrm>
            <a:off x="1654139" y="2119087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0</a:t>
            </a:r>
          </a:p>
        </p:txBody>
      </p:sp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1882739" y="814515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2</a:t>
            </a:r>
          </a:p>
        </p:txBody>
      </p:sp>
      <p:sp>
        <p:nvSpPr>
          <p:cNvPr id="48" name="Text Box 98"/>
          <p:cNvSpPr txBox="1">
            <a:spLocks noChangeArrowheads="1"/>
          </p:cNvSpPr>
          <p:nvPr/>
        </p:nvSpPr>
        <p:spPr bwMode="auto">
          <a:xfrm>
            <a:off x="1847920" y="2101427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2</a:t>
            </a:r>
          </a:p>
        </p:txBody>
      </p:sp>
      <p:sp>
        <p:nvSpPr>
          <p:cNvPr id="49" name="Text Box 99"/>
          <p:cNvSpPr txBox="1">
            <a:spLocks noChangeArrowheads="1"/>
          </p:cNvSpPr>
          <p:nvPr/>
        </p:nvSpPr>
        <p:spPr bwMode="auto">
          <a:xfrm>
            <a:off x="2950129" y="13047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1</a:t>
            </a:r>
          </a:p>
        </p:txBody>
      </p:sp>
      <p:sp>
        <p:nvSpPr>
          <p:cNvPr id="50" name="Text Box 100"/>
          <p:cNvSpPr txBox="1">
            <a:spLocks noChangeArrowheads="1"/>
          </p:cNvSpPr>
          <p:nvPr/>
        </p:nvSpPr>
        <p:spPr bwMode="auto">
          <a:xfrm>
            <a:off x="1898720" y="2556042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0</a:t>
            </a:r>
          </a:p>
        </p:txBody>
      </p:sp>
      <p:sp>
        <p:nvSpPr>
          <p:cNvPr id="51" name="Text Box 102"/>
          <p:cNvSpPr txBox="1">
            <a:spLocks noChangeArrowheads="1"/>
          </p:cNvSpPr>
          <p:nvPr/>
        </p:nvSpPr>
        <p:spPr bwMode="auto">
          <a:xfrm>
            <a:off x="2953410" y="1304700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+mj-lt"/>
              </a:rPr>
              <a:t>1</a:t>
            </a:r>
          </a:p>
        </p:txBody>
      </p:sp>
      <p:sp>
        <p:nvSpPr>
          <p:cNvPr id="29" name="Text Box 181"/>
          <p:cNvSpPr txBox="1">
            <a:spLocks noChangeArrowheads="1"/>
          </p:cNvSpPr>
          <p:nvPr/>
        </p:nvSpPr>
        <p:spPr bwMode="auto">
          <a:xfrm>
            <a:off x="658401" y="3310824"/>
            <a:ext cx="7232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Bước 1: Đặt tính chia</a:t>
            </a:r>
          </a:p>
        </p:txBody>
      </p:sp>
      <p:sp>
        <p:nvSpPr>
          <p:cNvPr id="30" name="Text Box 181"/>
          <p:cNvSpPr txBox="1">
            <a:spLocks noChangeArrowheads="1"/>
          </p:cNvSpPr>
          <p:nvPr/>
        </p:nvSpPr>
        <p:spPr bwMode="auto">
          <a:xfrm>
            <a:off x="442643" y="3874477"/>
            <a:ext cx="8331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Bước 2 :Thực hiện chia lần lượt từ trái sang phải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7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05"/>
    </mc:Choice>
    <mc:Fallback xmlns="">
      <p:transition spd="slow" advTm="128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29" grpId="0" autoUpdateAnimBg="0"/>
      <p:bldP spid="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6784" y="3748932"/>
            <a:ext cx="548700" cy="393600"/>
          </a:xfrm>
        </p:spPr>
        <p:txBody>
          <a:bodyPr/>
          <a:lstStyle/>
          <a:p>
            <a:fld id="{339B98F0-0DCC-48E8-99F2-3D36608AFEFA}" type="slidenum">
              <a:rPr lang="en-US" altLang="en-US" smtClean="0">
                <a:latin typeface="+mj-lt"/>
              </a:rPr>
              <a:pPr/>
              <a:t>8</a:t>
            </a:fld>
            <a:endParaRPr lang="en-US" altLang="en-US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11747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b)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90600" y="96044"/>
            <a:ext cx="2610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+mj-lt"/>
              </a:rPr>
              <a:t>1276 : 4 = 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66800" y="101044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1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19200" y="101044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2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447800" y="101044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7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00200" y="101044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6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999793" y="934234"/>
            <a:ext cx="685800" cy="990600"/>
            <a:chOff x="2400" y="1440"/>
            <a:chExt cx="336" cy="624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400" y="1440"/>
              <a:ext cx="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400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054778" y="1058247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4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66800" y="101044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+mj-lt"/>
              </a:rPr>
              <a:t>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219200" y="101044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057400" y="1467644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3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505200" y="359578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800" b="1" dirty="0">
                <a:latin typeface="+mj-lt"/>
              </a:rPr>
              <a:t>*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chia 4 được 3, viết 3. 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057400" y="1467644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+mj-lt"/>
              </a:rPr>
              <a:t>3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19200" y="1421606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447800" y="101044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+mj-lt"/>
              </a:rPr>
              <a:t>7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902098" y="743449"/>
            <a:ext cx="60966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nhân 4 bằng 12;12 trừ 12 bằng 0.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447800" y="1421606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+mj-lt"/>
              </a:rPr>
              <a:t>7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209800" y="1467644"/>
            <a:ext cx="30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1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505200" y="1371540"/>
            <a:ext cx="56638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800" b="1" dirty="0">
                <a:latin typeface="+mj-lt"/>
              </a:rPr>
              <a:t>*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7 ; 7 chia 4 được 1, viết 1.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209800" y="1467644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447800" y="1848644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3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3888602" y="1818166"/>
            <a:ext cx="61000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nhân 4 bằng 4 ; 7 trừ 4 bằng 3</a:t>
            </a:r>
            <a:r>
              <a:rPr lang="en-US" altLang="en-US" sz="2800" dirty="0">
                <a:latin typeface="+mj-lt"/>
              </a:rPr>
              <a:t>.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597578" y="1008647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6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600200" y="184864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+mj-lt"/>
              </a:rPr>
              <a:t>6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1447800" y="1848644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+mj-lt"/>
              </a:rPr>
              <a:t>3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3505200" y="2407158"/>
            <a:ext cx="5913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800" b="1" dirty="0">
                <a:latin typeface="+mj-lt"/>
              </a:rPr>
              <a:t>*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6 ; 36 chia 4 được 9, viết 9.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2362200" y="1467644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9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2362200" y="1467644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+mj-lt"/>
              </a:rPr>
              <a:t>9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600200" y="2229644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0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3759302" y="2877029"/>
            <a:ext cx="6382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nhân 4 bằng 36;36 trừ 36 bằng 0.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266700" y="2716243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1276 : 4 =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37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58"/>
    </mc:Choice>
    <mc:Fallback xmlns="">
      <p:transition spd="slow" advTm="125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25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2214310" y="1168649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2</a:t>
            </a:r>
          </a:p>
        </p:txBody>
      </p: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2502666" y="1168649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8</a:t>
            </a:r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2697199" y="1168651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9</a:t>
            </a:r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2916181" y="1168650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6</a:t>
            </a:r>
          </a:p>
        </p:txBody>
      </p:sp>
      <p:grpSp>
        <p:nvGrpSpPr>
          <p:cNvPr id="29" name="Group 156"/>
          <p:cNvGrpSpPr>
            <a:grpSpLocks/>
          </p:cNvGrpSpPr>
          <p:nvPr/>
        </p:nvGrpSpPr>
        <p:grpSpPr bwMode="auto">
          <a:xfrm>
            <a:off x="3323416" y="1168649"/>
            <a:ext cx="838200" cy="914400"/>
            <a:chOff x="4608" y="1584"/>
            <a:chExt cx="528" cy="576"/>
          </a:xfrm>
        </p:grpSpPr>
        <p:sp>
          <p:nvSpPr>
            <p:cNvPr id="30" name="Line 80"/>
            <p:cNvSpPr>
              <a:spLocks noChangeShapeType="1"/>
            </p:cNvSpPr>
            <p:nvPr/>
          </p:nvSpPr>
          <p:spPr bwMode="auto">
            <a:xfrm>
              <a:off x="4608" y="15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Line 81"/>
            <p:cNvSpPr>
              <a:spLocks noChangeShapeType="1"/>
            </p:cNvSpPr>
            <p:nvPr/>
          </p:nvSpPr>
          <p:spPr bwMode="auto">
            <a:xfrm>
              <a:off x="4608" y="185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2" name="Text Box 82"/>
          <p:cNvSpPr txBox="1">
            <a:spLocks noChangeArrowheads="1"/>
          </p:cNvSpPr>
          <p:nvPr/>
        </p:nvSpPr>
        <p:spPr bwMode="auto">
          <a:xfrm>
            <a:off x="3399616" y="1168649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4</a:t>
            </a:r>
          </a:p>
        </p:txBody>
      </p:sp>
      <p:sp>
        <p:nvSpPr>
          <p:cNvPr id="71" name="Text Box 127"/>
          <p:cNvSpPr txBox="1">
            <a:spLocks noChangeArrowheads="1"/>
          </p:cNvSpPr>
          <p:nvPr/>
        </p:nvSpPr>
        <p:spPr bwMode="auto">
          <a:xfrm>
            <a:off x="2219614" y="1168651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2</a:t>
            </a:r>
          </a:p>
        </p:txBody>
      </p:sp>
      <p:sp>
        <p:nvSpPr>
          <p:cNvPr id="72" name="Text Box 139"/>
          <p:cNvSpPr txBox="1">
            <a:spLocks noChangeArrowheads="1"/>
          </p:cNvSpPr>
          <p:nvPr/>
        </p:nvSpPr>
        <p:spPr bwMode="auto">
          <a:xfrm>
            <a:off x="2506699" y="1168651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8</a:t>
            </a:r>
          </a:p>
        </p:txBody>
      </p:sp>
      <p:sp>
        <p:nvSpPr>
          <p:cNvPr id="73" name="Text Box 140"/>
          <p:cNvSpPr txBox="1">
            <a:spLocks noChangeArrowheads="1"/>
          </p:cNvSpPr>
          <p:nvPr/>
        </p:nvSpPr>
        <p:spPr bwMode="auto">
          <a:xfrm>
            <a:off x="3273639" y="1676727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7</a:t>
            </a:r>
          </a:p>
        </p:txBody>
      </p:sp>
      <p:sp>
        <p:nvSpPr>
          <p:cNvPr id="74" name="Text Box 141"/>
          <p:cNvSpPr txBox="1">
            <a:spLocks noChangeArrowheads="1"/>
          </p:cNvSpPr>
          <p:nvPr/>
        </p:nvSpPr>
        <p:spPr bwMode="auto">
          <a:xfrm>
            <a:off x="3287818" y="1676729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+mj-lt"/>
              </a:rPr>
              <a:t>7</a:t>
            </a: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2524634" y="159092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0</a:t>
            </a:r>
          </a:p>
        </p:txBody>
      </p: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705266" y="1168651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9</a:t>
            </a:r>
          </a:p>
        </p:txBody>
      </p:sp>
      <p:sp>
        <p:nvSpPr>
          <p:cNvPr id="77" name="Text Box 144"/>
          <p:cNvSpPr txBox="1">
            <a:spLocks noChangeArrowheads="1"/>
          </p:cNvSpPr>
          <p:nvPr/>
        </p:nvSpPr>
        <p:spPr bwMode="auto">
          <a:xfrm>
            <a:off x="2703288" y="159092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+mj-lt"/>
              </a:rPr>
              <a:t>9</a:t>
            </a:r>
          </a:p>
        </p:txBody>
      </p:sp>
      <p:sp>
        <p:nvSpPr>
          <p:cNvPr id="78" name="Text Box 145"/>
          <p:cNvSpPr txBox="1">
            <a:spLocks noChangeArrowheads="1"/>
          </p:cNvSpPr>
          <p:nvPr/>
        </p:nvSpPr>
        <p:spPr bwMode="auto">
          <a:xfrm>
            <a:off x="3471229" y="1676724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2</a:t>
            </a:r>
          </a:p>
        </p:txBody>
      </p:sp>
      <p:sp>
        <p:nvSpPr>
          <p:cNvPr id="79" name="Text Box 147"/>
          <p:cNvSpPr txBox="1">
            <a:spLocks noChangeArrowheads="1"/>
          </p:cNvSpPr>
          <p:nvPr/>
        </p:nvSpPr>
        <p:spPr bwMode="auto">
          <a:xfrm>
            <a:off x="3464139" y="1676729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+mj-lt"/>
              </a:rPr>
              <a:t>2</a:t>
            </a:r>
          </a:p>
        </p:txBody>
      </p:sp>
      <p:sp>
        <p:nvSpPr>
          <p:cNvPr id="80" name="Text Box 148"/>
          <p:cNvSpPr txBox="1">
            <a:spLocks noChangeArrowheads="1"/>
          </p:cNvSpPr>
          <p:nvPr/>
        </p:nvSpPr>
        <p:spPr bwMode="auto">
          <a:xfrm>
            <a:off x="2749649" y="2081052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1</a:t>
            </a:r>
          </a:p>
        </p:txBody>
      </p:sp>
      <p:sp>
        <p:nvSpPr>
          <p:cNvPr id="81" name="Text Box 149"/>
          <p:cNvSpPr txBox="1">
            <a:spLocks noChangeArrowheads="1"/>
          </p:cNvSpPr>
          <p:nvPr/>
        </p:nvSpPr>
        <p:spPr bwMode="auto">
          <a:xfrm>
            <a:off x="2898495" y="1168651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6</a:t>
            </a:r>
          </a:p>
        </p:txBody>
      </p:sp>
      <p:sp>
        <p:nvSpPr>
          <p:cNvPr id="82" name="Text Box 150"/>
          <p:cNvSpPr txBox="1">
            <a:spLocks noChangeArrowheads="1"/>
          </p:cNvSpPr>
          <p:nvPr/>
        </p:nvSpPr>
        <p:spPr bwMode="auto">
          <a:xfrm>
            <a:off x="2942206" y="2083049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+mj-lt"/>
              </a:rPr>
              <a:t>6</a:t>
            </a:r>
          </a:p>
        </p:txBody>
      </p:sp>
      <p:sp>
        <p:nvSpPr>
          <p:cNvPr id="83" name="Text Box 151"/>
          <p:cNvSpPr txBox="1">
            <a:spLocks noChangeArrowheads="1"/>
          </p:cNvSpPr>
          <p:nvPr/>
        </p:nvSpPr>
        <p:spPr bwMode="auto">
          <a:xfrm>
            <a:off x="2739860" y="2058435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j-lt"/>
              </a:rPr>
              <a:t>1</a:t>
            </a:r>
          </a:p>
        </p:txBody>
      </p:sp>
      <p:sp>
        <p:nvSpPr>
          <p:cNvPr id="84" name="Text Box 152"/>
          <p:cNvSpPr txBox="1">
            <a:spLocks noChangeArrowheads="1"/>
          </p:cNvSpPr>
          <p:nvPr/>
        </p:nvSpPr>
        <p:spPr bwMode="auto">
          <a:xfrm>
            <a:off x="3723535" y="1676725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4</a:t>
            </a:r>
          </a:p>
        </p:txBody>
      </p:sp>
      <p:sp>
        <p:nvSpPr>
          <p:cNvPr id="85" name="Text Box 153"/>
          <p:cNvSpPr txBox="1">
            <a:spLocks noChangeArrowheads="1"/>
          </p:cNvSpPr>
          <p:nvPr/>
        </p:nvSpPr>
        <p:spPr bwMode="auto">
          <a:xfrm>
            <a:off x="3723535" y="1676729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+mj-lt"/>
              </a:rPr>
              <a:t>4</a:t>
            </a:r>
          </a:p>
        </p:txBody>
      </p:sp>
      <p:sp>
        <p:nvSpPr>
          <p:cNvPr id="86" name="Text Box 154"/>
          <p:cNvSpPr txBox="1">
            <a:spLocks noChangeArrowheads="1"/>
          </p:cNvSpPr>
          <p:nvPr/>
        </p:nvSpPr>
        <p:spPr bwMode="auto">
          <a:xfrm>
            <a:off x="2962864" y="255153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05"/>
    </mc:Choice>
    <mc:Fallback xmlns="">
      <p:transition spd="slow" advTm="128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7" grpId="0" autoUpdateAnimBg="0"/>
      <p:bldP spid="28" grpId="0" autoUpdateAnimBg="0"/>
      <p:bldP spid="32" grpId="0" autoUpdateAnimBg="0"/>
      <p:bldP spid="71" grpId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utoUpdateAnimBg="0"/>
      <p:bldP spid="84" grpId="0" autoUpdateAnimBg="0"/>
      <p:bldP spid="85" grpId="0" autoUpdateAnimBg="0"/>
      <p:bldP spid="8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651C234-B607-48AB-9397-AB2EDCD4B596}"/>
  <p:tag name="ISPRING_RESOURCE_FOLDER" val="D:\Giao An\Phiếu ôn tập mùa dịch\Toán 3 Tuần 23 Chia số có 4 chữ số cho số có 1 chữ số\"/>
  <p:tag name="ISPRING_PRESENTATION_PATH" val="D:\Giao An\Phiếu ôn tập mùa dịch\Toán 3 Tuần 23 Chia số có 4 chữ số cho số có 1 chữ số.pptx"/>
  <p:tag name="ISPRING_PROJECT_VERSION" val="9.3"/>
  <p:tag name="ISPRING_PROJECT_FOLDER_UPDATED" val="1"/>
  <p:tag name="ISPRING_SCREEN_RECS_UPDATED" val="D:\Giao An\Phiếu ôn tập mùa dịch\Toán 3 Tuần 23 Chia số có 4 chữ số cho số có 1 chữ số\"/>
  <p:tag name="FLASHSPRING_ZOOM_TAG" val="60"/>
  <p:tag name="ISPRING_PRESENTATION_INFO_2" val="&lt;?xml version=&quot;1.0&quot; encoding=&quot;UTF-8&quot; standalone=&quot;no&quot; ?&gt;&#10;&lt;presentation2&gt;&#10;&#10;  &lt;slides&gt;&#10;    &lt;slide id=&quot;{8F281D9A-205D-468C-94FD-20F196223510}&quot; pptId=&quot;256&quot;/&gt;&#10;    &lt;slide id=&quot;{E6E4EEEA-97C9-416B-AA6C-D53FE3FE072C}&quot; pptId=&quot;258&quot;/&gt;&#10;    &lt;slide id=&quot;{FCFC7100-1688-4874-B105-7D8F337D4E7F}&quot; pptId=&quot;303&quot;/&gt;&#10;    &lt;slide id=&quot;{3C53ADE3-DD78-4152-876D-8ADAAA5C9CBB}&quot; pptId=&quot;305&quot;/&gt;&#10;    &lt;slide id=&quot;{FCBBC211-0AF8-41B6-A3DB-969644D1688A}&quot; pptId=&quot;306&quot;/&gt;&#10;    &lt;slide id=&quot;{8D24707A-6600-4251-89BA-D893B52A11D7}&quot; pptId=&quot;307&quot;/&gt;&#10;    &lt;slide id=&quot;{650036A6-87E1-4289-8130-BDA9A341FB91}&quot; pptId=&quot;280&quot;/&gt;&#10;    &lt;slide id=&quot;{010502B3-94B1-4912-A9B4-2E2DF46EC7E0}&quot; pptId=&quot;262&quot;/&gt;&#10;    &lt;slide id=&quot;{AFFA2558-A4E2-4EB7-A103-93BE6B515730}&quot; pptId=&quot;267&quot;/&gt;&#10;    &lt;slide id=&quot;{DB36DE72-4609-4170-AEA9-D2AC3010F511}&quot; pptId=&quot;266&quot;/&gt;&#10;    &lt;slide id=&quot;{8F9E67A8-D5C2-448F-AE7C-D9A97E3CB964}&quot; pptId=&quot;268&quot;/&gt;&#10;    &lt;slide id=&quot;{B29432E1-34A7-4B20-988E-71EC0021DD67}&quot; pptId=&quot;272&quot;/&gt;&#10;    &lt;slide id=&quot;{48F42FCD-09BC-4221-9544-4DACF6856AFC}&quot; pptId=&quot;283&quot;/&gt;&#10;  &lt;/slides&gt;&#10;&#10;  &lt;narration&gt;&#10;    &lt;audioTracks&gt;&#10;      &lt;audioTrack muted=&quot;false&quot; name=&quot;Audio 1&quot; resource=&quot;cfb824bf&quot; slideId=&quot;{8F281D9A-205D-468C-94FD-20F19622351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c58be5e1&quot; slideId=&quot;{E6E4EEEA-97C9-416B-AA6C-D53FE3FE072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b9bb2130&quot; slideId=&quot;{FCFC7100-1688-4874-B105-7D8F337D4E7F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SE_ID" val="78CABC56-B0C4-45F5-9A50-7AF955E459A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x\uFFFD\u0000\u0004{643A31D2-53B7-4587-A279-D02D3C8E9327}&quot;,&quot;D:\\Giao An\\Phiếu ôn tập mùa dịch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 3 Tuần 23 Chia số có 4 chữ số cho số có 1 chữ s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F9E67A8-D5C2-448F-AE7C-D9A97E3CB964}"/>
  <p:tag name="GENSWF_ADVANCE_TIME" val="5.000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29432E1-34A7-4B20-988E-71EC0021DD67}"/>
  <p:tag name="GENSWF_ADVANCE_TIME" val="5.000"/>
  <p:tag name="ISPRING_CUSTOM_TIMING_USED" val="1"/>
  <p:tag name="TIMING" val="|13.4|9|4.6|7.9|7.5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8F42FCD-09BC-4221-9544-4DACF6856AFC}"/>
  <p:tag name="GENSWF_ADVANCE_TIME" val="5.0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F281D9A-205D-468C-94FD-20F196223510}"/>
  <p:tag name="GENSWF_ADVANCE_TIME" val="13.425"/>
  <p:tag name="ISPRING_CUSTOM_TIMING_USED" val="1"/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E4EEEA-97C9-416B-AA6C-D53FE3FE072C}"/>
  <p:tag name="GENSWF_ADVANCE_TIME" val="6.934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CFC7100-1688-4874-B105-7D8F337D4E7F}"/>
  <p:tag name="GENSWF_ADVANCE_TIME" val="62.175"/>
  <p:tag name="ISPRING_CUSTOM_TIMING_USED" val="1"/>
  <p:tag name="TIMING" val="|8.4|1.1|1.2|1|7.1|2.1|59.2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C53ADE3-DD78-4152-876D-8ADAAA5C9CBB}"/>
  <p:tag name="GENSWF_ADVANCE_TIME" val="5.000"/>
  <p:tag name="ISPRING_CUSTOM_TIMING_USED" val="1"/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CBBC211-0AF8-41B6-A3DB-969644D1688A}"/>
  <p:tag name="GENSWF_ADVANCE_TIME" val="11.124"/>
  <p:tag name="ISPRING_CUSTOM_TIMING_USED" val="1"/>
  <p:tag name="TIMING" val="|1.9|1.3|1.5|17|12.4|1.4|10.7|1.1|1.2|4.9|1.7|6.6|0.5|0.9|4.8|1.5|5.7|0.8|3.4|3.5|1.3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10502B3-94B1-4912-A9B4-2E2DF46EC7E0}"/>
  <p:tag name="GENSWF_ADVANCE_TIME" val="36.189"/>
  <p:tag name="ISPRING_CUSTOM_TIMING_USED" val="1"/>
  <p:tag name="TIMING" val="|5.4|9.6|2.8|21.5|1.5|7.9|1.5|1.9|7.1|0.8|3.8|2.6|0.9|4.3|1|7.5|1.9|1.5|4.5|1.1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D24707A-6600-4251-89BA-D893B52A11D7}"/>
  <p:tag name="GENSWF_ADVANCE_TIME" val="10.863"/>
  <p:tag name="ISPRING_CUSTOM_TIMING_USED" val="1"/>
  <p:tag name="TIMING" val="|1.7|5.6|2.2|19.8|0.7|1.5|4.9|1.2|8.4|1.1|0.9|3.4|2.9|6|4.6|1.5|3.6|2.9|1.3|21.3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10502B3-94B1-4912-A9B4-2E2DF46EC7E0}"/>
  <p:tag name="GENSWF_ADVANCE_TIME" val="36.189"/>
  <p:tag name="ISPRING_CUSTOM_TIMING_USED" val="1"/>
  <p:tag name="TIMING" val="|5.4|9.6|2.8|21.5|1.5|7.9|1.5|1.9|7.1|0.8|3.8|2.6|0.9|4.3|1|7.5|1.9|1.5|4.5|1.1|8.9"/>
</p:tagLst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hữ viết tay">
      <a:majorFont>
        <a:latin typeface="HP001 4 hàng"/>
        <a:ea typeface=""/>
        <a:cs typeface=""/>
      </a:majorFont>
      <a:minorFont>
        <a:latin typeface="HP001 4 hà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607</Words>
  <Application>Microsoft Office PowerPoint</Application>
  <PresentationFormat>On-screen Show (16:9)</PresentationFormat>
  <Paragraphs>184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Oswald Regular</vt:lpstr>
      <vt:lpstr>Calibri</vt:lpstr>
      <vt:lpstr>Englebert</vt:lpstr>
      <vt:lpstr>Zilla Slab Light</vt:lpstr>
      <vt:lpstr>Arial</vt:lpstr>
      <vt:lpstr>HP001 4H</vt:lpstr>
      <vt:lpstr>Times New Roman</vt:lpstr>
      <vt:lpstr>Fira Sans Extra Condensed Medium</vt:lpstr>
      <vt:lpstr>Roboto Slab Regular</vt:lpstr>
      <vt:lpstr>HP001 4 hàng</vt:lpstr>
      <vt:lpstr>Back to School Social Media by Slidesgo</vt:lpstr>
      <vt:lpstr>Chia số có bốn chữ số  cho số có một chữ số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Chúc các con  chăm ngoan,  học giỏi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3 Tuần 23 Chia số có 4 chữ số cho số có 1 chữ số</dc:title>
  <dc:creator>LEI</dc:creator>
  <cp:lastModifiedBy>HUYEN</cp:lastModifiedBy>
  <cp:revision>35</cp:revision>
  <dcterms:modified xsi:type="dcterms:W3CDTF">2021-02-23T11:12:13Z</dcterms:modified>
</cp:coreProperties>
</file>