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70" r:id="rId3"/>
    <p:sldId id="258" r:id="rId4"/>
    <p:sldId id="260" r:id="rId5"/>
    <p:sldId id="269" r:id="rId6"/>
    <p:sldId id="268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12745-7B31-4778-8335-C47F15246C9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0617E-882A-470F-8C2A-CA0926E6A0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927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5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478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196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1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594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35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757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631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64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147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02C-4CB8-44C6-B9A6-30E88DE23AE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242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2502C-4CB8-44C6-B9A6-30E88DE23AEF}" type="datetimeFigureOut">
              <a:rPr lang="vi-VN" smtClean="0"/>
              <a:t>02/03/2022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C0E1-ACDD-4731-BAA3-853960CBE3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DD1396E8-6968-4A3B-BFDA-3BCD460C6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7953812A-483A-44B3-86CF-10E53BEFF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" y="866274"/>
            <a:ext cx="10943115" cy="556844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DC974FB0-A098-485E-A62D-235B78175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1" y="0"/>
            <a:ext cx="1928451" cy="2177858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74E93CBA-93AA-4DAE-8EA8-3F92CC963F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15" y="423278"/>
            <a:ext cx="1928452" cy="1751741"/>
          </a:xfrm>
          <a:prstGeom prst="rect">
            <a:avLst/>
          </a:prstGeom>
        </p:spPr>
      </p:pic>
      <p:grpSp>
        <p:nvGrpSpPr>
          <p:cNvPr id="12" name="组合 3">
            <a:extLst>
              <a:ext uri="{FF2B5EF4-FFF2-40B4-BE49-F238E27FC236}">
                <a16:creationId xmlns:a16="http://schemas.microsoft.com/office/drawing/2014/main" id="{D7FC3E6C-8EFE-444F-869E-488868019F7F}"/>
              </a:ext>
            </a:extLst>
          </p:cNvPr>
          <p:cNvGrpSpPr/>
          <p:nvPr/>
        </p:nvGrpSpPr>
        <p:grpSpPr>
          <a:xfrm>
            <a:off x="0" y="3692281"/>
            <a:ext cx="12192000" cy="3165719"/>
            <a:chOff x="0" y="3692281"/>
            <a:chExt cx="12192000" cy="3165719"/>
          </a:xfrm>
        </p:grpSpPr>
        <p:grpSp>
          <p:nvGrpSpPr>
            <p:cNvPr id="13" name="组合 2">
              <a:extLst>
                <a:ext uri="{FF2B5EF4-FFF2-40B4-BE49-F238E27FC236}">
                  <a16:creationId xmlns:a16="http://schemas.microsoft.com/office/drawing/2014/main" id="{CEE00869-2E36-4DF8-B2BF-72BFAC59BCEC}"/>
                </a:ext>
              </a:extLst>
            </p:cNvPr>
            <p:cNvGrpSpPr/>
            <p:nvPr/>
          </p:nvGrpSpPr>
          <p:grpSpPr>
            <a:xfrm>
              <a:off x="0" y="3692281"/>
              <a:ext cx="12192000" cy="3165719"/>
              <a:chOff x="0" y="3692281"/>
              <a:chExt cx="12192000" cy="3165719"/>
            </a:xfrm>
          </p:grpSpPr>
          <p:pic>
            <p:nvPicPr>
              <p:cNvPr id="15" name="图片 8">
                <a:extLst>
                  <a:ext uri="{FF2B5EF4-FFF2-40B4-BE49-F238E27FC236}">
                    <a16:creationId xmlns:a16="http://schemas.microsoft.com/office/drawing/2014/main" id="{380ED6BB-2463-4B4C-B7DE-8E450482A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843828"/>
                <a:ext cx="12192000" cy="1014172"/>
              </a:xfrm>
              <a:prstGeom prst="rect">
                <a:avLst/>
              </a:prstGeom>
            </p:spPr>
          </p:pic>
          <p:pic>
            <p:nvPicPr>
              <p:cNvPr id="16" name="图片 10">
                <a:extLst>
                  <a:ext uri="{FF2B5EF4-FFF2-40B4-BE49-F238E27FC236}">
                    <a16:creationId xmlns:a16="http://schemas.microsoft.com/office/drawing/2014/main" id="{BA85FF01-A147-4C72-80E9-95F988B67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3862" y="3692281"/>
                <a:ext cx="1709942" cy="2990259"/>
              </a:xfrm>
              <a:prstGeom prst="rect">
                <a:avLst/>
              </a:prstGeom>
            </p:spPr>
          </p:pic>
          <p:pic>
            <p:nvPicPr>
              <p:cNvPr id="17" name="图片 20">
                <a:extLst>
                  <a:ext uri="{FF2B5EF4-FFF2-40B4-BE49-F238E27FC236}">
                    <a16:creationId xmlns:a16="http://schemas.microsoft.com/office/drawing/2014/main" id="{0AD6B59A-41DA-41A6-BEF0-D00DD0DD8A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334" y="4936311"/>
                <a:ext cx="1764338" cy="1626136"/>
              </a:xfrm>
              <a:prstGeom prst="rect">
                <a:avLst/>
              </a:prstGeom>
            </p:spPr>
          </p:pic>
          <p:pic>
            <p:nvPicPr>
              <p:cNvPr id="18" name="图片 21">
                <a:extLst>
                  <a:ext uri="{FF2B5EF4-FFF2-40B4-BE49-F238E27FC236}">
                    <a16:creationId xmlns:a16="http://schemas.microsoft.com/office/drawing/2014/main" id="{5126545B-9038-457F-8387-E3D9CE109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8781" y="5687744"/>
                <a:ext cx="870717" cy="802513"/>
              </a:xfrm>
              <a:prstGeom prst="rect">
                <a:avLst/>
              </a:prstGeom>
            </p:spPr>
          </p:pic>
        </p:grpSp>
        <p:pic>
          <p:nvPicPr>
            <p:cNvPr id="14" name="图片 23">
              <a:extLst>
                <a:ext uri="{FF2B5EF4-FFF2-40B4-BE49-F238E27FC236}">
                  <a16:creationId xmlns:a16="http://schemas.microsoft.com/office/drawing/2014/main" id="{F1E50BAD-F603-43C5-BD9D-ABB480F1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188" y="3777916"/>
              <a:ext cx="1112117" cy="1586984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97C6A85-1239-481C-88C1-63D45BB17AD3}"/>
              </a:ext>
            </a:extLst>
          </p:cNvPr>
          <p:cNvSpPr txBox="1"/>
          <p:nvPr/>
        </p:nvSpPr>
        <p:spPr>
          <a:xfrm>
            <a:off x="2926080" y="2742098"/>
            <a:ext cx="7863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QUEN VỚI CHỮ SỐ LA MÃ</a:t>
            </a:r>
          </a:p>
        </p:txBody>
      </p:sp>
    </p:spTree>
    <p:extLst>
      <p:ext uri="{BB962C8B-B14F-4D97-AF65-F5344CB8AC3E}">
        <p14:creationId xmlns:p14="http://schemas.microsoft.com/office/powerpoint/2010/main" val="10631357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21760"/>
            <a:ext cx="10515600" cy="2926079"/>
          </a:xfrm>
        </p:spPr>
        <p:txBody>
          <a:bodyPr>
            <a:noAutofit/>
          </a:bodyPr>
          <a:lstStyle/>
          <a:p>
            <a:pPr algn="ctr"/>
            <a:r>
              <a:rPr lang="vi-VN" sz="5400" i="1" dirty="0">
                <a:solidFill>
                  <a:schemeClr val="bg1"/>
                </a:solidFill>
                <a:latin typeface="+mj-lt"/>
              </a:rPr>
              <a:t>Chào tạm biệt các em, luôn giữ gìn sức khỏe nhé !</a:t>
            </a:r>
          </a:p>
        </p:txBody>
      </p:sp>
    </p:spTree>
    <p:extLst>
      <p:ext uri="{BB962C8B-B14F-4D97-AF65-F5344CB8AC3E}">
        <p14:creationId xmlns:p14="http://schemas.microsoft.com/office/powerpoint/2010/main" val="169634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277BDD81-33B7-4B9E-916D-F5CD94E0E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633D1B79-6C06-43FC-A889-F36E881F1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" y="866274"/>
            <a:ext cx="10943115" cy="5568448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8D9A6D51-DF4F-4312-98BA-79A3256D5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3828"/>
            <a:ext cx="12192000" cy="1014172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B7C75550-1917-4CFF-A2B0-3853C9491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1" y="0"/>
            <a:ext cx="1928451" cy="2177858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8CBA9F08-EE1A-4733-AA93-FF7B730EAA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15" y="423278"/>
            <a:ext cx="1928452" cy="1751741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06BFC713-2324-4B41-BA08-8671DCEAA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81" y="5687744"/>
            <a:ext cx="870717" cy="802513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8F9BA058-B693-4291-8B06-181019B199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62" y="3692281"/>
            <a:ext cx="1709942" cy="2990259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7E41E780-0F08-4536-8837-CB0A36E2DA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4" y="4936311"/>
            <a:ext cx="1764338" cy="1626136"/>
          </a:xfrm>
          <a:prstGeom prst="rect">
            <a:avLst/>
          </a:prstGeom>
        </p:spPr>
      </p:pic>
      <p:sp>
        <p:nvSpPr>
          <p:cNvPr id="12" name="文本框 18">
            <a:extLst>
              <a:ext uri="{FF2B5EF4-FFF2-40B4-BE49-F238E27FC236}">
                <a16:creationId xmlns:a16="http://schemas.microsoft.com/office/drawing/2014/main" id="{6D33887B-D6A1-4E23-830A-C1F50F063037}"/>
              </a:ext>
            </a:extLst>
          </p:cNvPr>
          <p:cNvSpPr txBox="1"/>
          <p:nvPr/>
        </p:nvSpPr>
        <p:spPr>
          <a:xfrm>
            <a:off x="1791238" y="2737302"/>
            <a:ext cx="2952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TIÊU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mbria" panose="02040503050406030204" pitchFamily="18" charset="0"/>
              <a:ea typeface="华康少女文字W5(P)" panose="040F0500000000000000" pitchFamily="82" charset="-122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C524CFFD-608E-4082-B139-3F2DFF974F24}"/>
              </a:ext>
            </a:extLst>
          </p:cNvPr>
          <p:cNvSpPr txBox="1"/>
          <p:nvPr/>
        </p:nvSpPr>
        <p:spPr>
          <a:xfrm>
            <a:off x="4429675" y="2538099"/>
            <a:ext cx="60983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 (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,...)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21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XX", "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solidFill>
                  <a:srgbClr val="0D0D0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XXI".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t="-5000" r="-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88" y="1448588"/>
            <a:ext cx="1978592" cy="2105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95" y="1396634"/>
            <a:ext cx="2140157" cy="2209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336337" y="1297878"/>
            <a:ext cx="5251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- Em hãy quan sát và cho biết điểm giống nhau và khác nhau giữa hai mặt đồng hồ?</a:t>
            </a:r>
          </a:p>
        </p:txBody>
      </p:sp>
    </p:spTree>
    <p:extLst>
      <p:ext uri="{BB962C8B-B14F-4D97-AF65-F5344CB8AC3E}">
        <p14:creationId xmlns:p14="http://schemas.microsoft.com/office/powerpoint/2010/main" val="209770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t="-16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983" y="2053669"/>
            <a:ext cx="636970" cy="84398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654953" y="2214052"/>
            <a:ext cx="238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pitchFamily="18" charset="0"/>
                <a:cs typeface="times" pitchFamily="18" charset="0"/>
              </a:rPr>
              <a:t>: </a:t>
            </a:r>
            <a:r>
              <a:rPr lang="vi-VN" sz="3200" b="1" dirty="0">
                <a:latin typeface="times" pitchFamily="18" charset="0"/>
                <a:cs typeface="times" pitchFamily="18" charset="0"/>
              </a:rPr>
              <a:t>Một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vi-VN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18" y="2914401"/>
            <a:ext cx="805698" cy="88123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654953" y="2987936"/>
            <a:ext cx="238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pitchFamily="18" charset="0"/>
                <a:cs typeface="times" pitchFamily="18" charset="0"/>
              </a:rPr>
              <a:t>: </a:t>
            </a:r>
            <a:r>
              <a:rPr lang="vi-VN" sz="3200" b="1" dirty="0">
                <a:latin typeface="times" pitchFamily="18" charset="0"/>
                <a:cs typeface="times" pitchFamily="18" charset="0"/>
              </a:rPr>
              <a:t>Năm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vi-VN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371" y="3666325"/>
            <a:ext cx="812671" cy="88807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75273" y="3780416"/>
            <a:ext cx="2384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pitchFamily="18" charset="0"/>
                <a:cs typeface="times" pitchFamily="18" charset="0"/>
              </a:rPr>
              <a:t>: </a:t>
            </a:r>
            <a:r>
              <a:rPr lang="vi-VN" sz="3200" b="1" dirty="0">
                <a:latin typeface="times" pitchFamily="18" charset="0"/>
                <a:cs typeface="times" pitchFamily="18" charset="0"/>
              </a:rPr>
              <a:t>Mười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</a:t>
            </a:r>
            <a:endParaRPr lang="vi-VN" sz="2400" b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937" y="1947870"/>
            <a:ext cx="58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1752" y="2553189"/>
            <a:ext cx="482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7606" y="3586207"/>
            <a:ext cx="447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2106" y="5417415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1186" y="4721918"/>
            <a:ext cx="233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777" y="5610439"/>
            <a:ext cx="368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7681" y="5302821"/>
            <a:ext cx="35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9092" y="4611546"/>
            <a:ext cx="386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94656" y="3563728"/>
            <a:ext cx="23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24230" y="2612876"/>
            <a:ext cx="49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7084" y="1953898"/>
            <a:ext cx="51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" pitchFamily="18" charset="0"/>
                <a:cs typeface="times" pitchFamily="18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2773" y="1660155"/>
            <a:ext cx="51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latin typeface="times" pitchFamily="18" charset="0"/>
                <a:cs typeface="times" pitchFamily="18" charset="0"/>
              </a:rPr>
              <a:t>12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1410032" y="1618286"/>
            <a:ext cx="4631359" cy="4354692"/>
          </a:xfrm>
          <a:prstGeom prst="flowChartConnector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1817095" y="1983269"/>
            <a:ext cx="3817235" cy="3594291"/>
          </a:xfrm>
          <a:prstGeom prst="flowChartConnector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49" name="Flowchart: Connector 48"/>
          <p:cNvSpPr/>
          <p:nvPr/>
        </p:nvSpPr>
        <p:spPr>
          <a:xfrm>
            <a:off x="3693915" y="3666325"/>
            <a:ext cx="103517" cy="11409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52" name="Up Arrow 51"/>
          <p:cNvSpPr/>
          <p:nvPr/>
        </p:nvSpPr>
        <p:spPr>
          <a:xfrm>
            <a:off x="3644529" y="2453170"/>
            <a:ext cx="239167" cy="1133360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57" name="Left Arrow 56"/>
          <p:cNvSpPr/>
          <p:nvPr/>
        </p:nvSpPr>
        <p:spPr>
          <a:xfrm>
            <a:off x="2821256" y="3602794"/>
            <a:ext cx="786399" cy="177621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b="1">
              <a:latin typeface="times" pitchFamily="18" charset="0"/>
              <a:cs typeface="times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10342" y="2051747"/>
            <a:ext cx="86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XII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39304" y="2317202"/>
            <a:ext cx="36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91393" y="2778867"/>
            <a:ext cx="62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II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99276" y="3547115"/>
            <a:ext cx="61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3378" y="4469520"/>
            <a:ext cx="750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4956" y="4906584"/>
            <a:ext cx="50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43726" y="5191384"/>
            <a:ext cx="583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VI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4675" y="5010015"/>
            <a:ext cx="109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VII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0487" y="4437991"/>
            <a:ext cx="111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VIII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5535" y="3508198"/>
            <a:ext cx="61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IX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7454" y="2758240"/>
            <a:ext cx="39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  <a:latin typeface="times" pitchFamily="18" charset="0"/>
                <a:cs typeface="times" pitchFamily="18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4313" y="2317202"/>
            <a:ext cx="91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" pitchFamily="18" charset="0"/>
                <a:cs typeface="times" pitchFamily="18" charset="0"/>
              </a:rPr>
              <a:t>XI</a:t>
            </a:r>
          </a:p>
        </p:txBody>
      </p:sp>
    </p:spTree>
    <p:extLst>
      <p:ext uri="{BB962C8B-B14F-4D97-AF65-F5344CB8AC3E}">
        <p14:creationId xmlns:p14="http://schemas.microsoft.com/office/powerpoint/2010/main" val="17795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56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16712"/>
              </p:ext>
            </p:extLst>
          </p:nvPr>
        </p:nvGraphicFramePr>
        <p:xfrm>
          <a:off x="472968" y="1057161"/>
          <a:ext cx="11303880" cy="2174240"/>
        </p:xfrm>
        <a:graphic>
          <a:graphicData uri="http://schemas.openxmlformats.org/drawingml/2006/table">
            <a:tbl>
              <a:tblPr firstRow="1" bandRow="1"/>
              <a:tblGrid>
                <a:gridCol w="807420">
                  <a:extLst>
                    <a:ext uri="{9D8B030D-6E8A-4147-A177-3AD203B41FA5}">
                      <a16:colId xmlns:a16="http://schemas.microsoft.com/office/drawing/2014/main" val="334247187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145648388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149344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2059784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0848946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86952822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215290563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506245097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273160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66831269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8980586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7791530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618212231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471255291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92988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17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7180" y="1251769"/>
            <a:ext cx="28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474" y="1247783"/>
            <a:ext cx="17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 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560" y="1249664"/>
            <a:ext cx="23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3268" y="122447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036" y="1226579"/>
            <a:ext cx="20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2714" y="1243323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6085" y="1236121"/>
            <a:ext cx="24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190" y="1238719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6023" y="1249381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8043" y="1246878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7590" y="1249687"/>
            <a:ext cx="24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3685" y="1255042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8179" y="1258358"/>
            <a:ext cx="3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8746" y="1258360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667" y="1250197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9372" y="1258362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587" y="1259260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0812" y="1257289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3053" y="1235635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67828" y="1233664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41428" y="121044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14862" y="120847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65691" y="1208473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35179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99133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90348" y="122772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94394" y="1227787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85111" y="122423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1" y="3620533"/>
            <a:ext cx="2573210" cy="221449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62408" y="1249352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2783" y="1233663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9737" y="126453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3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a16="http://schemas.microsoft.com/office/drawing/2014/main" id="{56BA9C4F-EF2D-4ECF-9B15-CF3701CB4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19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4AE16558-CB4A-4C00-BD77-0AC4DB3FD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3" y="866274"/>
            <a:ext cx="10943115" cy="5568448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99C50FA9-CC5D-460C-9676-1F85FFDC1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3828"/>
            <a:ext cx="12192000" cy="1014172"/>
          </a:xfrm>
          <a:prstGeom prst="rect">
            <a:avLst/>
          </a:prstGeom>
        </p:spPr>
      </p:pic>
      <p:pic>
        <p:nvPicPr>
          <p:cNvPr id="20" name="图片 16">
            <a:extLst>
              <a:ext uri="{FF2B5EF4-FFF2-40B4-BE49-F238E27FC236}">
                <a16:creationId xmlns:a16="http://schemas.microsoft.com/office/drawing/2014/main" id="{94F4E157-E890-4F90-BB8B-C42395C44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15" y="423278"/>
            <a:ext cx="1928452" cy="1751741"/>
          </a:xfrm>
          <a:prstGeom prst="rect">
            <a:avLst/>
          </a:prstGeom>
        </p:spPr>
      </p:pic>
      <p:pic>
        <p:nvPicPr>
          <p:cNvPr id="21" name="图片 21">
            <a:extLst>
              <a:ext uri="{FF2B5EF4-FFF2-40B4-BE49-F238E27FC236}">
                <a16:creationId xmlns:a16="http://schemas.microsoft.com/office/drawing/2014/main" id="{F512D22A-0B73-46C9-8D28-BA595EA37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81" y="5687744"/>
            <a:ext cx="870717" cy="802513"/>
          </a:xfrm>
          <a:prstGeom prst="rect">
            <a:avLst/>
          </a:prstGeom>
        </p:spPr>
      </p:pic>
      <p:pic>
        <p:nvPicPr>
          <p:cNvPr id="22" name="图片 10">
            <a:extLst>
              <a:ext uri="{FF2B5EF4-FFF2-40B4-BE49-F238E27FC236}">
                <a16:creationId xmlns:a16="http://schemas.microsoft.com/office/drawing/2014/main" id="{B370408C-CEFF-47BE-929F-B710A033A9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62" y="3692281"/>
            <a:ext cx="1709942" cy="2990259"/>
          </a:xfrm>
          <a:prstGeom prst="rect">
            <a:avLst/>
          </a:prstGeom>
        </p:spPr>
      </p:pic>
      <p:pic>
        <p:nvPicPr>
          <p:cNvPr id="23" name="图片 20">
            <a:extLst>
              <a:ext uri="{FF2B5EF4-FFF2-40B4-BE49-F238E27FC236}">
                <a16:creationId xmlns:a16="http://schemas.microsoft.com/office/drawing/2014/main" id="{FBC14A90-FE8C-4E03-ABA9-231BA57E4A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4" y="4936311"/>
            <a:ext cx="1764338" cy="1626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372" y="0"/>
            <a:ext cx="10515600" cy="1325563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Nhận xét: </a:t>
            </a:r>
            <a:br>
              <a:rPr lang="vi-VN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2075" y="899674"/>
            <a:ext cx="10515600" cy="595832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vi-VN" sz="3600" b="1" dirty="0">
                <a:latin typeface="+mj-lt"/>
              </a:rPr>
              <a:t>Kí tự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không viết quá 3 lần.</a:t>
            </a:r>
          </a:p>
          <a:p>
            <a:pPr>
              <a:buFontTx/>
              <a:buChar char="-"/>
            </a:pPr>
            <a:r>
              <a:rPr lang="en-US" sz="3600" b="1" dirty="0" err="1">
                <a:latin typeface="times" pitchFamily="18" charset="0"/>
                <a:cs typeface="times" pitchFamily="18" charset="0"/>
              </a:rPr>
              <a:t>Khi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vào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bên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trái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nghĩa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là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để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chỉ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giá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ít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hơn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đơn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  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Ví</a:t>
            </a:r>
            <a:r>
              <a:rPr lang="en-US" sz="3600" b="1" dirty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dụ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: V (5)      IV (4),   X (10)       IX (9)</a:t>
            </a:r>
          </a:p>
          <a:p>
            <a:pPr>
              <a:buFontTx/>
              <a:buChar char="-"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Khi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I, II, III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vào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bên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phải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nghĩa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là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để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chỉ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giá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trị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tăng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thêm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một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hai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ba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đơn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Ví</a:t>
            </a:r>
            <a:r>
              <a:rPr lang="en-US" sz="3600" b="1" dirty="0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" pitchFamily="18" charset="0"/>
                <a:cs typeface="times" pitchFamily="18" charset="0"/>
              </a:rPr>
              <a:t>dụ</a:t>
            </a:r>
            <a:r>
              <a:rPr lang="en-US" sz="3600" b="1" dirty="0">
                <a:latin typeface="times" pitchFamily="18" charset="0"/>
                <a:cs typeface="times" pitchFamily="18" charset="0"/>
              </a:rPr>
              <a:t>: V (5)        VI (6)          VII (7)         VIII (8)</a:t>
            </a:r>
          </a:p>
          <a:p>
            <a:pPr marL="0" indent="0">
              <a:buNone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            X (10)       XI (11)         XII (12)</a:t>
            </a:r>
          </a:p>
          <a:p>
            <a:pPr marL="0" indent="0">
              <a:buNone/>
            </a:pPr>
            <a:r>
              <a:rPr lang="en-US" sz="3600" b="1" dirty="0">
                <a:latin typeface="times" pitchFamily="18" charset="0"/>
                <a:cs typeface="times" pitchFamily="18" charset="0"/>
              </a:rPr>
              <a:t>             </a:t>
            </a:r>
            <a:endParaRPr lang="en-US" sz="4000" b="1" dirty="0">
              <a:latin typeface="times" pitchFamily="18" charset="0"/>
              <a:cs typeface="times" pitchFamily="18" charset="0"/>
            </a:endParaRPr>
          </a:p>
          <a:p>
            <a:pPr>
              <a:buFontTx/>
              <a:buChar char="-"/>
            </a:pPr>
            <a:endParaRPr lang="en-US" sz="4000" b="1" dirty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vi-VN" sz="4000" u="sng" dirty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57600" y="2963918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15502" y="2963918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8069" y="4703379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23032" y="4703379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10455" y="4692869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27832" y="5360276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57600" y="5360276"/>
            <a:ext cx="59909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496780"/>
              </p:ext>
            </p:extLst>
          </p:nvPr>
        </p:nvGraphicFramePr>
        <p:xfrm>
          <a:off x="472968" y="1057161"/>
          <a:ext cx="11303880" cy="2174240"/>
        </p:xfrm>
        <a:graphic>
          <a:graphicData uri="http://schemas.openxmlformats.org/drawingml/2006/table">
            <a:tbl>
              <a:tblPr firstRow="1" bandRow="1"/>
              <a:tblGrid>
                <a:gridCol w="807420">
                  <a:extLst>
                    <a:ext uri="{9D8B030D-6E8A-4147-A177-3AD203B41FA5}">
                      <a16:colId xmlns:a16="http://schemas.microsoft.com/office/drawing/2014/main" val="334247187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145648388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149344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2059784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0848946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86952822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3215290563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506245097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027316089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66831269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89805866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47791530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618212231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val="2471255291"/>
                    </a:ext>
                  </a:extLst>
                </a:gridCol>
              </a:tblGrid>
              <a:tr h="1087120"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92988"/>
                  </a:ext>
                </a:extLst>
              </a:tr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+mj-lt"/>
                          <a:cs typeface="times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31765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7180" y="1251769"/>
            <a:ext cx="28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5474" y="1247783"/>
            <a:ext cx="17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 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560" y="1249664"/>
            <a:ext cx="23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3268" y="122447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036" y="1226579"/>
            <a:ext cx="20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2714" y="1243323"/>
            <a:ext cx="32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6085" y="1236121"/>
            <a:ext cx="24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0190" y="1238719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16023" y="1249381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8043" y="1246878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7590" y="1249687"/>
            <a:ext cx="24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3685" y="1255042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8179" y="1258358"/>
            <a:ext cx="310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8746" y="1258360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667" y="1250197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9372" y="1258362"/>
            <a:ext cx="26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1587" y="1259260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0812" y="1257289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3053" y="1235635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67828" y="1233664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41428" y="121044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614862" y="120847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765691" y="1208473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35179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99133" y="1227784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890348" y="1227728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194394" y="1227787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85111" y="1224237"/>
            <a:ext cx="28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1" y="3620533"/>
            <a:ext cx="2573210" cy="221449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62408" y="1249352"/>
            <a:ext cx="31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12783" y="1233663"/>
            <a:ext cx="29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+mj-lt"/>
              </a:rPr>
              <a:t>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9737" y="1264532"/>
            <a:ext cx="20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endParaRPr lang="vi-VN" sz="36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  <p:bldP spid="17" grpId="0"/>
      <p:bldP spid="19" grpId="0"/>
      <p:bldP spid="21" grpId="0"/>
      <p:bldP spid="22" grpId="0"/>
      <p:bldP spid="25" grpId="0"/>
      <p:bldP spid="18" grpId="0"/>
      <p:bldP spid="20" grpId="0"/>
      <p:bldP spid="23" grpId="0"/>
      <p:bldP spid="24" grpId="0"/>
      <p:bldP spid="26" grpId="0"/>
      <p:bldP spid="10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t="-16000" r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551" y="1362165"/>
            <a:ext cx="10861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: Em hãy đọc các số La Mã 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III, V, VII,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IX, XI, XXI,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IV, VI,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VIII, X,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56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254" y="898635"/>
            <a:ext cx="971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số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VI, V, VII, IV, IX,  XI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54923" y="1821965"/>
            <a:ext cx="6574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a, Theo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từ bé đến lớn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1406" y="2610185"/>
            <a:ext cx="6601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" pitchFamily="18" charset="0"/>
                <a:cs typeface="times" pitchFamily="18" charset="0"/>
              </a:rPr>
              <a:t>II, IV, V, VI, VII, IX, XI</a:t>
            </a:r>
            <a:endParaRPr lang="vi-VN" sz="3600" b="1" dirty="0">
              <a:latin typeface="times" pitchFamily="18" charset="0"/>
              <a:cs typeface="times" pitchFamily="18" charset="0"/>
            </a:endParaRP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213" y="338264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b, Theo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từ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lớn</a:t>
            </a:r>
            <a:r>
              <a:rPr lang="vi-VN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 đến </a:t>
            </a:r>
            <a:r>
              <a:rPr lang="en-US" sz="3600" b="1" dirty="0" err="1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1406" y="4098923"/>
            <a:ext cx="8448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" pitchFamily="18" charset="0"/>
                <a:cs typeface="times" pitchFamily="18" charset="0"/>
              </a:rPr>
              <a:t>XI, IX, VII, VI, V, IV, II</a:t>
            </a:r>
            <a:endParaRPr lang="vi-VN" sz="3600" b="1" dirty="0">
              <a:latin typeface="times" pitchFamily="18" charset="0"/>
              <a:cs typeface="times" pitchFamily="18" charset="0"/>
            </a:endParaRPr>
          </a:p>
          <a:p>
            <a:endParaRPr lang="en-US" sz="36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455</Words>
  <Application>Microsoft Office PowerPoint</Application>
  <PresentationFormat>Widescreen</PresentationFormat>
  <Paragraphs>139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Nhận xét: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THÙY</dc:creator>
  <cp:lastModifiedBy>Huyen</cp:lastModifiedBy>
  <cp:revision>103</cp:revision>
  <dcterms:created xsi:type="dcterms:W3CDTF">2020-04-07T13:37:55Z</dcterms:created>
  <dcterms:modified xsi:type="dcterms:W3CDTF">2022-03-02T03:23:57Z</dcterms:modified>
</cp:coreProperties>
</file>