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90" r:id="rId2"/>
    <p:sldId id="291" r:id="rId3"/>
    <p:sldId id="301" r:id="rId4"/>
    <p:sldId id="315" r:id="rId5"/>
    <p:sldId id="297" r:id="rId6"/>
    <p:sldId id="298" r:id="rId7"/>
    <p:sldId id="300" r:id="rId8"/>
    <p:sldId id="293" r:id="rId9"/>
    <p:sldId id="316" r:id="rId10"/>
    <p:sldId id="294" r:id="rId11"/>
    <p:sldId id="299" r:id="rId12"/>
    <p:sldId id="31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45F"/>
    <a:srgbClr val="FFF6DD"/>
    <a:srgbClr val="FFFBE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90" d="100"/>
          <a:sy n="90" d="100"/>
        </p:scale>
        <p:origin x="90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0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26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9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1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42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16" y="3378221"/>
            <a:ext cx="6838950" cy="2733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3239495" cy="42389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1242" y="2450780"/>
            <a:ext cx="5645343" cy="6684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032801" y="1615341"/>
            <a:ext cx="1173892" cy="111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80881" y="971164"/>
            <a:ext cx="711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E7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 VI HÌNH CHỮ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51870"/>
            <a:ext cx="866875" cy="14950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49" y="3793573"/>
            <a:ext cx="1524601" cy="13499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76" y="3778421"/>
            <a:ext cx="1549225" cy="1350288"/>
          </a:xfrm>
          <a:prstGeom prst="rect">
            <a:avLst/>
          </a:prstGeom>
        </p:spPr>
      </p:pic>
      <p:sp>
        <p:nvSpPr>
          <p:cNvPr id="25" name="TextBox 6">
            <a:extLst>
              <a:ext uri="{FF2B5EF4-FFF2-40B4-BE49-F238E27FC236}">
                <a16:creationId xmlns:a16="http://schemas.microsoft.com/office/drawing/2014/main" id="{09830B30-87D3-4B8D-9AA8-0228B452A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36" y="660402"/>
            <a:ext cx="93604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35m,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20m.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7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74E1DD4-8426-4795-A6A5-96811260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53" y="2160330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B2FD3B11-F19E-4A6E-8892-CDACFDB9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1" y="1701540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 m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27E7B174-BDEA-4EB0-8179-21CCBF3F0AA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403476" y="2648744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DED4723B-4E42-406E-85D4-62D27C233FA3}"/>
              </a:ext>
            </a:extLst>
          </p:cNvPr>
          <p:cNvSpPr txBox="1">
            <a:spLocks noChangeArrowheads="1"/>
          </p:cNvSpPr>
          <p:nvPr/>
        </p:nvSpPr>
        <p:spPr bwMode="gray">
          <a:xfrm rot="16200000">
            <a:off x="-465930" y="2688967"/>
            <a:ext cx="1277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9D1965D8-68A7-40E5-A598-79ED74AB3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1" y="3609716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 m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2B2DDD2C-B98B-4BB9-96E6-16921B72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021" y="3317737"/>
            <a:ext cx="1505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DD035E8C-2BC1-424C-B0C7-AB6BA8C9C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383" y="1449054"/>
            <a:ext cx="1572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BAD40E74-6607-4B60-B7CB-43E6EB74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1986764"/>
            <a:ext cx="29819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: 35m.</a:t>
            </a:r>
          </a:p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20m.</a:t>
            </a:r>
          </a:p>
          <a:p>
            <a:pPr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       : .?.m.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2FE89CBD-4DF8-4B60-9143-8F78A26C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967" y="3859008"/>
            <a:ext cx="39581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(35 + 20) x 2 = 110 (m)</a:t>
            </a:r>
          </a:p>
          <a:p>
            <a:pPr algn="ctr"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110 (m)</a:t>
            </a:r>
          </a:p>
        </p:txBody>
      </p:sp>
      <p:cxnSp>
        <p:nvCxnSpPr>
          <p:cNvPr id="35" name="Straight Connector 16">
            <a:extLst>
              <a:ext uri="{FF2B5EF4-FFF2-40B4-BE49-F238E27FC236}">
                <a16:creationId xmlns:a16="http://schemas.microsoft.com/office/drawing/2014/main" id="{AEA49599-8B57-4284-A16A-ABFFD736C874}"/>
              </a:ext>
            </a:extLst>
          </p:cNvPr>
          <p:cNvCxnSpPr/>
          <p:nvPr/>
        </p:nvCxnSpPr>
        <p:spPr>
          <a:xfrm>
            <a:off x="191652" y="1133477"/>
            <a:ext cx="40755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27E70E94-00E4-4D78-9AB8-D391A399D6CF}"/>
              </a:ext>
            </a:extLst>
          </p:cNvPr>
          <p:cNvCxnSpPr>
            <a:cxnSpLocks/>
          </p:cNvCxnSpPr>
          <p:nvPr/>
        </p:nvCxnSpPr>
        <p:spPr>
          <a:xfrm>
            <a:off x="4572000" y="1133477"/>
            <a:ext cx="2723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2">
            <a:extLst>
              <a:ext uri="{FF2B5EF4-FFF2-40B4-BE49-F238E27FC236}">
                <a16:creationId xmlns:a16="http://schemas.microsoft.com/office/drawing/2014/main" id="{196611A5-C59D-444D-BFD8-EBEA6E7FD86B}"/>
              </a:ext>
            </a:extLst>
          </p:cNvPr>
          <p:cNvCxnSpPr>
            <a:cxnSpLocks/>
          </p:cNvCxnSpPr>
          <p:nvPr/>
        </p:nvCxnSpPr>
        <p:spPr>
          <a:xfrm>
            <a:off x="7452320" y="1133477"/>
            <a:ext cx="1575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2">
            <a:extLst>
              <a:ext uri="{FF2B5EF4-FFF2-40B4-BE49-F238E27FC236}">
                <a16:creationId xmlns:a16="http://schemas.microsoft.com/office/drawing/2014/main" id="{526107BD-F4B3-4A2F-8B9C-CD6B25ABF93A}"/>
              </a:ext>
            </a:extLst>
          </p:cNvPr>
          <p:cNvCxnSpPr>
            <a:cxnSpLocks/>
          </p:cNvCxnSpPr>
          <p:nvPr/>
        </p:nvCxnSpPr>
        <p:spPr>
          <a:xfrm>
            <a:off x="43125" y="1535854"/>
            <a:ext cx="734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3">
            <a:extLst>
              <a:ext uri="{FF2B5EF4-FFF2-40B4-BE49-F238E27FC236}">
                <a16:creationId xmlns:a16="http://schemas.microsoft.com/office/drawing/2014/main" id="{91011438-C1B5-4BFB-9DB1-11DA0668F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1" y="1699954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 m</a:t>
            </a:r>
          </a:p>
        </p:txBody>
      </p:sp>
      <p:sp>
        <p:nvSpPr>
          <p:cNvPr id="47" name="Text Box 14">
            <a:extLst>
              <a:ext uri="{FF2B5EF4-FFF2-40B4-BE49-F238E27FC236}">
                <a16:creationId xmlns:a16="http://schemas.microsoft.com/office/drawing/2014/main" id="{CD1B75F0-8E0B-492E-A92F-808C56D2AD1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409032" y="2653249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68FD802C-8A36-45C0-9EDF-8B28EB4F4938}"/>
              </a:ext>
            </a:extLst>
          </p:cNvPr>
          <p:cNvSpPr txBox="1">
            <a:spLocks noChangeArrowheads="1"/>
          </p:cNvSpPr>
          <p:nvPr/>
        </p:nvSpPr>
        <p:spPr bwMode="gray">
          <a:xfrm rot="16200000">
            <a:off x="-460374" y="2688967"/>
            <a:ext cx="1277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50">
            <a:extLst>
              <a:ext uri="{FF2B5EF4-FFF2-40B4-BE49-F238E27FC236}">
                <a16:creationId xmlns:a16="http://schemas.microsoft.com/office/drawing/2014/main" id="{7063B1A4-5ED0-46BB-BB94-23ACF8A7EE2C}"/>
              </a:ext>
            </a:extLst>
          </p:cNvPr>
          <p:cNvGrpSpPr/>
          <p:nvPr/>
        </p:nvGrpSpPr>
        <p:grpSpPr>
          <a:xfrm>
            <a:off x="2483768" y="0"/>
            <a:ext cx="6660232" cy="5143500"/>
            <a:chOff x="3464228" y="2075322"/>
            <a:chExt cx="3712898" cy="23820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椭圆 52">
              <a:extLst>
                <a:ext uri="{FF2B5EF4-FFF2-40B4-BE49-F238E27FC236}">
                  <a16:creationId xmlns:a16="http://schemas.microsoft.com/office/drawing/2014/main" id="{78059329-DE46-4912-8B2F-432BDAD2E210}"/>
                </a:ext>
              </a:extLst>
            </p:cNvPr>
            <p:cNvSpPr/>
            <p:nvPr/>
          </p:nvSpPr>
          <p:spPr>
            <a:xfrm>
              <a:off x="4567794" y="2075322"/>
              <a:ext cx="1470212" cy="14702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5" name="椭圆 53">
              <a:extLst>
                <a:ext uri="{FF2B5EF4-FFF2-40B4-BE49-F238E27FC236}">
                  <a16:creationId xmlns:a16="http://schemas.microsoft.com/office/drawing/2014/main" id="{4D7F36DF-B386-4147-85F1-19F0CED25B17}"/>
                </a:ext>
              </a:extLst>
            </p:cNvPr>
            <p:cNvSpPr/>
            <p:nvPr/>
          </p:nvSpPr>
          <p:spPr>
            <a:xfrm>
              <a:off x="5099717" y="3030450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6" name="椭圆 54">
              <a:extLst>
                <a:ext uri="{FF2B5EF4-FFF2-40B4-BE49-F238E27FC236}">
                  <a16:creationId xmlns:a16="http://schemas.microsoft.com/office/drawing/2014/main" id="{FAA5BFCC-D8DB-4306-9F6D-A94D30FEBFB4}"/>
                </a:ext>
              </a:extLst>
            </p:cNvPr>
            <p:cNvSpPr/>
            <p:nvPr/>
          </p:nvSpPr>
          <p:spPr>
            <a:xfrm>
              <a:off x="4224941" y="3098602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7" name="椭圆 55">
              <a:extLst>
                <a:ext uri="{FF2B5EF4-FFF2-40B4-BE49-F238E27FC236}">
                  <a16:creationId xmlns:a16="http://schemas.microsoft.com/office/drawing/2014/main" id="{A3B15A33-A041-44EA-AE21-6F83D5C3A934}"/>
                </a:ext>
              </a:extLst>
            </p:cNvPr>
            <p:cNvSpPr/>
            <p:nvPr/>
          </p:nvSpPr>
          <p:spPr>
            <a:xfrm>
              <a:off x="4012259" y="2523551"/>
              <a:ext cx="1052745" cy="10527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8" name="椭圆 56">
              <a:extLst>
                <a:ext uri="{FF2B5EF4-FFF2-40B4-BE49-F238E27FC236}">
                  <a16:creationId xmlns:a16="http://schemas.microsoft.com/office/drawing/2014/main" id="{4CA905A6-D749-43E3-BA13-5682E286C4F8}"/>
                </a:ext>
              </a:extLst>
            </p:cNvPr>
            <p:cNvSpPr/>
            <p:nvPr/>
          </p:nvSpPr>
          <p:spPr>
            <a:xfrm>
              <a:off x="3464228" y="3021778"/>
              <a:ext cx="1198101" cy="11981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9" name="椭圆 57">
              <a:extLst>
                <a:ext uri="{FF2B5EF4-FFF2-40B4-BE49-F238E27FC236}">
                  <a16:creationId xmlns:a16="http://schemas.microsoft.com/office/drawing/2014/main" id="{A2E8AA38-4A77-42B4-B39A-A754CFACE493}"/>
                </a:ext>
              </a:extLst>
            </p:cNvPr>
            <p:cNvSpPr/>
            <p:nvPr/>
          </p:nvSpPr>
          <p:spPr>
            <a:xfrm>
              <a:off x="5694500" y="2585014"/>
              <a:ext cx="1104636" cy="1104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30" name="椭圆 58">
              <a:extLst>
                <a:ext uri="{FF2B5EF4-FFF2-40B4-BE49-F238E27FC236}">
                  <a16:creationId xmlns:a16="http://schemas.microsoft.com/office/drawing/2014/main" id="{D1B7B354-23B0-437C-8A82-9D41B5789C25}"/>
                </a:ext>
              </a:extLst>
            </p:cNvPr>
            <p:cNvSpPr/>
            <p:nvPr/>
          </p:nvSpPr>
          <p:spPr>
            <a:xfrm>
              <a:off x="5818352" y="2938205"/>
              <a:ext cx="1358774" cy="13587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7CAD06-5C92-42F3-9E50-BA6F384E1CD7}"/>
              </a:ext>
            </a:extLst>
          </p:cNvPr>
          <p:cNvSpPr txBox="1"/>
          <p:nvPr/>
        </p:nvSpPr>
        <p:spPr>
          <a:xfrm>
            <a:off x="4632933" y="1587293"/>
            <a:ext cx="27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8BD6FD3-7E34-4125-945F-FC75BE4A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44" y="-200732"/>
            <a:ext cx="1190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u="sng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2C85CEC-6A3A-472D-A72F-BBF3D227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44" y="-219782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3B5BA88C-A067-43B0-B3C5-575AF67E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94" y="596693"/>
            <a:ext cx="2286000" cy="990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2F183B74-947B-4964-84B3-079B31963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819" y="552243"/>
            <a:ext cx="1981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58082F41-EBDC-4F8F-A458-E7DF9F508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819" y="176006"/>
            <a:ext cx="38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33D95478-BC8D-4D03-9315-4060CE6E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619" y="328406"/>
            <a:ext cx="30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60E7A46D-9900-4571-966F-F045ECAC7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69" y="1422193"/>
            <a:ext cx="381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D2685421-20F8-4727-BFFF-6F5CC80C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44" y="1422193"/>
            <a:ext cx="30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69F285CD-0ADB-4851-9050-901C45CEA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419" y="252206"/>
            <a:ext cx="30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1F1D7E65-1957-491E-907B-CBE9B4467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19" y="258556"/>
            <a:ext cx="38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D434584-6494-4562-80E4-1B8322C2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919" y="1488868"/>
            <a:ext cx="30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CC21CD67-0851-4650-9F86-078983BA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69" y="1558718"/>
            <a:ext cx="30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B9E99898-DFD1-4689-832D-D24B8E35A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419" y="99806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m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9CCD7E45-A440-42F8-A0D3-701836F6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819" y="791956"/>
            <a:ext cx="838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 m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B07583D5-48B1-443B-8017-AFFACAFD8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119" y="118856"/>
            <a:ext cx="1143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 m</a:t>
            </a: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A2CC39B6-0A73-4D46-BF90-095D62DA3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019" y="791956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m</a:t>
            </a: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821F318B-0C03-49D8-A1D0-B9B91487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419" y="1895268"/>
            <a:ext cx="800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Chu vi </a:t>
            </a:r>
            <a:r>
              <a:rPr lang="en-US" altLang="vi-VN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vi-VN" sz="2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vi-VN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altLang="vi-VN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MNPQ.</a:t>
            </a: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F8D9EE84-E86B-46FB-889B-28F2803B5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019" y="2976356"/>
            <a:ext cx="8229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Chu vi hình chữ nhật ABCD  </a:t>
            </a:r>
            <a:r>
              <a:rPr lang="en-US" altLang="vi-VN" sz="2800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 hơn </a:t>
            </a:r>
            <a:r>
              <a:rPr lang="en-US" altLang="vi-VN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chữ nhật MNPQ.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538F826-75D2-4889-BEBC-293E2EF46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19" y="4108243"/>
            <a:ext cx="8153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Chu vi hình chữ nhật ABCD </a:t>
            </a:r>
            <a:r>
              <a:rPr lang="en-US" altLang="vi-VN" sz="2800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hình 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nhật MNPQ.</a:t>
            </a:r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id="{CE7B75A5-49B6-43CE-96E0-A4182608C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44" y="292079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33170C4D-BC6B-4A35-8AA8-151C748B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9" y="1860343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381F3D-B35C-4BA7-A3DE-4509CEE98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9" y="3012868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6CC97982-B2D9-4C42-AF3C-DC45F4D0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9" y="4146343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47" name="Donut 29">
            <a:extLst>
              <a:ext uri="{FF2B5EF4-FFF2-40B4-BE49-F238E27FC236}">
                <a16:creationId xmlns:a16="http://schemas.microsoft.com/office/drawing/2014/main" id="{DE568D7D-1A13-4204-9E16-79620EABCF0D}"/>
              </a:ext>
            </a:extLst>
          </p:cNvPr>
          <p:cNvSpPr/>
          <p:nvPr/>
        </p:nvSpPr>
        <p:spPr>
          <a:xfrm>
            <a:off x="612819" y="4146343"/>
            <a:ext cx="457200" cy="533400"/>
          </a:xfrm>
          <a:prstGeom prst="donut">
            <a:avLst>
              <a:gd name="adj" fmla="val 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19" grpId="0"/>
      <p:bldP spid="21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596601"/>
            <a:ext cx="9144000" cy="5740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5525"/>
            <a:ext cx="3763232" cy="253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773399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TẠM BIỆT</a:t>
            </a:r>
            <a:endParaRPr lang="zh-CN" altLang="en-US" sz="4800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华康POP3体W12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377452"/>
            <a:ext cx="12889432" cy="81702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-11956" y="3723878"/>
            <a:ext cx="9144000" cy="1814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3345" y="843865"/>
            <a:ext cx="25733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华康方圆体W7(P)" pitchFamily="8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0A1504B-0AD6-45D0-A43E-4644473599BE}"/>
              </a:ext>
            </a:extLst>
          </p:cNvPr>
          <p:cNvSpPr txBox="1"/>
          <p:nvPr/>
        </p:nvSpPr>
        <p:spPr>
          <a:xfrm>
            <a:off x="539552" y="1776836"/>
            <a:ext cx="82089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ắm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64" y="724683"/>
            <a:ext cx="2410959" cy="3700496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3" y="4267135"/>
            <a:ext cx="1122868" cy="755597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38ED0FC3-4C75-4F3C-8B87-313883C1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274" y="715600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0D005C5D-884F-4D55-8C0B-9356F09ED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126" y="1469662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369CFC2A-2023-41F5-A563-867613C72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6326" y="1469662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D39A1789-C83C-4EA5-BE2A-3D96C1130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26" y="2460262"/>
            <a:ext cx="2438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CC5C785C-11FB-4813-B081-1338FD974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726" y="131726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9393E747-7440-4EB2-A30B-1AEC3EB9C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726" y="1317262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A5FF19A9-8E5B-4D50-B08B-0CFBF9D98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726" y="2231662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914C5EBD-3583-48B6-8131-5E49FF6BC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726" y="1317262"/>
            <a:ext cx="838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83C9EBB-BEE0-4443-A3E7-1596B2990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26" y="2841262"/>
            <a:ext cx="22860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1813950-C545-450D-A45C-AA4DEB57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126" y="3222262"/>
            <a:ext cx="12954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17" descr="0034-1">
            <a:extLst>
              <a:ext uri="{FF2B5EF4-FFF2-40B4-BE49-F238E27FC236}">
                <a16:creationId xmlns:a16="http://schemas.microsoft.com/office/drawing/2014/main" id="{A09429F5-89CB-44D0-A8DE-94A3FBF1B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26" y="1926862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0034-1">
            <a:extLst>
              <a:ext uri="{FF2B5EF4-FFF2-40B4-BE49-F238E27FC236}">
                <a16:creationId xmlns:a16="http://schemas.microsoft.com/office/drawing/2014/main" id="{E648E182-2060-40FA-968D-FB19D6FCF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26" y="3527062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 descr="0034-1">
            <a:extLst>
              <a:ext uri="{FF2B5EF4-FFF2-40B4-BE49-F238E27FC236}">
                <a16:creationId xmlns:a16="http://schemas.microsoft.com/office/drawing/2014/main" id="{8BB3E279-2E99-4A77-A832-D13997D7FE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26" y="3222262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0034-1">
            <a:extLst>
              <a:ext uri="{FF2B5EF4-FFF2-40B4-BE49-F238E27FC236}">
                <a16:creationId xmlns:a16="http://schemas.microsoft.com/office/drawing/2014/main" id="{E1E19BAF-7D97-41DC-A173-2B633C1BF1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26" y="1545862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2">
            <a:extLst>
              <a:ext uri="{FF2B5EF4-FFF2-40B4-BE49-F238E27FC236}">
                <a16:creationId xmlns:a16="http://schemas.microsoft.com/office/drawing/2014/main" id="{6999E491-F8FC-410C-B2DB-CDF7B6931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26" y="2688862"/>
            <a:ext cx="1524000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latin typeface="Cambria" panose="02040503050406030204" pitchFamily="18" charset="0"/>
                <a:ea typeface="Cambria" panose="02040503050406030204" pitchFamily="18" charset="0"/>
              </a:rPr>
              <a:t>H. Tam giác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9572FC65-F634-46EF-8BB5-F8DC96DD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926" y="2384062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latin typeface="Cambria" panose="02040503050406030204" pitchFamily="18" charset="0"/>
                <a:ea typeface="Cambria" panose="02040503050406030204" pitchFamily="18" charset="0"/>
              </a:rPr>
              <a:t>H. Tứ giác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5F33696B-3EDD-48AE-A6C0-83F55A5A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726" y="4365262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latin typeface="Cambria" panose="02040503050406030204" pitchFamily="18" charset="0"/>
                <a:ea typeface="Cambria" panose="02040503050406030204" pitchFamily="18" charset="0"/>
              </a:rPr>
              <a:t>H. vuông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874DE94B-6891-42E6-927E-6068459E9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326" y="4136662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latin typeface="Cambria" panose="02040503050406030204" pitchFamily="18" charset="0"/>
                <a:ea typeface="Cambria" panose="02040503050406030204" pitchFamily="18" charset="0"/>
              </a:rPr>
              <a:t>H. Chữ nhật</a:t>
            </a:r>
            <a:r>
              <a:rPr lang="en-US" altLang="vi-VN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3C6A9B3-8DFB-412E-AD34-7AD4EF3B4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3227038"/>
            <a:ext cx="4303661" cy="1916462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85C88EB-5469-4A7F-A2AF-BEF575EA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355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9F671FF-8528-4300-A0D9-597F309C8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1942108"/>
            <a:ext cx="8818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có 4 góc vuông, có 2 cạnh dài bằng nhau và 2 cạnh ngắn bằng nhau. </a:t>
            </a:r>
          </a:p>
        </p:txBody>
      </p:sp>
    </p:spTree>
    <p:extLst>
      <p:ext uri="{BB962C8B-B14F-4D97-AF65-F5344CB8AC3E}">
        <p14:creationId xmlns:p14="http://schemas.microsoft.com/office/powerpoint/2010/main" val="3951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90" y="1692350"/>
            <a:ext cx="2376264" cy="34217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8">
            <a:extLst>
              <a:ext uri="{FF2B5EF4-FFF2-40B4-BE49-F238E27FC236}">
                <a16:creationId xmlns:a16="http://schemas.microsoft.com/office/drawing/2014/main" id="{718D5D0A-2347-4818-BB15-C581BC07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915566"/>
            <a:ext cx="3459162" cy="1876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843A07C3-E6CD-4124-BC61-E54D63DC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265" y="405979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2C517365-E256-47B3-A51B-F3F0CC0C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465" y="452016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A072B7AC-6E37-4C2B-BF76-55BC57FF4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252" y="2428454"/>
            <a:ext cx="49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5FB375E2-C2EB-4525-B9E6-AC1C2471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202" y="2396704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21B7B76A-ADB5-4792-AD40-343BE8076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090" y="331366"/>
            <a:ext cx="142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1C26FAD6-17C7-4E47-AA9A-CF39A1D7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427" y="1112416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57" name="Text Box 33">
            <a:extLst>
              <a:ext uri="{FF2B5EF4-FFF2-40B4-BE49-F238E27FC236}">
                <a16:creationId xmlns:a16="http://schemas.microsoft.com/office/drawing/2014/main" id="{FCF831E2-F039-446F-9744-378A646E94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502" y="1431504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F59C7505-2C1D-4B16-A607-378A7F79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602" y="2741191"/>
            <a:ext cx="141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107A9903-112A-4A9A-89EC-098D8259CAEE}"/>
              </a:ext>
            </a:extLst>
          </p:cNvPr>
          <p:cNvSpPr/>
          <p:nvPr/>
        </p:nvSpPr>
        <p:spPr>
          <a:xfrm>
            <a:off x="225127" y="856829"/>
            <a:ext cx="2125663" cy="574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0" name="Rectangle 19">
            <a:extLst>
              <a:ext uri="{FF2B5EF4-FFF2-40B4-BE49-F238E27FC236}">
                <a16:creationId xmlns:a16="http://schemas.microsoft.com/office/drawing/2014/main" id="{C1D27F23-A712-4080-8BF2-0481684357D1}"/>
              </a:ext>
            </a:extLst>
          </p:cNvPr>
          <p:cNvSpPr/>
          <p:nvPr/>
        </p:nvSpPr>
        <p:spPr>
          <a:xfrm>
            <a:off x="830762" y="3593453"/>
            <a:ext cx="8296374" cy="747713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ABCD?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" y="4106541"/>
            <a:ext cx="1926719" cy="1147833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55" y="-245847"/>
            <a:ext cx="826236" cy="775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6" name="组合 75"/>
          <p:cNvGrpSpPr/>
          <p:nvPr/>
        </p:nvGrpSpPr>
        <p:grpSpPr>
          <a:xfrm rot="2427509">
            <a:off x="8286779" y="4500135"/>
            <a:ext cx="403877" cy="396399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6" name="Rectangle 8">
            <a:extLst>
              <a:ext uri="{FF2B5EF4-FFF2-40B4-BE49-F238E27FC236}">
                <a16:creationId xmlns:a16="http://schemas.microsoft.com/office/drawing/2014/main" id="{21BE16D1-276D-4FB2-82BA-13A20D2D8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03" y="987879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0A68FBF9-6CC4-4CB9-8B3E-32FD3F47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447" y="602117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959D4832-45B1-4929-9BC7-A81C7131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391" y="606879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83F5142F-D992-4124-8B2B-80B6FD361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172" y="2354717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Text Box 12">
            <a:extLst>
              <a:ext uri="{FF2B5EF4-FFF2-40B4-BE49-F238E27FC236}">
                <a16:creationId xmlns:a16="http://schemas.microsoft.com/office/drawing/2014/main" id="{C092AD22-0C8B-4E11-B940-5180A1938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153" y="2354717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2" name="Text Box 13">
            <a:extLst>
              <a:ext uri="{FF2B5EF4-FFF2-40B4-BE49-F238E27FC236}">
                <a16:creationId xmlns:a16="http://schemas.microsoft.com/office/drawing/2014/main" id="{8646DA82-C737-46FB-8610-1035D7CFD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03" y="525917"/>
            <a:ext cx="142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23880AF0-DFE6-45B1-AFF2-D08D05D843A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412084" y="1479211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64" name="Text Box 33">
            <a:extLst>
              <a:ext uri="{FF2B5EF4-FFF2-40B4-BE49-F238E27FC236}">
                <a16:creationId xmlns:a16="http://schemas.microsoft.com/office/drawing/2014/main" id="{3DE32761-304B-4667-BAA7-DD988FFEC87A}"/>
              </a:ext>
            </a:extLst>
          </p:cNvPr>
          <p:cNvSpPr txBox="1">
            <a:spLocks noChangeArrowheads="1"/>
          </p:cNvSpPr>
          <p:nvPr/>
        </p:nvSpPr>
        <p:spPr bwMode="gray">
          <a:xfrm rot="16200000">
            <a:off x="-457322" y="1514930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65" name="Text Box 34">
            <a:extLst>
              <a:ext uri="{FF2B5EF4-FFF2-40B4-BE49-F238E27FC236}">
                <a16:creationId xmlns:a16="http://schemas.microsoft.com/office/drawing/2014/main" id="{E27F15E3-6AE1-42B1-9208-94E4E281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53" y="2435679"/>
            <a:ext cx="141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0B6B4C70-9148-4470-83E3-29334F9C8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978" y="403679"/>
            <a:ext cx="1584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u="sng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7" name="TextBox 20">
            <a:extLst>
              <a:ext uri="{FF2B5EF4-FFF2-40B4-BE49-F238E27FC236}">
                <a16:creationId xmlns:a16="http://schemas.microsoft.com/office/drawing/2014/main" id="{C0DFC158-E05F-44F0-94BB-B70B6D6D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741" y="1076779"/>
            <a:ext cx="5370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 chữ nhật ABCD là:</a:t>
            </a:r>
          </a:p>
          <a:p>
            <a:pPr algn="ctr" eaLnBrk="1" hangingPunct="1"/>
            <a:r>
              <a:rPr lang="en-US" altLang="vi-VN" sz="3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+ 3 + 4 + 3 = 14 (cm)</a:t>
            </a:r>
          </a:p>
        </p:txBody>
      </p:sp>
      <p:sp>
        <p:nvSpPr>
          <p:cNvPr id="68" name="AutoShape 31">
            <a:extLst>
              <a:ext uri="{FF2B5EF4-FFF2-40B4-BE49-F238E27FC236}">
                <a16:creationId xmlns:a16="http://schemas.microsoft.com/office/drawing/2014/main" id="{60FF9B3B-B56A-4D09-8D20-EA9696082D16}"/>
              </a:ext>
            </a:extLst>
          </p:cNvPr>
          <p:cNvSpPr>
            <a:spLocks/>
          </p:cNvSpPr>
          <p:nvPr/>
        </p:nvSpPr>
        <p:spPr bwMode="auto">
          <a:xfrm rot="16200000">
            <a:off x="4448053" y="1762579"/>
            <a:ext cx="225425" cy="663575"/>
          </a:xfrm>
          <a:prstGeom prst="leftBrace">
            <a:avLst>
              <a:gd name="adj1" fmla="val 19733"/>
              <a:gd name="adj2" fmla="val 54106"/>
            </a:avLst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AutoShape 33">
            <a:extLst>
              <a:ext uri="{FF2B5EF4-FFF2-40B4-BE49-F238E27FC236}">
                <a16:creationId xmlns:a16="http://schemas.microsoft.com/office/drawing/2014/main" id="{6B2687BB-3762-49A8-8402-71A638507B26}"/>
              </a:ext>
            </a:extLst>
          </p:cNvPr>
          <p:cNvSpPr>
            <a:spLocks/>
          </p:cNvSpPr>
          <p:nvPr/>
        </p:nvSpPr>
        <p:spPr bwMode="auto">
          <a:xfrm rot="16200000">
            <a:off x="5648203" y="1780042"/>
            <a:ext cx="249237" cy="604838"/>
          </a:xfrm>
          <a:prstGeom prst="leftBrace">
            <a:avLst>
              <a:gd name="adj1" fmla="val 19717"/>
              <a:gd name="adj2" fmla="val 54106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Box 23">
            <a:extLst>
              <a:ext uri="{FF2B5EF4-FFF2-40B4-BE49-F238E27FC236}">
                <a16:creationId xmlns:a16="http://schemas.microsoft.com/office/drawing/2014/main" id="{CFF7ACDB-5301-4323-ACE8-EBC71D63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416" y="2343604"/>
            <a:ext cx="49728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Hoặc:   (4 + 3) x 2 = 14 (cm)</a:t>
            </a:r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98A5CFE3-008A-4035-BBC6-5B6EA904B4ED}"/>
              </a:ext>
            </a:extLst>
          </p:cNvPr>
          <p:cNvSpPr/>
          <p:nvPr/>
        </p:nvSpPr>
        <p:spPr>
          <a:xfrm>
            <a:off x="68141" y="-2721"/>
            <a:ext cx="2127250" cy="54610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94ABCDF6-7585-4A46-84CC-2A7E5563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53" y="2359479"/>
            <a:ext cx="412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altLang="vi-VN" sz="3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Rectangle 26">
            <a:extLst>
              <a:ext uri="{FF2B5EF4-FFF2-40B4-BE49-F238E27FC236}">
                <a16:creationId xmlns:a16="http://schemas.microsoft.com/office/drawing/2014/main" id="{32C5B278-58F4-43D6-B7C7-28119ABF0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553" y="2338842"/>
            <a:ext cx="4122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altLang="vi-VN" sz="300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7" name="Straight Connector 28">
            <a:extLst>
              <a:ext uri="{FF2B5EF4-FFF2-40B4-BE49-F238E27FC236}">
                <a16:creationId xmlns:a16="http://schemas.microsoft.com/office/drawing/2014/main" id="{9193FF0F-8691-4F8C-95CA-7FC3933B557F}"/>
              </a:ext>
            </a:extLst>
          </p:cNvPr>
          <p:cNvCxnSpPr/>
          <p:nvPr/>
        </p:nvCxnSpPr>
        <p:spPr>
          <a:xfrm flipH="1">
            <a:off x="4892553" y="2837317"/>
            <a:ext cx="292100" cy="360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34">
            <a:extLst>
              <a:ext uri="{FF2B5EF4-FFF2-40B4-BE49-F238E27FC236}">
                <a16:creationId xmlns:a16="http://schemas.microsoft.com/office/drawing/2014/main" id="{73E4A5A0-43B2-4697-A434-7ECE28F69F58}"/>
              </a:ext>
            </a:extLst>
          </p:cNvPr>
          <p:cNvCxnSpPr/>
          <p:nvPr/>
        </p:nvCxnSpPr>
        <p:spPr>
          <a:xfrm>
            <a:off x="5843466" y="2861129"/>
            <a:ext cx="287337" cy="336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40">
            <a:extLst>
              <a:ext uri="{FF2B5EF4-FFF2-40B4-BE49-F238E27FC236}">
                <a16:creationId xmlns:a16="http://schemas.microsoft.com/office/drawing/2014/main" id="{86D7684D-828C-489D-B30D-740FA1E26569}"/>
              </a:ext>
            </a:extLst>
          </p:cNvPr>
          <p:cNvSpPr/>
          <p:nvPr/>
        </p:nvSpPr>
        <p:spPr>
          <a:xfrm>
            <a:off x="3978153" y="3153505"/>
            <a:ext cx="1066801" cy="882374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0" name="Rounded Rectangle 41">
            <a:extLst>
              <a:ext uri="{FF2B5EF4-FFF2-40B4-BE49-F238E27FC236}">
                <a16:creationId xmlns:a16="http://schemas.microsoft.com/office/drawing/2014/main" id="{2CB52ECB-2D9C-48CB-8AC9-4F2C4A181089}"/>
              </a:ext>
            </a:extLst>
          </p:cNvPr>
          <p:cNvSpPr/>
          <p:nvPr/>
        </p:nvSpPr>
        <p:spPr>
          <a:xfrm>
            <a:off x="6030440" y="3121479"/>
            <a:ext cx="1071913" cy="882375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</a:p>
        </p:txBody>
      </p:sp>
      <p:sp>
        <p:nvSpPr>
          <p:cNvPr id="91" name="TextBox 43">
            <a:extLst>
              <a:ext uri="{FF2B5EF4-FFF2-40B4-BE49-F238E27FC236}">
                <a16:creationId xmlns:a16="http://schemas.microsoft.com/office/drawing/2014/main" id="{CAF1A2D3-0C86-480A-BBEC-54C5C04A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352" y="4274004"/>
            <a:ext cx="8137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" name="TextBox 1">
            <a:extLst>
              <a:ext uri="{FF2B5EF4-FFF2-40B4-BE49-F238E27FC236}">
                <a16:creationId xmlns:a16="http://schemas.microsoft.com/office/drawing/2014/main" id="{92D37C26-0FC0-48DE-96B0-AF132BB69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016" y="2061029"/>
            <a:ext cx="3048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 : 14 cm</a:t>
            </a:r>
            <a:endParaRPr lang="vi-VN" altLang="vi-VN" sz="30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Straight Connector 12">
            <a:extLst>
              <a:ext uri="{FF2B5EF4-FFF2-40B4-BE49-F238E27FC236}">
                <a16:creationId xmlns:a16="http://schemas.microsoft.com/office/drawing/2014/main" id="{09AC9053-E759-41A1-AAA9-2B7EE802DEB6}"/>
              </a:ext>
            </a:extLst>
          </p:cNvPr>
          <p:cNvCxnSpPr/>
          <p:nvPr/>
        </p:nvCxnSpPr>
        <p:spPr>
          <a:xfrm>
            <a:off x="412628" y="987879"/>
            <a:ext cx="2417763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 animBg="1"/>
      <p:bldP spid="70" grpId="0"/>
      <p:bldP spid="72" grpId="0"/>
      <p:bldP spid="85" grpId="0"/>
      <p:bldP spid="91" grpId="0"/>
      <p:bldP spid="9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4" y="3392904"/>
            <a:ext cx="1492782" cy="1782118"/>
          </a:xfrm>
          <a:prstGeom prst="rect">
            <a:avLst/>
          </a:prstGeom>
        </p:spPr>
      </p:pic>
      <p:sp>
        <p:nvSpPr>
          <p:cNvPr id="22" name="WordArt 25">
            <a:extLst>
              <a:ext uri="{FF2B5EF4-FFF2-40B4-BE49-F238E27FC236}">
                <a16:creationId xmlns:a16="http://schemas.microsoft.com/office/drawing/2014/main" id="{7E4FB321-BFD0-47F2-873D-9287F9A9DF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5576" y="589569"/>
            <a:ext cx="35052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9400ED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</a:rPr>
              <a:t>GHI NHỚ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F6D05E86-DDDC-4C10-880F-D8AF9E11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1296006"/>
            <a:ext cx="67167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chu vi của hình chữ nhật ta làm thế nào ?</a:t>
            </a: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21BD3230-8B74-403C-9D88-16AEE572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776" y="2500264"/>
            <a:ext cx="6896100" cy="1938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25" name="Picture 33" descr="0016">
            <a:extLst>
              <a:ext uri="{FF2B5EF4-FFF2-40B4-BE49-F238E27FC236}">
                <a16:creationId xmlns:a16="http://schemas.microsoft.com/office/drawing/2014/main" id="{52CAAE25-6587-4882-BDB7-5E6430CB0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6" y="3164494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" y="3237342"/>
            <a:ext cx="3848471" cy="190615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0"/>
            <a:ext cx="2267744" cy="1360765"/>
            <a:chOff x="2987824" y="-39334"/>
            <a:chExt cx="2878555" cy="1896843"/>
          </a:xfrm>
        </p:grpSpPr>
        <p:sp>
          <p:nvSpPr>
            <p:cNvPr id="7" name="任意多边形 6"/>
            <p:cNvSpPr/>
            <p:nvPr/>
          </p:nvSpPr>
          <p:spPr>
            <a:xfrm>
              <a:off x="3273541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987824" y="1229165"/>
              <a:ext cx="2878555" cy="62834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BÀI 1:</a:t>
              </a:r>
              <a:endParaRPr lang="zh-CN" altLang="en-US" sz="2000" kern="0" dirty="0">
                <a:solidFill>
                  <a:schemeClr val="bg1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H="1">
              <a:off x="3174952" y="1038087"/>
              <a:ext cx="215999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503791" y="1063010"/>
              <a:ext cx="216001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Box 6">
            <a:extLst>
              <a:ext uri="{FF2B5EF4-FFF2-40B4-BE49-F238E27FC236}">
                <a16:creationId xmlns:a16="http://schemas.microsoft.com/office/drawing/2014/main" id="{4D2A96BA-71EA-48DB-9228-B9B260034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249" y="1230213"/>
            <a:ext cx="5921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Chiều dài 10 cm, chiều rộng 5cm.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968BF866-A860-4209-81E9-354A57448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473" y="789216"/>
            <a:ext cx="5443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EDCA7D2A-0EA2-4944-9203-9CAF0353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921" y="2420539"/>
            <a:ext cx="1505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C85A391E-33AB-40D9-81CF-E06AC549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673" y="3099989"/>
            <a:ext cx="45656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 chữ nhật đó là:</a:t>
            </a:r>
          </a:p>
          <a:p>
            <a:pPr algn="ctr" eaLnBrk="1" hangingPunct="1"/>
            <a:r>
              <a:rPr lang="en-US" altLang="vi-VN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(10 + 5) x 2 = 30 (cm)</a:t>
            </a:r>
          </a:p>
          <a:p>
            <a:pPr algn="ctr" eaLnBrk="1" hangingPunct="1"/>
            <a:r>
              <a:rPr lang="en-US" altLang="vi-VN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vi-VN" sz="28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30 (cm)</a:t>
            </a:r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D4D78AFD-24EC-4627-A67A-5801CB51F88E}"/>
              </a:ext>
            </a:extLst>
          </p:cNvPr>
          <p:cNvCxnSpPr/>
          <p:nvPr/>
        </p:nvCxnSpPr>
        <p:spPr>
          <a:xfrm>
            <a:off x="2592313" y="1734353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0AA3CCBE-FCF0-4597-9916-3524034866B5}"/>
              </a:ext>
            </a:extLst>
          </p:cNvPr>
          <p:cNvCxnSpPr/>
          <p:nvPr/>
        </p:nvCxnSpPr>
        <p:spPr>
          <a:xfrm>
            <a:off x="5364088" y="1763787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>
            <a:extLst>
              <a:ext uri="{FF2B5EF4-FFF2-40B4-BE49-F238E27FC236}">
                <a16:creationId xmlns:a16="http://schemas.microsoft.com/office/drawing/2014/main" id="{83DA291F-F595-469C-A0A6-E8246F5E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262" y="1874271"/>
            <a:ext cx="606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dm,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xit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1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xit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1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E6B9449-B4BB-4C36-817D-B5674A3B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208" y="1143408"/>
            <a:ext cx="606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Chiều dài 2 dm, chiều rộng 13 cm.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48BCAC0-01FF-4FCA-8502-CAD19923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845" y="643018"/>
            <a:ext cx="544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859BFE3-1705-452C-A211-E01EB807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872" y="2025774"/>
            <a:ext cx="1505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vi-VN" sz="28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01038659-0EFD-45B1-AE6E-5B00991E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787774"/>
            <a:ext cx="456567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dm = 20 cm</a:t>
            </a:r>
          </a:p>
          <a:p>
            <a:pPr algn="ctr" eaLnBrk="1" hangingPunct="1"/>
            <a:r>
              <a:rPr lang="en-US" altLang="vi-VN" sz="28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 chữ nhật đó là:</a:t>
            </a:r>
          </a:p>
          <a:p>
            <a:pPr algn="ctr" eaLnBrk="1" hangingPunct="1"/>
            <a:r>
              <a:rPr lang="en-US" altLang="vi-VN" sz="28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(20 + 13) x 2 = 66 (cm)</a:t>
            </a:r>
          </a:p>
          <a:p>
            <a:pPr algn="ctr" eaLnBrk="1" hangingPunct="1"/>
            <a:r>
              <a:rPr lang="en-US" altLang="vi-VN" sz="28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2800" b="1" u="sng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vi-VN" sz="2800" b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66 (cm)</a:t>
            </a:r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0A7BB5D-4548-4A89-B8B4-0F6F833CD3C9}"/>
              </a:ext>
            </a:extLst>
          </p:cNvPr>
          <p:cNvCxnSpPr/>
          <p:nvPr/>
        </p:nvCxnSpPr>
        <p:spPr>
          <a:xfrm>
            <a:off x="2016671" y="1666628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206B258A-65D2-41AA-8709-68D094DA2977}"/>
              </a:ext>
            </a:extLst>
          </p:cNvPr>
          <p:cNvCxnSpPr/>
          <p:nvPr/>
        </p:nvCxnSpPr>
        <p:spPr>
          <a:xfrm>
            <a:off x="4761142" y="1686718"/>
            <a:ext cx="2955925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556</Words>
  <Application>Microsoft Office PowerPoint</Application>
  <PresentationFormat>Trình chiếu Trên màn hình (16:9)</PresentationFormat>
  <Paragraphs>111</Paragraphs>
  <Slides>12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Calibri</vt:lpstr>
      <vt:lpstr>Cambria</vt:lpstr>
      <vt:lpstr>Arial</vt:lpstr>
      <vt:lpstr>更多模版请关注:尚佳素材公社shop64427429.taobao.com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HIEN</cp:lastModifiedBy>
  <cp:revision>9</cp:revision>
  <dcterms:created xsi:type="dcterms:W3CDTF">2015-10-27T02:40:00Z</dcterms:created>
  <dcterms:modified xsi:type="dcterms:W3CDTF">2021-12-27T10:09:01Z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