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57" r:id="rId3"/>
    <p:sldId id="308" r:id="rId4"/>
    <p:sldId id="309" r:id="rId5"/>
    <p:sldId id="310" r:id="rId6"/>
    <p:sldId id="312" r:id="rId7"/>
    <p:sldId id="311" r:id="rId8"/>
    <p:sldId id="315" r:id="rId9"/>
    <p:sldId id="313" r:id="rId10"/>
    <p:sldId id="304" r:id="rId11"/>
    <p:sldId id="261" r:id="rId12"/>
    <p:sldId id="31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63" d="100"/>
          <a:sy n="63" d="100"/>
        </p:scale>
        <p:origin x="884" y="6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-175463"/>
            <a:ext cx="4657069" cy="70334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3271361"/>
            <a:ext cx="12774537" cy="3798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90310" y="1085246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22513" y="2301313"/>
            <a:ext cx="716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vi-VN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có lỗi?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30" y="4662440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342261" y="4312165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66716" y="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401496" y="824768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Các từ chứa tiếng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58" y="695997"/>
            <a:ext cx="1051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uêch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uệch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ngoạc</a:t>
            </a:r>
            <a:endParaRPr lang="vi-VN" alt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020" y="1124760"/>
            <a:ext cx="11775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tí gì ở trong,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 toàn trống rỗng(ý 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bai). 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Nhà cửa rỗng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 thà một cách vụng về, không giữ gìn tế nhị. 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bộc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đồng nghĩa với từ bộc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khoe khoang,khoác lác.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trống rỗng và hở rộng ra, hoàn toàn không có gì  bên trong.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 : Túp lều trống 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trống hoác.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5368" y="4485885"/>
            <a:ext cx="9882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b)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uyu</a:t>
            </a:r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 </a:t>
            </a:r>
            <a:r>
              <a:rPr lang="vi-VN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alt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uỵu</a:t>
            </a:r>
            <a:endParaRPr lang="vi-VN" alt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/>
              <a:t>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095" y="4942889"/>
            <a:ext cx="1105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chân: khớp xương ở giữa đầu dưới xương đùi và đầu trên hai xương cẳng chân.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4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</a:t>
            </a:r>
            <a:r>
              <a:rPr lang="vi-VN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u: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nhiều đoạn gấp khúc ngắn nối nhau liên tiếp.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Đường đất khúc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 ghề.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0B271009-4397-4B7B-A7DA-FFC317DA1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0"/>
            <a:ext cx="900545" cy="716059"/>
          </a:xfrm>
          <a:prstGeom prst="rect">
            <a:avLst/>
          </a:prstGeom>
        </p:spPr>
      </p:pic>
      <p:grpSp>
        <p:nvGrpSpPr>
          <p:cNvPr id="60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4461163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61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4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26569" y="4795276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95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1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405924" y="4092828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62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5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96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9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250682" y="352340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8071" y="956000"/>
            <a:ext cx="7768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altLang="en-US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587" y="1705733"/>
            <a:ext cx="943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…….,               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</a:t>
            </a:r>
            <a:endParaRPr lang="vi-VN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7340" y="3520930"/>
            <a:ext cx="905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…….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          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7751" y="2627440"/>
            <a:ext cx="8712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   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       san .....,                             …..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endParaRPr lang="vi-VN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7139" y="1691463"/>
            <a:ext cx="72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5244" y="1690321"/>
            <a:ext cx="85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952" y="2621056"/>
            <a:ext cx="52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6493" y="2598374"/>
            <a:ext cx="70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055" y="3503328"/>
            <a:ext cx="88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8088" y="3496083"/>
            <a:ext cx="88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0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356603" y="52166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31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4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09003" y="53690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65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014231" y="-1137082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349042" y="1700959"/>
            <a:ext cx="7287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 CÁC CON!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9502" y="282977"/>
            <a:ext cx="8133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altLang="zh-CN" sz="2400" b="1" dirty="0">
                <a:solidFill>
                  <a:srgbClr val="F29A5B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 LỰC ĐẶC THÙ:</a:t>
            </a:r>
            <a:endParaRPr lang="vi-VN" altLang="zh-CN" sz="2400" b="1" dirty="0">
              <a:solidFill>
                <a:srgbClr val="F29A5B"/>
              </a:solidFill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Nêu nội dung đoạn văn: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altLang="en-US" sz="2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-N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en-US" sz="240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126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Rèn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kĩ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đẹp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uêch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uyu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2 và bài tập lựa chọn 3a hoặc 3b.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9501" y="3755019"/>
            <a:ext cx="8272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 LỰC CHUNG:</a:t>
            </a:r>
          </a:p>
          <a:p>
            <a:pPr defTabSz="914126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chủ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ngôn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ngữ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thẩm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mĩ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  <a:endParaRPr lang="zh-CN" altLang="en-US" sz="2400" b="1" i="1" dirty="0"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9500" y="5118170"/>
            <a:ext cx="779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 CHẤT: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học.Chăm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57" name="椭圆 3"/>
          <p:cNvSpPr/>
          <p:nvPr/>
        </p:nvSpPr>
        <p:spPr>
          <a:xfrm>
            <a:off x="3463842" y="396607"/>
            <a:ext cx="455658" cy="340593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3"/>
          <p:cNvSpPr/>
          <p:nvPr/>
        </p:nvSpPr>
        <p:spPr>
          <a:xfrm>
            <a:off x="3444859" y="3797020"/>
            <a:ext cx="457200" cy="34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3"/>
          <p:cNvSpPr/>
          <p:nvPr/>
        </p:nvSpPr>
        <p:spPr>
          <a:xfrm>
            <a:off x="3463842" y="5215893"/>
            <a:ext cx="457200" cy="34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4625" y="663417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50203" y="2281637"/>
            <a:ext cx="8864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87805" y="1293955"/>
            <a:ext cx="4189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Ai có lỗi?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4107873" y="356071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C12501CA-A472-456A-A332-DDA081C03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5" y="3512229"/>
            <a:ext cx="1911927" cy="3048000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1904891" y="1424386"/>
            <a:ext cx="8960427" cy="4655128"/>
          </a:xfrm>
          <a:prstGeom prst="roundRect">
            <a:avLst/>
          </a:prstGeom>
          <a:solidFill>
            <a:srgbClr val="F7E3AD">
              <a:alpha val="14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8417" y="2352924"/>
            <a:ext cx="8134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42475" y="3196979"/>
            <a:ext cx="8715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En-ri-cô hối hận, muốn xin lỗi Cô-rét-ti vì cậu nhận ra bạn không cố ý chạm vào khuỷu tay mình và En-ri-cô còn thấy vai áo bạn sứt chỉ, chắc vì bạn đã phải vất vả giúp mẹ vác củi. Lúc này, En-ri-cô cảm thấy thương bạn và muốn xin lỗi bạn.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5252" y="2364578"/>
            <a:ext cx="87179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6061" y="0"/>
            <a:ext cx="1707139" cy="1773111"/>
          </a:xfrm>
          <a:prstGeom prst="rect">
            <a:avLst/>
          </a:pr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43557" y="3887992"/>
            <a:ext cx="884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Bài chính tả này nằm trong bài tập đọc: “Ai có lỗi?”.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122" y="2368007"/>
            <a:ext cx="871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Vì sao En-ri-cô hối hận, muốn xin lỗi Cô-rét-ti?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475" y="3503271"/>
            <a:ext cx="8778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En-ri</a:t>
            </a:r>
            <a:r>
              <a:rPr lang="vi-VN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2" grpId="0"/>
      <p:bldP spid="2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69" y="4363777"/>
            <a:ext cx="1759527" cy="2119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79" y="5519913"/>
            <a:ext cx="610955" cy="1007330"/>
            <a:chOff x="5560219" y="2029619"/>
            <a:chExt cx="853282" cy="132318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6762" y="5592590"/>
            <a:ext cx="576583" cy="831585"/>
            <a:chOff x="5560219" y="2029619"/>
            <a:chExt cx="853282" cy="132318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6039" y="4847791"/>
            <a:ext cx="995626" cy="1647961"/>
            <a:chOff x="5560219" y="2029619"/>
            <a:chExt cx="853282" cy="1323181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54293" y="3722528"/>
            <a:ext cx="1485683" cy="745253"/>
            <a:chOff x="243681" y="251619"/>
            <a:chExt cx="981076" cy="98107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83759" y="535109"/>
            <a:ext cx="1537333" cy="1526401"/>
            <a:chOff x="5711032" y="3664744"/>
            <a:chExt cx="1589088" cy="1727994"/>
          </a:xfrm>
          <a:scene3d>
            <a:camera prst="isometricOffAxis2Top"/>
            <a:lightRig rig="threePt" dir="t"/>
          </a:scene3d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000751" y="3664744"/>
              <a:ext cx="1299369" cy="1062831"/>
            </a:xfrm>
            <a:custGeom>
              <a:avLst/>
              <a:gdLst>
                <a:gd name="T0" fmla="*/ 38 w 408"/>
                <a:gd name="T1" fmla="*/ 26 h 334"/>
                <a:gd name="T2" fmla="*/ 110 w 408"/>
                <a:gd name="T3" fmla="*/ 271 h 334"/>
                <a:gd name="T4" fmla="*/ 188 w 408"/>
                <a:gd name="T5" fmla="*/ 266 h 334"/>
                <a:gd name="T6" fmla="*/ 242 w 408"/>
                <a:gd name="T7" fmla="*/ 308 h 334"/>
                <a:gd name="T8" fmla="*/ 389 w 408"/>
                <a:gd name="T9" fmla="*/ 156 h 334"/>
                <a:gd name="T10" fmla="*/ 249 w 408"/>
                <a:gd name="T11" fmla="*/ 139 h 334"/>
                <a:gd name="T12" fmla="*/ 38 w 408"/>
                <a:gd name="T1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34">
                  <a:moveTo>
                    <a:pt x="38" y="26"/>
                  </a:moveTo>
                  <a:cubicBezTo>
                    <a:pt x="0" y="57"/>
                    <a:pt x="25" y="243"/>
                    <a:pt x="110" y="271"/>
                  </a:cubicBezTo>
                  <a:cubicBezTo>
                    <a:pt x="136" y="280"/>
                    <a:pt x="164" y="278"/>
                    <a:pt x="188" y="266"/>
                  </a:cubicBezTo>
                  <a:cubicBezTo>
                    <a:pt x="199" y="284"/>
                    <a:pt x="217" y="299"/>
                    <a:pt x="242" y="308"/>
                  </a:cubicBezTo>
                  <a:cubicBezTo>
                    <a:pt x="320" y="334"/>
                    <a:pt x="408" y="191"/>
                    <a:pt x="389" y="156"/>
                  </a:cubicBezTo>
                  <a:cubicBezTo>
                    <a:pt x="376" y="134"/>
                    <a:pt x="305" y="124"/>
                    <a:pt x="249" y="139"/>
                  </a:cubicBezTo>
                  <a:cubicBezTo>
                    <a:pt x="223" y="57"/>
                    <a:pt x="71" y="0"/>
                    <a:pt x="38" y="26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711032" y="4581525"/>
              <a:ext cx="1353344" cy="811213"/>
            </a:xfrm>
            <a:custGeom>
              <a:avLst/>
              <a:gdLst>
                <a:gd name="T0" fmla="*/ 261 w 425"/>
                <a:gd name="T1" fmla="*/ 52 h 255"/>
                <a:gd name="T2" fmla="*/ 194 w 425"/>
                <a:gd name="T3" fmla="*/ 13 h 255"/>
                <a:gd name="T4" fmla="*/ 21 w 425"/>
                <a:gd name="T5" fmla="*/ 200 h 255"/>
                <a:gd name="T6" fmla="*/ 260 w 425"/>
                <a:gd name="T7" fmla="*/ 193 h 255"/>
                <a:gd name="T8" fmla="*/ 393 w 425"/>
                <a:gd name="T9" fmla="*/ 239 h 255"/>
                <a:gd name="T10" fmla="*/ 329 w 425"/>
                <a:gd name="T11" fmla="*/ 39 h 255"/>
                <a:gd name="T12" fmla="*/ 261 w 425"/>
                <a:gd name="T13" fmla="*/ 5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55">
                  <a:moveTo>
                    <a:pt x="261" y="52"/>
                  </a:moveTo>
                  <a:cubicBezTo>
                    <a:pt x="245" y="31"/>
                    <a:pt x="221" y="17"/>
                    <a:pt x="194" y="13"/>
                  </a:cubicBezTo>
                  <a:cubicBezTo>
                    <a:pt x="106" y="0"/>
                    <a:pt x="0" y="156"/>
                    <a:pt x="21" y="200"/>
                  </a:cubicBezTo>
                  <a:cubicBezTo>
                    <a:pt x="39" y="239"/>
                    <a:pt x="200" y="255"/>
                    <a:pt x="260" y="193"/>
                  </a:cubicBezTo>
                  <a:cubicBezTo>
                    <a:pt x="304" y="231"/>
                    <a:pt x="371" y="254"/>
                    <a:pt x="393" y="239"/>
                  </a:cubicBezTo>
                  <a:cubicBezTo>
                    <a:pt x="425" y="217"/>
                    <a:pt x="410" y="50"/>
                    <a:pt x="329" y="39"/>
                  </a:cubicBezTo>
                  <a:cubicBezTo>
                    <a:pt x="302" y="35"/>
                    <a:pt x="279" y="41"/>
                    <a:pt x="261" y="52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220619" y="4565650"/>
              <a:ext cx="694532" cy="273050"/>
            </a:xfrm>
            <a:custGeom>
              <a:avLst/>
              <a:gdLst>
                <a:gd name="T0" fmla="*/ 5 w 218"/>
                <a:gd name="T1" fmla="*/ 6 h 86"/>
                <a:gd name="T2" fmla="*/ 31 w 218"/>
                <a:gd name="T3" fmla="*/ 48 h 86"/>
                <a:gd name="T4" fmla="*/ 174 w 218"/>
                <a:gd name="T5" fmla="*/ 82 h 86"/>
                <a:gd name="T6" fmla="*/ 216 w 218"/>
                <a:gd name="T7" fmla="*/ 56 h 86"/>
                <a:gd name="T8" fmla="*/ 218 w 218"/>
                <a:gd name="T9" fmla="*/ 50 h 86"/>
                <a:gd name="T10" fmla="*/ 6 w 218"/>
                <a:gd name="T11" fmla="*/ 0 h 86"/>
                <a:gd name="T12" fmla="*/ 5 w 218"/>
                <a:gd name="T13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6">
                  <a:moveTo>
                    <a:pt x="5" y="6"/>
                  </a:moveTo>
                  <a:cubicBezTo>
                    <a:pt x="0" y="25"/>
                    <a:pt x="12" y="44"/>
                    <a:pt x="31" y="48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93" y="86"/>
                    <a:pt x="212" y="75"/>
                    <a:pt x="216" y="56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68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239669" y="4434682"/>
              <a:ext cx="697707" cy="289719"/>
            </a:xfrm>
            <a:custGeom>
              <a:avLst/>
              <a:gdLst>
                <a:gd name="T0" fmla="*/ 2 w 219"/>
                <a:gd name="T1" fmla="*/ 31 h 91"/>
                <a:gd name="T2" fmla="*/ 0 w 219"/>
                <a:gd name="T3" fmla="*/ 41 h 91"/>
                <a:gd name="T4" fmla="*/ 212 w 219"/>
                <a:gd name="T5" fmla="*/ 91 h 91"/>
                <a:gd name="T6" fmla="*/ 214 w 219"/>
                <a:gd name="T7" fmla="*/ 81 h 91"/>
                <a:gd name="T8" fmla="*/ 188 w 219"/>
                <a:gd name="T9" fmla="*/ 38 h 91"/>
                <a:gd name="T10" fmla="*/ 45 w 219"/>
                <a:gd name="T11" fmla="*/ 5 h 91"/>
                <a:gd name="T12" fmla="*/ 2 w 219"/>
                <a:gd name="T13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1">
                  <a:moveTo>
                    <a:pt x="2" y="3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19" y="62"/>
                    <a:pt x="207" y="43"/>
                    <a:pt x="188" y="38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26" y="0"/>
                    <a:pt x="7" y="12"/>
                    <a:pt x="2" y="31"/>
                  </a:cubicBezTo>
                  <a:close/>
                </a:path>
              </a:pathLst>
            </a:custGeom>
            <a:solidFill>
              <a:srgbClr val="77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4126105" y="571400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5784" y="1470330"/>
            <a:ext cx="9059464" cy="459403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0686" y="2917119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mấy câu?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7790" y="4159671"/>
            <a:ext cx="651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có năm câu.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686" y="2936386"/>
            <a:ext cx="8793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Tên riêng này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gì đặc biêt?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686" y="2961837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riêng được viết như thế nào?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706" y="4356207"/>
            <a:ext cx="819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Tên riêng trong bài chính tả: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Là tên riêng của người nước ngoài.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790" y="4178285"/>
            <a:ext cx="7914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riêng người nước ngoài: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,đ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ặt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ngang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786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5203" y="4054255"/>
            <a:ext cx="31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endParaRPr lang="vi-V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0828" y="3079151"/>
            <a:ext cx="243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endParaRPr lang="vi-V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4312" y="4069609"/>
            <a:ext cx="2614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endParaRPr lang="vi-V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733" y="3095067"/>
            <a:ext cx="237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endParaRPr lang="vi-V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109" y="3079151"/>
            <a:ext cx="237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vi-V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Ngồi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E2171-85D1-43F1-A933-2F3081491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/>
          <a:stretch/>
        </p:blipFill>
        <p:spPr>
          <a:xfrm>
            <a:off x="984345" y="167939"/>
            <a:ext cx="10521855" cy="6440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73FE8-0BEE-41F3-9C23-60427F6B419B}"/>
              </a:ext>
            </a:extLst>
          </p:cNvPr>
          <p:cNvSpPr txBox="1"/>
          <p:nvPr/>
        </p:nvSpPr>
        <p:spPr>
          <a:xfrm>
            <a:off x="2533014" y="2701985"/>
            <a:ext cx="8172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Cơn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giận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xuống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771C7-341A-4C01-A055-17824F147049}"/>
              </a:ext>
            </a:extLst>
          </p:cNvPr>
          <p:cNvSpPr txBox="1"/>
          <p:nvPr/>
        </p:nvSpPr>
        <p:spPr>
          <a:xfrm>
            <a:off x="3139237" y="795171"/>
            <a:ext cx="775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wgày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14 </a:t>
            </a:r>
            <a:r>
              <a:rPr lang="en-US" sz="32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5AC2C-F700-4AF7-83F6-A5080A3CA5B2}"/>
              </a:ext>
            </a:extLst>
          </p:cNvPr>
          <p:cNvSpPr txBox="1"/>
          <p:nvPr/>
        </p:nvSpPr>
        <p:spPr>
          <a:xfrm>
            <a:off x="3139237" y="1426252"/>
            <a:ext cx="669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5C49D-450A-4DE1-A95E-1214952CE1F6}"/>
              </a:ext>
            </a:extLst>
          </p:cNvPr>
          <p:cNvSpPr txBox="1"/>
          <p:nvPr/>
        </p:nvSpPr>
        <p:spPr>
          <a:xfrm>
            <a:off x="4228965" y="2067493"/>
            <a:ext cx="455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Ai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lỗi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0"/>
            <a:ext cx="12192001" cy="74437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31480" y="345459"/>
            <a:ext cx="372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có lỗi?</a:t>
            </a:r>
            <a:endParaRPr lang="en-US" sz="44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260629" y="1716322"/>
            <a:ext cx="9845336" cy="429816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 cmpd="dbl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A62E583B-2245-4916-9BC9-8F0FC2944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00" y="-260421"/>
            <a:ext cx="1901291" cy="1981200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14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893</Words>
  <Application>Microsoft Office PowerPoint</Application>
  <PresentationFormat>Widescreen</PresentationFormat>
  <Paragraphs>88</Paragraphs>
  <Slides>12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Arial Unicode MS</vt:lpstr>
      <vt:lpstr>Calibri</vt:lpstr>
      <vt:lpstr>Cambria</vt:lpstr>
      <vt:lpstr>Constantia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HUYEN</cp:lastModifiedBy>
  <cp:revision>530</cp:revision>
  <dcterms:created xsi:type="dcterms:W3CDTF">2016-02-25T11:28:42Z</dcterms:created>
  <dcterms:modified xsi:type="dcterms:W3CDTF">2021-09-13T17:10:42Z</dcterms:modified>
</cp:coreProperties>
</file>