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72" r:id="rId4"/>
    <p:sldId id="289" r:id="rId5"/>
    <p:sldId id="257" r:id="rId6"/>
    <p:sldId id="274" r:id="rId7"/>
    <p:sldId id="291" r:id="rId8"/>
    <p:sldId id="296" r:id="rId9"/>
    <p:sldId id="294" r:id="rId10"/>
    <p:sldId id="277" r:id="rId11"/>
    <p:sldId id="278" r:id="rId12"/>
    <p:sldId id="281" r:id="rId13"/>
    <p:sldId id="282" r:id="rId14"/>
    <p:sldId id="300" r:id="rId15"/>
    <p:sldId id="285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912" y="-2380412"/>
            <a:ext cx="9182100" cy="119109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72" y="98278"/>
            <a:ext cx="787004" cy="98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" y="1"/>
            <a:ext cx="885825" cy="164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1857375" cy="1328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5414688"/>
            <a:ext cx="1895475" cy="146263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0" y="1045028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/>
          <p:cNvSpPr txBox="1"/>
          <p:nvPr userDrawn="1">
            <p:custDataLst>
              <p:tags r:id="rId1"/>
            </p:custDataLst>
          </p:nvPr>
        </p:nvSpPr>
        <p:spPr>
          <a:xfrm>
            <a:off x="2468479" y="155586"/>
            <a:ext cx="4207043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0200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C1C8-D0D1-4AD8-8927-3979C30ADE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7772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KHI THAM GIA TIẾT HỌC: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19812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pic>
        <p:nvPicPr>
          <p:cNvPr id="44038" name="Picture 6" descr="Bút chì màu vector hoạt hình. | Công cụ đồ họa AI Tải xuống miễ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17052" r="15981" b="16658"/>
          <a:stretch>
            <a:fillRect/>
          </a:stretch>
        </p:blipFill>
        <p:spPr bwMode="auto">
          <a:xfrm>
            <a:off x="2552700" y="1013619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988796"/>
            <a:ext cx="4419600" cy="1308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Toán 3, vở viết , nháp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mực, bút chì,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817813"/>
            <a:ext cx="44196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trung lắng nghe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038600"/>
            <a:ext cx="49530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động ghi chép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334000"/>
            <a:ext cx="54102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theo yêu cầu</a:t>
            </a:r>
          </a:p>
        </p:txBody>
      </p:sp>
      <p:pic>
        <p:nvPicPr>
          <p:cNvPr id="44042" name="Picture 10" descr="Teacher Teaching Students In Classroom Royalty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>
            <a:fillRect/>
          </a:stretch>
        </p:blipFill>
        <p:spPr bwMode="auto">
          <a:xfrm>
            <a:off x="5082092" y="2543283"/>
            <a:ext cx="1905000" cy="1223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A Petição Inicial e seus Aspectos Gramaticais GEN Juríd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r="31667"/>
          <a:stretch>
            <a:fillRect/>
          </a:stretch>
        </p:blipFill>
        <p:spPr bwMode="auto">
          <a:xfrm>
            <a:off x="5562600" y="3889591"/>
            <a:ext cx="1743075" cy="102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Children Doing Homework Illustration 44485312 - Megapi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b="8540"/>
          <a:stretch>
            <a:fillRect/>
          </a:stretch>
        </p:blipFill>
        <p:spPr bwMode="auto">
          <a:xfrm>
            <a:off x="6014748" y="5097462"/>
            <a:ext cx="1944687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8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" y="27422"/>
            <a:ext cx="9144000" cy="6858000"/>
          </a:xfrm>
          <a:prstGeom prst="rect">
            <a:avLst/>
          </a:prstGeom>
        </p:spPr>
      </p:pic>
      <p:sp>
        <p:nvSpPr>
          <p:cNvPr id="70" name="矩形 22"/>
          <p:cNvSpPr/>
          <p:nvPr/>
        </p:nvSpPr>
        <p:spPr>
          <a:xfrm>
            <a:off x="3746054" y="990755"/>
            <a:ext cx="11259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71" name="矩形 22"/>
          <p:cNvSpPr/>
          <p:nvPr/>
        </p:nvSpPr>
        <p:spPr>
          <a:xfrm>
            <a:off x="99763" y="1699854"/>
            <a:ext cx="914281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chữ số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889910" y="428057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48134" y="2931822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241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240454" y="3627289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70370" y="3327285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312660" y="4300043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28902" y="2309843"/>
            <a:ext cx="22112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1: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141591" y="4304404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13468" y="4312816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820118" y="428057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722532" y="2939154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213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185937" y="3589761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444768" y="3334617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3201285" y="4302633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52642" y="4300043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740679" y="4296590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4504276" y="4266920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4406690" y="2935247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212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799010" y="362869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4128926" y="3330710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6040408" y="428057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975748" y="293686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110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368068" y="3622971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697984" y="3332324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7730361" y="4272476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7644678" y="2945899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8086611" y="3650200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310073" y="3345972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4388284" y="4310226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848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929014" y="430316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550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7644678" y="4300043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609</a:t>
            </a:r>
          </a:p>
        </p:txBody>
      </p:sp>
    </p:spTree>
    <p:extLst>
      <p:ext uri="{BB962C8B-B14F-4D97-AF65-F5344CB8AC3E}">
        <p14:creationId xmlns:p14="http://schemas.microsoft.com/office/powerpoint/2010/main" val="4175984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5" grpId="0"/>
      <p:bldP spid="36" grpId="0"/>
      <p:bldP spid="37" grpId="0"/>
      <p:bldP spid="27" grpId="0" animBg="1"/>
      <p:bldP spid="28" grpId="0"/>
      <p:bldP spid="30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8" grpId="0" animBg="1"/>
      <p:bldP spid="59" grpId="0"/>
      <p:bldP spid="60" grpId="0"/>
      <p:bldP spid="61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" y="27422"/>
            <a:ext cx="9144000" cy="6858000"/>
          </a:xfrm>
          <a:prstGeom prst="rect">
            <a:avLst/>
          </a:prstGeom>
        </p:spPr>
      </p:pic>
      <p:sp>
        <p:nvSpPr>
          <p:cNvPr id="70" name="矩形 22"/>
          <p:cNvSpPr/>
          <p:nvPr/>
        </p:nvSpPr>
        <p:spPr>
          <a:xfrm>
            <a:off x="3746054" y="990755"/>
            <a:ext cx="11259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endParaRPr lang="en-US" altLang="zh-C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1" name="矩形 22"/>
          <p:cNvSpPr/>
          <p:nvPr/>
        </p:nvSpPr>
        <p:spPr>
          <a:xfrm>
            <a:off x="0" y="1673012"/>
            <a:ext cx="914281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chữ số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465" y="5664563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89" y="431581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437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03009" y="5011278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925" y="4711274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75215" y="5684032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28902" y="2309843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2: Đặt tính rồi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504146" y="5688393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6023" y="5696805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182673" y="5664563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085087" y="4323143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205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548492" y="4973750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807323" y="4718606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5600130" y="5636596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502544" y="4304923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894864" y="4998371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224780" y="4700386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7531967" y="5664563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7467307" y="4320850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171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7859627" y="5006960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7189543" y="4716313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371" y="2924944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437 x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73419" y="3646765"/>
            <a:ext cx="19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x 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2038" y="2924344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319 x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1497" y="3645024"/>
            <a:ext cx="188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x 5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3059832" y="567099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820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455810" y="5678378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>
                <a:solidFill>
                  <a:schemeClr val="bg1"/>
                </a:solidFill>
                <a:latin typeface="Times New Roman" panose="02020603050405020304" pitchFamily="18" charset="0"/>
              </a:rPr>
              <a:t>957</a:t>
            </a:r>
            <a:endParaRPr lang="en-US" altLang="vi-VN" sz="3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7380842" y="5678378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8274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6" grpId="0"/>
      <p:bldP spid="37" grpId="0"/>
      <p:bldP spid="27" grpId="0" animBg="1"/>
      <p:bldP spid="28" grpId="0"/>
      <p:bldP spid="30" grpId="0"/>
      <p:bldP spid="40" grpId="0"/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" y="27422"/>
            <a:ext cx="9144000" cy="6858000"/>
          </a:xfrm>
          <a:prstGeom prst="rect">
            <a:avLst/>
          </a:prstGeom>
        </p:spPr>
      </p:pic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251520" y="836712"/>
            <a:ext cx="8712968" cy="1307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50000"/>
              </a:lnSpc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3: Mỗi chuyến máy bay chở được 116 người. Hỏi 3 chuyến máy bay như thế chở được bao nhiêu người ?  </a:t>
            </a:r>
          </a:p>
        </p:txBody>
      </p:sp>
      <p:sp>
        <p:nvSpPr>
          <p:cNvPr id="73" name="Text Box 96"/>
          <p:cNvSpPr txBox="1">
            <a:spLocks noChangeArrowheads="1"/>
          </p:cNvSpPr>
          <p:nvPr/>
        </p:nvSpPr>
        <p:spPr bwMode="auto">
          <a:xfrm>
            <a:off x="576026" y="2377986"/>
            <a:ext cx="1927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Tóm tắt :</a:t>
            </a:r>
          </a:p>
        </p:txBody>
      </p:sp>
      <p:sp>
        <p:nvSpPr>
          <p:cNvPr id="74" name="Text Box 96"/>
          <p:cNvSpPr txBox="1">
            <a:spLocks noChangeArrowheads="1"/>
          </p:cNvSpPr>
          <p:nvPr/>
        </p:nvSpPr>
        <p:spPr bwMode="auto">
          <a:xfrm>
            <a:off x="605860" y="3771617"/>
            <a:ext cx="3678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chuyến : … người ?</a:t>
            </a:r>
          </a:p>
        </p:txBody>
      </p:sp>
      <p:sp>
        <p:nvSpPr>
          <p:cNvPr id="75" name="Text Box 96"/>
          <p:cNvSpPr txBox="1">
            <a:spLocks noChangeArrowheads="1"/>
          </p:cNvSpPr>
          <p:nvPr/>
        </p:nvSpPr>
        <p:spPr bwMode="auto">
          <a:xfrm>
            <a:off x="605859" y="3070701"/>
            <a:ext cx="3534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 chuyến : 116 người</a:t>
            </a:r>
          </a:p>
        </p:txBody>
      </p:sp>
      <p:sp>
        <p:nvSpPr>
          <p:cNvPr id="76" name="Text Box 96"/>
          <p:cNvSpPr txBox="1">
            <a:spLocks noChangeArrowheads="1"/>
          </p:cNvSpPr>
          <p:nvPr/>
        </p:nvSpPr>
        <p:spPr bwMode="auto">
          <a:xfrm>
            <a:off x="360711" y="2928426"/>
            <a:ext cx="8712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chuyến máy bay chở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51521" y="364676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116 x 3 = 348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(người)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79912" y="4294837"/>
            <a:ext cx="404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áp số :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348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người.</a:t>
            </a:r>
          </a:p>
        </p:txBody>
      </p:sp>
      <p:sp>
        <p:nvSpPr>
          <p:cNvPr id="79" name="Text Box 96"/>
          <p:cNvSpPr txBox="1">
            <a:spLocks noChangeArrowheads="1"/>
          </p:cNvSpPr>
          <p:nvPr/>
        </p:nvSpPr>
        <p:spPr bwMode="auto">
          <a:xfrm>
            <a:off x="251521" y="2280354"/>
            <a:ext cx="8712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ài giải</a:t>
            </a:r>
          </a:p>
        </p:txBody>
      </p:sp>
    </p:spTree>
    <p:extLst>
      <p:ext uri="{BB962C8B-B14F-4D97-AF65-F5344CB8AC3E}">
        <p14:creationId xmlns:p14="http://schemas.microsoft.com/office/powerpoint/2010/main" val="621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  <p:bldP spid="75" grpId="1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" y="27422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98010" y="2853814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8902" y="2299816"/>
            <a:ext cx="23784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4: Tìm 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371" y="2914917"/>
            <a:ext cx="294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a)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 = 101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64353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101 x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3386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707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875" y="2941914"/>
            <a:ext cx="294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b)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6  = 107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64353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107 x 6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433864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642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81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12954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.VnTime" panose="020B7200000000000000" pitchFamily="34" charset="0"/>
              </a:rPr>
              <a:t>  127</a:t>
            </a: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9906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1371600" y="4495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>
                <a:latin typeface=".VnTime" panose="020B7200000000000000" pitchFamily="34" charset="0"/>
              </a:rPr>
              <a:t>     2</a:t>
            </a:r>
            <a:r>
              <a:rPr lang="en-US" altLang="vi-VN" sz="280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1066800" y="4876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hlink"/>
                </a:solidFill>
                <a:latin typeface=".VnTime" panose="020B7200000000000000" pitchFamily="34" charset="0"/>
              </a:rPr>
              <a:t>    </a:t>
            </a: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254</a:t>
            </a:r>
          </a:p>
        </p:txBody>
      </p:sp>
      <p:sp>
        <p:nvSpPr>
          <p:cNvPr id="10246" name="Text Box 43"/>
          <p:cNvSpPr txBox="1">
            <a:spLocks noChangeArrowheads="1"/>
          </p:cNvSpPr>
          <p:nvPr/>
        </p:nvSpPr>
        <p:spPr bwMode="auto">
          <a:xfrm>
            <a:off x="2209800" y="4800600"/>
            <a:ext cx="685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.VnTimeH" panose="020B7200000000000000" pitchFamily="34" charset="0"/>
              </a:rPr>
              <a:t>Đ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40386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.VnTime" panose="020B7200000000000000" pitchFamily="34" charset="0"/>
              </a:rPr>
              <a:t>  206</a:t>
            </a:r>
          </a:p>
        </p:txBody>
      </p:sp>
      <p:sp>
        <p:nvSpPr>
          <p:cNvPr id="10248" name="Text Box 21"/>
          <p:cNvSpPr txBox="1">
            <a:spLocks noChangeArrowheads="1"/>
          </p:cNvSpPr>
          <p:nvPr/>
        </p:nvSpPr>
        <p:spPr bwMode="auto">
          <a:xfrm>
            <a:off x="36576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49" name="Text Box 23"/>
          <p:cNvSpPr txBox="1">
            <a:spLocks noChangeArrowheads="1"/>
          </p:cNvSpPr>
          <p:nvPr/>
        </p:nvSpPr>
        <p:spPr bwMode="auto">
          <a:xfrm>
            <a:off x="4114800" y="4495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.VnTime" panose="020B7200000000000000" pitchFamily="34" charset="0"/>
              </a:rPr>
              <a:t>     3 </a:t>
            </a:r>
          </a:p>
        </p:txBody>
      </p:sp>
      <p:sp>
        <p:nvSpPr>
          <p:cNvPr id="10250" name="Text Box 25"/>
          <p:cNvSpPr txBox="1">
            <a:spLocks noChangeArrowheads="1"/>
          </p:cNvSpPr>
          <p:nvPr/>
        </p:nvSpPr>
        <p:spPr bwMode="auto">
          <a:xfrm>
            <a:off x="4038600" y="4876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hlink"/>
                </a:solidFill>
                <a:latin typeface=".VnTime" panose="020B7200000000000000" pitchFamily="34" charset="0"/>
              </a:rPr>
              <a:t>  </a:t>
            </a: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608</a:t>
            </a:r>
          </a:p>
        </p:txBody>
      </p:sp>
      <p:sp>
        <p:nvSpPr>
          <p:cNvPr id="10251" name="Text Box 44"/>
          <p:cNvSpPr txBox="1">
            <a:spLocks noChangeArrowheads="1"/>
          </p:cNvSpPr>
          <p:nvPr/>
        </p:nvSpPr>
        <p:spPr bwMode="auto">
          <a:xfrm>
            <a:off x="5029200" y="4800600"/>
            <a:ext cx="685800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10252" name="Text Box 28"/>
          <p:cNvSpPr txBox="1">
            <a:spLocks noChangeArrowheads="1"/>
          </p:cNvSpPr>
          <p:nvPr/>
        </p:nvSpPr>
        <p:spPr bwMode="auto">
          <a:xfrm>
            <a:off x="63246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.VnTime" panose="020B7200000000000000" pitchFamily="34" charset="0"/>
              </a:rPr>
              <a:t>  220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>
            <a:off x="60198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54" name="Text Box 29"/>
          <p:cNvSpPr txBox="1">
            <a:spLocks noChangeArrowheads="1"/>
          </p:cNvSpPr>
          <p:nvPr/>
        </p:nvSpPr>
        <p:spPr bwMode="auto">
          <a:xfrm>
            <a:off x="64770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.VnTime" panose="020B7200000000000000" pitchFamily="34" charset="0"/>
              </a:rPr>
              <a:t>    4</a:t>
            </a:r>
            <a:r>
              <a:rPr lang="en-US" altLang="vi-VN" sz="280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6477000" y="4953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880</a:t>
            </a:r>
          </a:p>
        </p:txBody>
      </p:sp>
      <p:sp>
        <p:nvSpPr>
          <p:cNvPr id="10256" name="Text Box 45"/>
          <p:cNvSpPr txBox="1">
            <a:spLocks noChangeArrowheads="1"/>
          </p:cNvSpPr>
          <p:nvPr/>
        </p:nvSpPr>
        <p:spPr bwMode="auto">
          <a:xfrm>
            <a:off x="7391400" y="4800600"/>
            <a:ext cx="685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.VnTimeH" panose="020B7200000000000000" pitchFamily="34" charset="0"/>
              </a:rPr>
              <a:t>Đ</a:t>
            </a:r>
          </a:p>
        </p:txBody>
      </p:sp>
      <p:sp>
        <p:nvSpPr>
          <p:cNvPr id="17" name="Hình Chữ nhật 34"/>
          <p:cNvSpPr/>
          <p:nvPr/>
        </p:nvSpPr>
        <p:spPr>
          <a:xfrm>
            <a:off x="1828800" y="1532036"/>
            <a:ext cx="5638800" cy="1524000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vi-VN" sz="5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8930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 animBg="1"/>
      <p:bldP spid="10247" grpId="0"/>
      <p:bldP spid="10248" grpId="0"/>
      <p:bldP spid="10249" grpId="0"/>
      <p:bldP spid="10250" grpId="0"/>
      <p:bldP spid="10251" grpId="0" animBg="1"/>
      <p:bldP spid="10252" grpId="0"/>
      <p:bldP spid="10253" grpId="0"/>
      <p:bldP spid="10254" grpId="0"/>
      <p:bldP spid="10255" grpId="0"/>
      <p:bldP spid="102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819472"/>
            <a:ext cx="9649072" cy="8568952"/>
          </a:xfrm>
          <a:prstGeom prst="rect">
            <a:avLst/>
          </a:prstGeom>
        </p:spPr>
      </p:pic>
      <p:pic>
        <p:nvPicPr>
          <p:cNvPr id="3" name="Picture 3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9" y="1988840"/>
            <a:ext cx="556260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970279" y="1196752"/>
            <a:ext cx="7255564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</a:p>
        </p:txBody>
      </p:sp>
    </p:spTree>
    <p:extLst>
      <p:ext uri="{BB962C8B-B14F-4D97-AF65-F5344CB8AC3E}">
        <p14:creationId xmlns:p14="http://schemas.microsoft.com/office/powerpoint/2010/main" val="4244395500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857027"/>
            <a:ext cx="9144793" cy="51439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251" y="-1338263"/>
            <a:ext cx="5503574" cy="953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3656977" cy="196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917055"/>
            <a:ext cx="3600450" cy="2083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32" y="3021807"/>
            <a:ext cx="1807369" cy="2978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96" y="4845051"/>
            <a:ext cx="1485900" cy="1155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2" y="4789846"/>
            <a:ext cx="842144" cy="1211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828675"/>
            <a:ext cx="9144000" cy="7957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" y="890477"/>
            <a:ext cx="1833875" cy="3114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1054783"/>
            <a:ext cx="1478756" cy="13930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1328631"/>
            <a:ext cx="885825" cy="1235869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1688500" y="2481263"/>
            <a:ext cx="5917019" cy="145065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buNone/>
            </a:pPr>
            <a:r>
              <a:rPr lang="en-US" altLang="zh-CN" sz="45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5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lang="zh-CN" altLang="en-US" sz="4500" b="1" cap="all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7"/>
          <p:cNvSpPr>
            <a:spLocks noChangeArrowheads="1" noChangeShapeType="1" noTextEdit="1"/>
          </p:cNvSpPr>
          <p:nvPr/>
        </p:nvSpPr>
        <p:spPr bwMode="auto">
          <a:xfrm>
            <a:off x="2267744" y="2060848"/>
            <a:ext cx="532859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7704" y="3429000"/>
            <a:ext cx="5249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x 3           24 x 4          </a:t>
            </a:r>
          </a:p>
        </p:txBody>
      </p:sp>
    </p:spTree>
    <p:extLst>
      <p:ext uri="{BB962C8B-B14F-4D97-AF65-F5344CB8AC3E}">
        <p14:creationId xmlns:p14="http://schemas.microsoft.com/office/powerpoint/2010/main" val="53882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7"/>
            <a:ext cx="9144000" cy="6858000"/>
          </a:xfrm>
          <a:prstGeom prst="rect">
            <a:avLst/>
          </a:prstGeom>
        </p:spPr>
      </p:pic>
      <p:sp>
        <p:nvSpPr>
          <p:cNvPr id="71" name="矩形 22"/>
          <p:cNvSpPr/>
          <p:nvPr/>
        </p:nvSpPr>
        <p:spPr>
          <a:xfrm>
            <a:off x="232063" y="2930706"/>
            <a:ext cx="914281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474" y="358574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số có một chữ số</a:t>
            </a:r>
          </a:p>
        </p:txBody>
      </p:sp>
      <p:sp>
        <p:nvSpPr>
          <p:cNvPr id="13" name="矩形 22"/>
          <p:cNvSpPr/>
          <p:nvPr/>
        </p:nvSpPr>
        <p:spPr>
          <a:xfrm>
            <a:off x="2771800" y="2174250"/>
            <a:ext cx="25922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706" y="1520041"/>
            <a:ext cx="873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9788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23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" y="27422"/>
            <a:ext cx="9144000" cy="6858000"/>
          </a:xfrm>
          <a:prstGeom prst="rect">
            <a:avLst/>
          </a:prstGeom>
        </p:spPr>
      </p:pic>
      <p:sp>
        <p:nvSpPr>
          <p:cNvPr id="70" name="矩形 22"/>
          <p:cNvSpPr/>
          <p:nvPr/>
        </p:nvSpPr>
        <p:spPr>
          <a:xfrm>
            <a:off x="3746054" y="990755"/>
            <a:ext cx="11259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71" name="矩形 22"/>
          <p:cNvSpPr/>
          <p:nvPr/>
        </p:nvSpPr>
        <p:spPr>
          <a:xfrm>
            <a:off x="0" y="1652224"/>
            <a:ext cx="914281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chữ số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75672" y="2208792"/>
            <a:ext cx="2457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123 x 2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385" y="4204567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918658" y="2903142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2934988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894973" y="3585595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18658" y="4302531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59626" y="4975342"/>
            <a:ext cx="524642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123 x 2 = 246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22784" y="3574548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333045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39246" y="4288754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28903" y="2275042"/>
            <a:ext cx="7817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395327" y="4292726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4302531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689532" y="2990475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756947">
            <a:off x="1527000" y="2996715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983125">
            <a:off x="1415106" y="3010979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1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23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" grpId="0" animBg="1"/>
      <p:bldP spid="4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297"/>
            <a:ext cx="9193295" cy="6885719"/>
          </a:xfrm>
          <a:prstGeom prst="rect">
            <a:avLst/>
          </a:prstGeom>
        </p:spPr>
      </p:pic>
      <p:sp>
        <p:nvSpPr>
          <p:cNvPr id="70" name="矩形 22"/>
          <p:cNvSpPr/>
          <p:nvPr/>
        </p:nvSpPr>
        <p:spPr>
          <a:xfrm>
            <a:off x="3746054" y="990755"/>
            <a:ext cx="11259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71" name="矩形 22"/>
          <p:cNvSpPr/>
          <p:nvPr/>
        </p:nvSpPr>
        <p:spPr>
          <a:xfrm>
            <a:off x="0" y="1673012"/>
            <a:ext cx="914281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chữ số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75672" y="2208792"/>
            <a:ext cx="2457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326 x 3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385" y="4204567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067944" y="3073487"/>
            <a:ext cx="57606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6 bằng 18, viết 8, nhớ 1.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2934988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326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101544" y="3712124"/>
            <a:ext cx="50593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2 bằng 6, thêm 1 bằng 7,</a:t>
            </a:r>
          </a:p>
          <a:p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</a:p>
          <a:p>
            <a:r>
              <a:rPr lang="en-US" altLang="vi-VN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viết 7.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117171" y="5087046"/>
            <a:ext cx="44612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3 bằng 9, viết 9.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36908" y="5650447"/>
            <a:ext cx="58882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326 x 3 = 978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02929" y="358559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333045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02929" y="4284522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28903" y="2275042"/>
            <a:ext cx="7817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394252" y="4288407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4302531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1689532" y="2990475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756947">
            <a:off x="1527000" y="2996715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983125">
            <a:off x="1415106" y="3010979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23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" grpId="0" animBg="1"/>
      <p:bldP spid="4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2"/>
          <p:cNvSpPr/>
          <p:nvPr/>
        </p:nvSpPr>
        <p:spPr>
          <a:xfrm>
            <a:off x="820579" y="1057751"/>
            <a:ext cx="7804785" cy="553403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9000" tIns="0" rIns="0" bIns="0" anchor="ctr" anchorCtr="0">
            <a:no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nhân này có gì giống và khác nhau 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23386" y="2035017"/>
            <a:ext cx="8141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000" b="1" dirty="0">
                <a:latin typeface="Times New Roman" panose="02020603050405020304" pitchFamily="18" charset="0"/>
              </a:rPr>
              <a:t>+ Giống nhau : Đều là phép nhân số có 3 chữ số với số có 1 chữ số.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23386" y="3175159"/>
            <a:ext cx="8391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000" b="1" dirty="0">
                <a:latin typeface="Times New Roman" panose="02020603050405020304" pitchFamily="18" charset="0"/>
              </a:rPr>
              <a:t>+ Khác nhau : Phép nhân thứ nhất là không nhớ, phép nhân thứ hai là có nhớ 1 lần. (Phần nhớ được cộng sang chữ số ở hàng chục.)</a:t>
            </a:r>
          </a:p>
        </p:txBody>
      </p:sp>
    </p:spTree>
    <p:extLst>
      <p:ext uri="{BB962C8B-B14F-4D97-AF65-F5344CB8AC3E}">
        <p14:creationId xmlns:p14="http://schemas.microsoft.com/office/powerpoint/2010/main" val="34568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库_组合 2"/>
          <p:cNvGrpSpPr/>
          <p:nvPr>
            <p:custDataLst>
              <p:tags r:id="rId1"/>
            </p:custDataLst>
          </p:nvPr>
        </p:nvGrpSpPr>
        <p:grpSpPr>
          <a:xfrm>
            <a:off x="217073" y="1037018"/>
            <a:ext cx="8743950" cy="2750186"/>
            <a:chOff x="2184757" y="1657062"/>
            <a:chExt cx="3440231" cy="1772653"/>
          </a:xfrm>
        </p:grpSpPr>
        <p:sp>
          <p:nvSpPr>
            <p:cNvPr id="5" name="Rectangle: Rounded Corners 20"/>
            <p:cNvSpPr/>
            <p:nvPr/>
          </p:nvSpPr>
          <p:spPr>
            <a:xfrm>
              <a:off x="3431881" y="1675825"/>
              <a:ext cx="945984" cy="2994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" name="TextBox 76"/>
            <p:cNvSpPr txBox="1"/>
            <p:nvPr/>
          </p:nvSpPr>
          <p:spPr>
            <a:xfrm>
              <a:off x="3579342" y="1657062"/>
              <a:ext cx="763992" cy="272437"/>
            </a:xfrm>
            <a:prstGeom prst="rect">
              <a:avLst/>
            </a:prstGeom>
          </p:spPr>
          <p:txBody>
            <a:bodyPr vert="horz" wrap="none" lIns="67500" tIns="35100" rIns="67500" bIns="35100" anchor="t">
              <a:noAutofit/>
            </a:bodyPr>
            <a:lstStyle/>
            <a:p>
              <a:pPr algn="ctr">
                <a:defRPr/>
              </a:pPr>
              <a:r>
                <a:rPr lang="en-US" altLang="zh-CN" sz="27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Ta đặt tính :</a:t>
              </a:r>
              <a:endParaRPr lang="zh-CN" alt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82"/>
            <p:cNvSpPr/>
            <p:nvPr/>
          </p:nvSpPr>
          <p:spPr>
            <a:xfrm>
              <a:off x="2184757" y="2562465"/>
              <a:ext cx="3440231" cy="86725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342900" indent="-342900" algn="just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tính sao các hàng thẳng cột với nhau (hàng đơn vị thẳng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đơn vị, hàng chục thẳng hàng chục, hàng trăm thẳng hàng trăm).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Đặt dấu nhân phía trước và ở giữa hai thừa số.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Nét gạch ngang thay cho dấu bằng. </a:t>
              </a:r>
              <a:endPara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2400" b="1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24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-28600" y="3751332"/>
            <a:ext cx="8574503" cy="2238060"/>
            <a:chOff x="4472463" y="335621"/>
            <a:chExt cx="11432670" cy="2984080"/>
          </a:xfrm>
        </p:grpSpPr>
        <p:sp>
          <p:nvSpPr>
            <p:cNvPr id="4" name="Rectangle: Rounded Corners 18"/>
            <p:cNvSpPr/>
            <p:nvPr/>
          </p:nvSpPr>
          <p:spPr>
            <a:xfrm>
              <a:off x="9334781" y="383221"/>
              <a:ext cx="2971801" cy="6055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9409938" y="335621"/>
              <a:ext cx="1105088" cy="279180"/>
            </a:xfrm>
            <a:prstGeom prst="rect">
              <a:avLst/>
            </a:prstGeom>
          </p:spPr>
          <p:txBody>
            <a:bodyPr vert="horz" wrap="none" lIns="67500" tIns="35100" rIns="67500" bIns="35100" anchor="t">
              <a:noAutofit/>
            </a:bodyPr>
            <a:lstStyle/>
            <a:p>
              <a:pPr>
                <a:defRPr/>
              </a:pPr>
              <a:r>
                <a:rPr lang="en-US" altLang="zh-C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Thực hiện :</a:t>
              </a:r>
              <a:endParaRPr lang="zh-CN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83"/>
            <p:cNvSpPr/>
            <p:nvPr/>
          </p:nvSpPr>
          <p:spPr>
            <a:xfrm>
              <a:off x="4472463" y="988810"/>
              <a:ext cx="11432670" cy="2330891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128588" indent="-128588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từ phải sang trái.</a:t>
              </a:r>
            </a:p>
            <a:p>
              <a:pPr marL="128588" indent="-128588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Lấy thừa số thứ hai nhân với từng chữ số của thừa số thứ nhất.</a:t>
              </a:r>
              <a:endParaRPr lang="zh-CN" altLang="en-US" sz="2400" b="1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7745007"/>
      </p:ext>
    </p:extLst>
  </p:cSld>
  <p:clrMapOvr>
    <a:masterClrMapping/>
  </p:clrMapOvr>
  <p:transition spd="slow" advClick="0" advTm="5000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604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okgoogle123987@gmail.com</cp:lastModifiedBy>
  <cp:revision>29</cp:revision>
  <dcterms:created xsi:type="dcterms:W3CDTF">2021-11-06T08:42:30Z</dcterms:created>
  <dcterms:modified xsi:type="dcterms:W3CDTF">2021-11-12T11:45:41Z</dcterms:modified>
</cp:coreProperties>
</file>