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2" r:id="rId6"/>
    <p:sldId id="263" r:id="rId7"/>
    <p:sldId id="266" r:id="rId8"/>
    <p:sldId id="265" r:id="rId9"/>
    <p:sldId id="269" r:id="rId10"/>
    <p:sldId id="26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4049C-DA7F-46B6-91C1-B25038B3BFF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5AD54-24BB-4AC7-BBC3-3E773E72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5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70DF79-0BED-49E5-9710-3B6FD52A453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i="1" u="sng"/>
              <a:t>Böôùc 2</a:t>
            </a:r>
            <a:r>
              <a:rPr lang="vi-VN"/>
              <a:t> :  Laøm vieäc caû lôùp </a:t>
            </a:r>
          </a:p>
          <a:p>
            <a:r>
              <a:rPr lang="vi-VN"/>
              <a:t>- Treo hình phoùng  to veà cô quan thaàn kinh .</a:t>
            </a:r>
          </a:p>
          <a:p>
            <a:r>
              <a:rPr lang="vi-VN"/>
              <a:t>- Goïi ñaïi dieän töøng nhoùm leân trình baøy keát quaû thaûo luaän keát hôïp chæ vaøo sô ñoà tröôùc lôùp.</a:t>
            </a:r>
          </a:p>
          <a:p>
            <a:r>
              <a:rPr lang="vi-VN"/>
              <a:t>- Caû lôùp nhaän xeùt  boå sung .</a:t>
            </a:r>
          </a:p>
          <a:p>
            <a:r>
              <a:rPr lang="vi-VN"/>
              <a:t>* Giaùo vieân keát luaän</a:t>
            </a:r>
            <a:r>
              <a:rPr lang="vi-VN" i="1"/>
              <a:t> :</a:t>
            </a:r>
            <a:r>
              <a:rPr lang="vi-VN"/>
              <a:t> Cô quan thaàn kinh goàm coù boâï naõo (naèm trong hoäp soï), tuûy soáng (naèm trong coät soáng) vaø caùc daây thaàn kinh.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45E76-E3CA-4423-B5A3-C8F334EA4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9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63983-12EF-46AB-BC61-519438E22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97E50-98BB-44E2-AED0-448E035DBA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1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EE972E6-F31E-4BA6-820B-2A51C62F53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4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0A2EF-FAC9-46DD-89DE-BFE7C4FB2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3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50BCA-FA78-483C-854D-6E21AD316B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6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61664-5633-44A3-97BC-5576856C17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0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73F7-72FE-4A2D-A430-4B80A2CA84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2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19B78-0A4B-412D-B646-D6378F5DC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1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D9FBE-964A-4080-BC91-4A6B1D06C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60493-FC24-481D-AA36-3B9A6D941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0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66062-CF78-43F1-960E-830A67484F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3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277A89-702E-415C-A684-C21441949E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1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81000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n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38801"/>
            <a:ext cx="7239000" cy="13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86401"/>
            <a:ext cx="7239000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2209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733800"/>
            <a:ext cx="2209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2133600" y="2286000"/>
            <a:ext cx="8534400" cy="3276600"/>
            <a:chOff x="288" y="576"/>
            <a:chExt cx="5376" cy="2064"/>
          </a:xfrm>
        </p:grpSpPr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288" y="576"/>
              <a:ext cx="5376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7200" b="1">
                <a:solidFill>
                  <a:srgbClr val="FF0066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3081" name="Picture 9" descr="ANIFLOW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033"/>
              <a:ext cx="672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3" name="Picture 11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19801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28812" y="3024188"/>
            <a:ext cx="6858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4188" y="3176588"/>
            <a:ext cx="6858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WordArt 9"/>
          <p:cNvSpPr>
            <a:spLocks noChangeArrowheads="1" noChangeShapeType="1" noTextEdit="1"/>
          </p:cNvSpPr>
          <p:nvPr/>
        </p:nvSpPr>
        <p:spPr bwMode="auto">
          <a:xfrm>
            <a:off x="2293938" y="762000"/>
            <a:ext cx="7696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H"/>
              </a:rPr>
              <a:t>NhiÖt liÖt chµo mõng c¸c thÇy c« vÒ dù giê</a:t>
            </a:r>
          </a:p>
        </p:txBody>
      </p:sp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>
            <a:off x="3352801" y="2476500"/>
            <a:ext cx="6334125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 TỰ NHIÊN XÃ HỘI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 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756150" y="914401"/>
            <a:ext cx="263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Ôn tập học kì I</a:t>
            </a:r>
          </a:p>
        </p:txBody>
      </p:sp>
      <p:graphicFrame>
        <p:nvGraphicFramePr>
          <p:cNvPr id="15364" name="Group 4"/>
          <p:cNvGraphicFramePr>
            <a:graphicFrameLocks noGrp="1"/>
          </p:cNvGraphicFramePr>
          <p:nvPr>
            <p:ph/>
          </p:nvPr>
        </p:nvGraphicFramePr>
        <p:xfrm>
          <a:off x="1981200" y="1698625"/>
          <a:ext cx="8382000" cy="4854576"/>
        </p:xfrm>
        <a:graphic>
          <a:graphicData uri="http://schemas.openxmlformats.org/drawingml/2006/table">
            <a:tbl>
              <a:tblPr/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cơ quan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các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Chức năng của từng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Hô hấp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Tuần hoàn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Bài tiết nước tiểu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Thần kinh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5394325" y="2170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327525" y="20716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Mũi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343400" y="2362201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Khí quản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4359275" y="2605088"/>
            <a:ext cx="130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Phế quản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4375150" y="290988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Phổi</a:t>
            </a:r>
          </a:p>
        </p:txBody>
      </p:sp>
      <p:sp>
        <p:nvSpPr>
          <p:cNvPr id="15395" name="AutoShape 35"/>
          <p:cNvSpPr>
            <a:spLocks/>
          </p:cNvSpPr>
          <p:nvPr/>
        </p:nvSpPr>
        <p:spPr bwMode="auto">
          <a:xfrm>
            <a:off x="5791200" y="22098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6629400" y="2362201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Dẫn khí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6629400" y="29098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Trao đổi khí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4413250" y="3214688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Tim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4498975" y="3657601"/>
            <a:ext cx="186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Các mạch máu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6629400" y="3200401"/>
            <a:ext cx="360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Đập để bơm máu đi nuôi cơ thể.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6629400" y="36576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Đem máu đến mọi bộ phận của cơ thể.</a:t>
            </a: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4343400" y="4343401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Hai quả thận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4343401" y="4586288"/>
            <a:ext cx="2238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Ống dẫn nước tiểu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4343400" y="4891088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Bóng đái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4343400" y="5119688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Ống đái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6553201" y="4343401"/>
            <a:ext cx="2682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Lọc máu, tạo nước tiểu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6553201" y="4586288"/>
            <a:ext cx="3698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Dẫn nước tiểu từ thận – bóng đái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6553201" y="4814888"/>
            <a:ext cx="193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Chứa nước tiểu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6553201" y="5043488"/>
            <a:ext cx="267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Dẫn nước tiểu ra ngoài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4343400" y="542448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Não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4343400" y="5715001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Tủy sống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4343400" y="6005513"/>
            <a:ext cx="215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Các dây thần kinh</a:t>
            </a:r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6648450" y="5410200"/>
            <a:ext cx="379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Điều khiển mọi hoạt động của cơ thể</a:t>
            </a:r>
          </a:p>
        </p:txBody>
      </p:sp>
      <p:sp>
        <p:nvSpPr>
          <p:cNvPr id="15414" name="AutoShape 54"/>
          <p:cNvSpPr>
            <a:spLocks/>
          </p:cNvSpPr>
          <p:nvPr/>
        </p:nvSpPr>
        <p:spPr bwMode="auto">
          <a:xfrm>
            <a:off x="6019800" y="5486400"/>
            <a:ext cx="152400" cy="457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6629400" y="5988051"/>
            <a:ext cx="379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Dẫn luồng thần kinh</a:t>
            </a:r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1981201" y="1295401"/>
            <a:ext cx="448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1. Ôn tập một số cơ quan trong cơ thể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0" grpId="0"/>
      <p:bldP spid="15411" grpId="0"/>
      <p:bldP spid="15412" grpId="0"/>
      <p:bldP spid="15413" grpId="0"/>
      <p:bldP spid="15414" grpId="0" animBg="1"/>
      <p:bldP spid="154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756150" y="838201"/>
            <a:ext cx="263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Ôn tập học kì I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981200" y="1436689"/>
            <a:ext cx="7831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2. Kể tên một số bệnh thường gặp ở các cơ quan và cách đề phòng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81200" y="1812926"/>
            <a:ext cx="8686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sz="2000">
                <a:solidFill>
                  <a:srgbClr val="000000"/>
                </a:solidFill>
              </a:rPr>
              <a:t>Cơ quan hô hấp: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 - Các bệnh: viêm họng, viêm phế quản, viêm phổi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 - Cách phòng: Giữ ấm cơ thể, giữ vệ sinh mũi họng, giữ nơi ở đủ ấm, thoáng khí, tránh gió lùa, ăn uống đủ chất, luyện tập thể dục thường xuyên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b. Cơ quan tuần hoàn: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 - Các bệnh: thấp tim, huyết áp cao, xơ vữa động mạch, nhồi máu cơ tim,…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 - Cách phòng: giữ ấm cơ thể, ăn uống đủ chất, vệ sinh cá nhân và rèn luyện thân thể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c. Cơ quan Bài tiết nước tiểu: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 - Các bệnh : viêm thận, sỏi thận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 - Cách phòng : uống đủ nước, không nhịn đi tiểu, vệ sinh cơ thể, quần áo hàng ngày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79950" y="914401"/>
            <a:ext cx="263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Ôn tập học kì I</a:t>
            </a:r>
          </a:p>
        </p:txBody>
      </p:sp>
      <p:graphicFrame>
        <p:nvGraphicFramePr>
          <p:cNvPr id="4160" name="Group 64"/>
          <p:cNvGraphicFramePr>
            <a:graphicFrameLocks noGrp="1"/>
          </p:cNvGraphicFramePr>
          <p:nvPr>
            <p:ph/>
          </p:nvPr>
        </p:nvGraphicFramePr>
        <p:xfrm>
          <a:off x="1981200" y="1905000"/>
          <a:ext cx="8229600" cy="453580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cơ quan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các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Chức năng của từng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Hô hấp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Tuần hoàn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Bài tiết nước tiểu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Thần kinh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1981200" y="1389063"/>
            <a:ext cx="535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1. Ôn tập một số cơ quan trong cơ thể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o quan ho ha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971800" y="1371600"/>
            <a:ext cx="1981200" cy="381000"/>
            <a:chOff x="912" y="864"/>
            <a:chExt cx="1248" cy="240"/>
          </a:xfrm>
        </p:grpSpPr>
        <p:sp>
          <p:nvSpPr>
            <p:cNvPr id="8196" name="Line 7"/>
            <p:cNvSpPr>
              <a:spLocks noChangeShapeType="1"/>
            </p:cNvSpPr>
            <p:nvPr/>
          </p:nvSpPr>
          <p:spPr bwMode="auto">
            <a:xfrm>
              <a:off x="912" y="8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97" name="Line 8"/>
            <p:cNvSpPr>
              <a:spLocks noChangeShapeType="1"/>
            </p:cNvSpPr>
            <p:nvPr/>
          </p:nvSpPr>
          <p:spPr bwMode="auto">
            <a:xfrm>
              <a:off x="1344" y="864"/>
              <a:ext cx="81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667000" y="2819400"/>
            <a:ext cx="3352800" cy="990600"/>
            <a:chOff x="720" y="1776"/>
            <a:chExt cx="2112" cy="624"/>
          </a:xfrm>
        </p:grpSpPr>
        <p:sp>
          <p:nvSpPr>
            <p:cNvPr id="8199" name="Line 9"/>
            <p:cNvSpPr>
              <a:spLocks noChangeShapeType="1"/>
            </p:cNvSpPr>
            <p:nvPr/>
          </p:nvSpPr>
          <p:spPr bwMode="auto">
            <a:xfrm>
              <a:off x="720" y="177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00" name="Line 10"/>
            <p:cNvSpPr>
              <a:spLocks noChangeShapeType="1"/>
            </p:cNvSpPr>
            <p:nvPr/>
          </p:nvSpPr>
          <p:spPr bwMode="auto">
            <a:xfrm>
              <a:off x="1440" y="1776"/>
              <a:ext cx="13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981200" y="4191000"/>
            <a:ext cx="3276600" cy="838200"/>
            <a:chOff x="288" y="2640"/>
            <a:chExt cx="2064" cy="528"/>
          </a:xfrm>
        </p:grpSpPr>
        <p:sp>
          <p:nvSpPr>
            <p:cNvPr id="8202" name="Line 11"/>
            <p:cNvSpPr>
              <a:spLocks noChangeShapeType="1"/>
            </p:cNvSpPr>
            <p:nvPr/>
          </p:nvSpPr>
          <p:spPr bwMode="auto">
            <a:xfrm>
              <a:off x="288" y="264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03" name="Line 12"/>
            <p:cNvSpPr>
              <a:spLocks noChangeShapeType="1"/>
            </p:cNvSpPr>
            <p:nvPr/>
          </p:nvSpPr>
          <p:spPr bwMode="auto">
            <a:xfrm>
              <a:off x="1152" y="2640"/>
              <a:ext cx="120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858000" y="2895600"/>
            <a:ext cx="3124200" cy="1295400"/>
            <a:chOff x="3360" y="1824"/>
            <a:chExt cx="1968" cy="816"/>
          </a:xfrm>
        </p:grpSpPr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 flipV="1">
              <a:off x="3360" y="1824"/>
              <a:ext cx="100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4368" y="182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553200" y="3962400"/>
            <a:ext cx="3505200" cy="1066800"/>
            <a:chOff x="3168" y="2496"/>
            <a:chExt cx="2208" cy="672"/>
          </a:xfrm>
        </p:grpSpPr>
        <p:sp>
          <p:nvSpPr>
            <p:cNvPr id="8208" name="Line 18"/>
            <p:cNvSpPr>
              <a:spLocks noChangeShapeType="1"/>
            </p:cNvSpPr>
            <p:nvPr/>
          </p:nvSpPr>
          <p:spPr bwMode="auto">
            <a:xfrm flipV="1">
              <a:off x="3168" y="2496"/>
              <a:ext cx="124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209" name="Line 19"/>
            <p:cNvSpPr>
              <a:spLocks noChangeShapeType="1"/>
            </p:cNvSpPr>
            <p:nvPr/>
          </p:nvSpPr>
          <p:spPr bwMode="auto">
            <a:xfrm>
              <a:off x="4416" y="249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2921000" y="850901"/>
            <a:ext cx="76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VNI-Aptima" pitchFamily="2" charset="0"/>
              </a:rPr>
              <a:t>Muõi 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2590800" y="2286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VNI-Aptima" pitchFamily="2" charset="0"/>
              </a:rPr>
              <a:t>Khí quaûn 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1816100" y="3657601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VNI-Aptima" pitchFamily="2" charset="0"/>
              </a:rPr>
              <a:t>Laù phoåi phaûi 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8382000" y="2374901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VNI-Aptima" pitchFamily="2" charset="0"/>
              </a:rPr>
              <a:t>Laù phoåi traùi  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8534400" y="3454401"/>
            <a:ext cx="160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VNI-Aptima" pitchFamily="2" charset="0"/>
              </a:rPr>
              <a:t>Pheá quaûn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8216" grpId="0"/>
      <p:bldP spid="8217" grpId="0"/>
      <p:bldP spid="8218" grpId="0"/>
      <p:bldP spid="82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756150" y="914401"/>
            <a:ext cx="263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Ôn tập học kì I</a:t>
            </a:r>
          </a:p>
        </p:txBody>
      </p:sp>
      <p:graphicFrame>
        <p:nvGraphicFramePr>
          <p:cNvPr id="9258" name="Group 42"/>
          <p:cNvGraphicFramePr>
            <a:graphicFrameLocks noGrp="1"/>
          </p:cNvGraphicFramePr>
          <p:nvPr>
            <p:ph/>
          </p:nvPr>
        </p:nvGraphicFramePr>
        <p:xfrm>
          <a:off x="1981200" y="1698625"/>
          <a:ext cx="8382000" cy="4854576"/>
        </p:xfrm>
        <a:graphic>
          <a:graphicData uri="http://schemas.openxmlformats.org/drawingml/2006/table">
            <a:tbl>
              <a:tblPr/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cơ quan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các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Chức năng của từng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Hô hấp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Tuần hoàn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Bài tiết nước tiểu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Thần kinh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5394325" y="2170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4327525" y="20716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Mũi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4343400" y="2362201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Khí quản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4359275" y="2605088"/>
            <a:ext cx="130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Phế quản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4375150" y="290988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Phổi</a:t>
            </a:r>
          </a:p>
        </p:txBody>
      </p:sp>
      <p:sp>
        <p:nvSpPr>
          <p:cNvPr id="9259" name="AutoShape 43"/>
          <p:cNvSpPr>
            <a:spLocks/>
          </p:cNvSpPr>
          <p:nvPr/>
        </p:nvSpPr>
        <p:spPr bwMode="auto">
          <a:xfrm>
            <a:off x="5791200" y="22098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6629400" y="2362201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Dẫn khí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6629400" y="29098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Trao đổi khí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1981201" y="1371601"/>
            <a:ext cx="448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1. Ôn tập một số cơ quan trong cơ thể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4" grpId="0"/>
      <p:bldP spid="9255" grpId="0"/>
      <p:bldP spid="9256" grpId="0"/>
      <p:bldP spid="9257" grpId="0"/>
      <p:bldP spid="9259" grpId="0" animBg="1"/>
      <p:bldP spid="9260" grpId="0"/>
      <p:bldP spid="92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rang 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0"/>
            <a:ext cx="2673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400800" y="457200"/>
            <a:ext cx="2057400" cy="1219200"/>
            <a:chOff x="3360" y="1824"/>
            <a:chExt cx="1968" cy="816"/>
          </a:xfrm>
        </p:grpSpPr>
        <p:sp>
          <p:nvSpPr>
            <p:cNvPr id="10249" name="Line 13"/>
            <p:cNvSpPr>
              <a:spLocks noChangeShapeType="1"/>
            </p:cNvSpPr>
            <p:nvPr/>
          </p:nvSpPr>
          <p:spPr bwMode="auto">
            <a:xfrm flipV="1">
              <a:off x="3360" y="1824"/>
              <a:ext cx="1008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50" name="Line 14"/>
            <p:cNvSpPr>
              <a:spLocks noChangeShapeType="1"/>
            </p:cNvSpPr>
            <p:nvPr/>
          </p:nvSpPr>
          <p:spPr bwMode="auto">
            <a:xfrm>
              <a:off x="4368" y="1824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2209800" y="457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Các mạch máu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7620000" y="76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Tim</a:t>
            </a:r>
          </a:p>
        </p:txBody>
      </p: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2362200" y="914400"/>
            <a:ext cx="3429000" cy="3657600"/>
            <a:chOff x="528" y="576"/>
            <a:chExt cx="2160" cy="2304"/>
          </a:xfrm>
        </p:grpSpPr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528" y="576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1632" y="576"/>
              <a:ext cx="768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1632" y="576"/>
              <a:ext cx="672" cy="1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1632" y="576"/>
              <a:ext cx="1056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" grpId="0"/>
      <p:bldP spid="8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756150" y="914401"/>
            <a:ext cx="263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Ôn tập học kì I</a:t>
            </a: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>
            <p:ph/>
          </p:nvPr>
        </p:nvGraphicFramePr>
        <p:xfrm>
          <a:off x="1981200" y="1698625"/>
          <a:ext cx="8382000" cy="4854576"/>
        </p:xfrm>
        <a:graphic>
          <a:graphicData uri="http://schemas.openxmlformats.org/drawingml/2006/table">
            <a:tbl>
              <a:tblPr/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cơ quan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các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Chức năng của từng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Hô hấp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Tuần hoàn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Bài tiết nước tiểu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Thần kinh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394325" y="2170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4327525" y="20716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Mũi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4343400" y="2362201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Khí quản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4359275" y="2605088"/>
            <a:ext cx="130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Phế quản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4375150" y="290988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Phổi</a:t>
            </a:r>
          </a:p>
        </p:txBody>
      </p:sp>
      <p:sp>
        <p:nvSpPr>
          <p:cNvPr id="11299" name="AutoShape 35"/>
          <p:cNvSpPr>
            <a:spLocks/>
          </p:cNvSpPr>
          <p:nvPr/>
        </p:nvSpPr>
        <p:spPr bwMode="auto">
          <a:xfrm>
            <a:off x="5791200" y="22098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6629400" y="2362201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Dẫn khí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6629400" y="29098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Trao đổi khí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4413250" y="3214688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Tim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498975" y="3657601"/>
            <a:ext cx="186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Các mạch máu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6629400" y="3200401"/>
            <a:ext cx="360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Đập để bơm máu đi nuôi cơ thể.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6629400" y="36576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Đem máu đến mọi bộ phận của cơ thể.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1981201" y="1295401"/>
            <a:ext cx="448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1. Ôn tập một số cơ quan trong cơ thể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2" grpId="0"/>
      <p:bldP spid="11303" grpId="0"/>
      <p:bldP spid="11304" grpId="0"/>
      <p:bldP spid="113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914400"/>
            <a:ext cx="45847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2743200" y="3905250"/>
            <a:ext cx="990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Thận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trái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8305800" y="3752850"/>
            <a:ext cx="990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Thận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phải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676400" y="5029200"/>
            <a:ext cx="2057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Ống dẫn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nước tiểu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8229600" y="5505450"/>
            <a:ext cx="1676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Bóng đái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2209800" y="5867400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Ống đái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514600" y="3810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800600" y="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808080"/>
                </a:solidFill>
                <a:latin typeface="Tahoma" pitchFamily="34" charset="0"/>
              </a:rPr>
              <a:t>HÌNH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  <p:bldP spid="143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756150" y="914401"/>
            <a:ext cx="263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Ôn tập học kì I</a:t>
            </a:r>
          </a:p>
        </p:txBody>
      </p:sp>
      <p:graphicFrame>
        <p:nvGraphicFramePr>
          <p:cNvPr id="13316" name="Group 4"/>
          <p:cNvGraphicFramePr>
            <a:graphicFrameLocks noGrp="1"/>
          </p:cNvGraphicFramePr>
          <p:nvPr>
            <p:ph/>
          </p:nvPr>
        </p:nvGraphicFramePr>
        <p:xfrm>
          <a:off x="1981200" y="1698625"/>
          <a:ext cx="8382000" cy="4854576"/>
        </p:xfrm>
        <a:graphic>
          <a:graphicData uri="http://schemas.openxmlformats.org/drawingml/2006/table">
            <a:tbl>
              <a:tblPr/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cơ quan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các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Chức năng của từng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Hô hấp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Tuần hoàn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Bài tiết nước tiểu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Thần kinh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5394325" y="2170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4327525" y="20716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Mũi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4343400" y="2362201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Khí quản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4359275" y="2605088"/>
            <a:ext cx="130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Phế quản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4375150" y="290988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Phổi</a:t>
            </a:r>
          </a:p>
        </p:txBody>
      </p:sp>
      <p:sp>
        <p:nvSpPr>
          <p:cNvPr id="13347" name="AutoShape 35"/>
          <p:cNvSpPr>
            <a:spLocks/>
          </p:cNvSpPr>
          <p:nvPr/>
        </p:nvSpPr>
        <p:spPr bwMode="auto">
          <a:xfrm>
            <a:off x="5791200" y="22098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6629400" y="2362201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Dẫn khí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6629400" y="29098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Trao đổi khí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4413250" y="3214688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Tim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4498975" y="3657601"/>
            <a:ext cx="186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Các mạch máu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6629400" y="3200401"/>
            <a:ext cx="360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Đập để bơm máu đi nuôi cơ thể.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6629400" y="36576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Đem máu đến mọi bộ phận của cơ thể.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4343400" y="4343401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Hai quả thận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4343401" y="4586288"/>
            <a:ext cx="2238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Ống dẫn nước tiểu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4343400" y="4891088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Bóng đái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4343400" y="5119688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Ống đái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6553201" y="4343401"/>
            <a:ext cx="2682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Lọc máu, tạo nước tiểu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6553201" y="4586288"/>
            <a:ext cx="3698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Dẫn nước tiểu từ thận – bóng đái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6553201" y="4814888"/>
            <a:ext cx="193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Chứa nước tiểu</a:t>
            </a: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6553201" y="5043488"/>
            <a:ext cx="267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- Dẫn nước tiểu ra ngoài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1981201" y="1295401"/>
            <a:ext cx="448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1. Ôn tập một số cơ quan trong cơ thể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4" grpId="0"/>
      <p:bldP spid="13355" grpId="0"/>
      <p:bldP spid="13356" grpId="0"/>
      <p:bldP spid="13357" grpId="0"/>
      <p:bldP spid="13358" grpId="0"/>
      <p:bldP spid="13359" grpId="0"/>
      <p:bldP spid="13360" grpId="0"/>
      <p:bldP spid="133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A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971800" y="27432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7414" name="Picture 6" descr="b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4419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962400" y="685801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715000" y="381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  <a:latin typeface="Arial" charset="0"/>
                <a:cs typeface="Arial" charset="0"/>
              </a:rPr>
              <a:t>Não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096000" y="2819401"/>
            <a:ext cx="2438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Các dây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       thần kinh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267200" y="1524001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Arial" charset="0"/>
                <a:cs typeface="Arial" charset="0"/>
              </a:rPr>
              <a:t>Tủy sống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/>
      <p:bldP spid="174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Widescreen</PresentationFormat>
  <Paragraphs>142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.VnTimeH</vt:lpstr>
      <vt:lpstr>Arial</vt:lpstr>
      <vt:lpstr>Calibri</vt:lpstr>
      <vt:lpstr>Tahoma</vt:lpstr>
      <vt:lpstr>Times New Roman</vt:lpstr>
      <vt:lpstr>VNI-Aptima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2020-12-22T14:19:16Z</dcterms:created>
  <dcterms:modified xsi:type="dcterms:W3CDTF">2020-12-22T14:19:34Z</dcterms:modified>
</cp:coreProperties>
</file>