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79" r:id="rId4"/>
    <p:sldId id="266" r:id="rId5"/>
    <p:sldId id="292" r:id="rId6"/>
    <p:sldId id="259" r:id="rId7"/>
    <p:sldId id="287" r:id="rId8"/>
    <p:sldId id="289" r:id="rId9"/>
    <p:sldId id="261" r:id="rId10"/>
    <p:sldId id="299" r:id="rId11"/>
    <p:sldId id="294" r:id="rId12"/>
    <p:sldId id="295" r:id="rId13"/>
    <p:sldId id="271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E757-D75A-42BF-927E-625A4A8FA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C043E-DD5B-41C6-92A9-D4F40C71A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F641-60F6-4EFE-A115-216BDB79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34AE7-75DB-4F47-B7C1-573C1B74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0CB5-ED56-4C12-B701-48414C0D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373F-085A-4B22-95A5-4AFA5D6E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0A034-BA7A-4950-BE6B-204250822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2680-5D19-4CF0-875F-5422CC04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90EE4-21BC-4C6A-9DB9-906A5C59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EF62-A501-497C-8BAE-4D5D5F65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2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BA0B4-B739-430C-B58F-EE51B1AA4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4B021-64D7-4FFA-BEBE-683BA134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10A7-46CC-4133-9A07-E1D340F0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B4D9-55D4-4927-8730-E4D1508D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EFDE-5A7B-44F3-9851-350FB044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F9BC30-138C-4860-A4E4-E2835171C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2DB8DA-1005-4CCB-9278-EA73318D0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DA1FD7-92D2-440B-8070-0E74F6999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B8759-9976-433F-BB25-8141C3295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15E06-A8D2-49F8-8723-DF240AF1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FF03F-6D0C-4AD1-86C4-F9A397CC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9CF34-1F14-47B8-A870-78513925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FF09-1E22-4996-95AF-1160FD8F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CDA9E-EECE-4B8D-B440-360F8F92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7764-A4BE-4370-B2CB-24792C57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BB6A8-8195-4212-8F60-74E2D4E16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C1B59-4A74-4745-8344-5D1523F9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68EC0-009D-4CDE-8EBA-BD924508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21D49-F270-4C96-84CC-5D099B70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210A-F5BA-46CF-95B9-86807C26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88DE-07C6-43B9-B506-E5474DA2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3CCC-3A1B-4D3D-830F-697E8EEA8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2E689-243B-42BF-83BB-1EDF9EE4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5B75-446A-41B8-AE7C-9A414314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84A0D-24AD-48CF-A66F-A73CA6E4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98B8F-7089-45F8-9F35-48B82A17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C640E-729A-45BB-B27A-C87ED0AA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7972-B556-4F58-9718-A00EA2744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4E5F9-FD3F-49BF-AEFC-63B30F027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B2B40-D6A2-473F-96D7-07F12A621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6BBADE-74DC-457D-8C46-C703E1CC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88D14-ED55-4424-98F0-17131BD2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DEE87-D350-4C44-836E-0F0A2A23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0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995D-8BFC-4E7D-914E-A8992B04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361D0-9C27-49D7-A085-2F4984CE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90ED6-A698-426E-A486-FFB4BCBB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BB6F2-D08B-4962-BEF2-5B9241B4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2BC33-C60F-495A-B35B-3CDE5589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C6D43-9689-4DDE-945F-E2328E39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E815D-74EC-499C-88B9-6D003A01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6944-9F31-4BB0-A352-A2DD0BFD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05D0-14E7-4679-B097-28B46BF8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4B66-E8AF-4E55-B04C-9B95C680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258CB-3955-424E-86DD-6BD91C90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790BF-3096-448B-BF64-A5C3EBA9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15D3D-F5CA-4771-8EDF-8A8E6436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2A6D-27FC-46EF-858C-202EE000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3CE70-359A-4B53-8D28-D942F6C3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AF1BD-5E35-48A7-B241-FD3BB7018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B9AE3-EA99-4DCC-B223-152EFED9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EB356-81D8-45F2-856B-0EF16AB7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518BC-F8B1-462E-BCBF-65916A1E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B7B72-A040-45D9-9521-C42C6686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A352E-36B1-426B-8263-429F9139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3C74-3E25-4FDF-8C02-7F9A4DF71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B70B-9946-4527-B5FE-F94AAC0EE95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AAF6F-8A77-4F11-AA83-F51419BC6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BD2DB-9C5C-4037-B070-E42E1AD7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76AE-6493-4370-B6ED-E114F5C0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B09FC40-38B2-43DB-BCB6-813197C6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2401"/>
            <a:ext cx="487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3D4944C-7ED3-4E19-A588-734CE86F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1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046D7B68-9CBD-4392-9600-1889D56C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Tiết 17: Ôn về từ chỉ đặc điểm. 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7A101F1A-3BBB-4C50-AD8C-26995191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Bài tập 1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: Hãy tìm những từ ngữ thích hợp để nói về đặc điểm của nhân vật trong các bài tập đọc mới học: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76B0BEE5-13AC-48E2-8CEE-D43EB47A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8458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a-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Chú bé Mến trong truyện </a:t>
            </a: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</a:rPr>
              <a:t>Đôi bạn.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b- Anh Đom Đóm trong bài thơ cùng tên.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c- Anh Mồ Côi (hoặc người chủ quán) trong truyện </a:t>
            </a: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</a:rPr>
              <a:t>Mồ Côi xử kiện.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6E4DD0E-45D6-4DA4-9192-049F8B8BA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pic>
        <p:nvPicPr>
          <p:cNvPr id="11267" name="Picture 7" descr="bckgrnd007a">
            <a:extLst>
              <a:ext uri="{FF2B5EF4-FFF2-40B4-BE49-F238E27FC236}">
                <a16:creationId xmlns:a16="http://schemas.microsoft.com/office/drawing/2014/main" id="{BF093DD1-F8D8-48E5-A535-223BD1AC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6450"/>
            <a:ext cx="1295400" cy="9715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1">
            <a:extLst>
              <a:ext uri="{FF2B5EF4-FFF2-40B4-BE49-F238E27FC236}">
                <a16:creationId xmlns:a16="http://schemas.microsoft.com/office/drawing/2014/main" id="{47634003-4A08-4BEC-BB51-ACA59253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476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về từ chỉ đặc điểm. 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  <p:grpSp>
        <p:nvGrpSpPr>
          <p:cNvPr id="171052" name="Group 44">
            <a:extLst>
              <a:ext uri="{FF2B5EF4-FFF2-40B4-BE49-F238E27FC236}">
                <a16:creationId xmlns:a16="http://schemas.microsoft.com/office/drawing/2014/main" id="{4B288A17-3227-4AFE-A37F-A4544D66CD2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133601"/>
            <a:ext cx="6553200" cy="1458913"/>
            <a:chOff x="192" y="1344"/>
            <a:chExt cx="4128" cy="919"/>
          </a:xfrm>
        </p:grpSpPr>
        <p:sp>
          <p:nvSpPr>
            <p:cNvPr id="11288" name="Rectangle 13">
              <a:extLst>
                <a:ext uri="{FF2B5EF4-FFF2-40B4-BE49-F238E27FC236}">
                  <a16:creationId xmlns:a16="http://schemas.microsoft.com/office/drawing/2014/main" id="{8160030D-38C3-44D7-8F0F-9DD23D0CCCC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92" y="1484"/>
              <a:ext cx="3792" cy="66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9893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Verdana" panose="020B0604030504040204" pitchFamily="34" charset="0"/>
                </a:rPr>
                <a:t>    </a:t>
              </a:r>
            </a:p>
          </p:txBody>
        </p:sp>
        <p:grpSp>
          <p:nvGrpSpPr>
            <p:cNvPr id="11289" name="Group 43">
              <a:extLst>
                <a:ext uri="{FF2B5EF4-FFF2-40B4-BE49-F238E27FC236}">
                  <a16:creationId xmlns:a16="http://schemas.microsoft.com/office/drawing/2014/main" id="{4C0E30A6-7B35-4380-9DDC-6D910DAF6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44"/>
              <a:ext cx="4080" cy="919"/>
              <a:chOff x="240" y="1344"/>
              <a:chExt cx="4080" cy="919"/>
            </a:xfrm>
          </p:grpSpPr>
          <p:grpSp>
            <p:nvGrpSpPr>
              <p:cNvPr id="11290" name="Group 15">
                <a:extLst>
                  <a:ext uri="{FF2B5EF4-FFF2-40B4-BE49-F238E27FC236}">
                    <a16:creationId xmlns:a16="http://schemas.microsoft.com/office/drawing/2014/main" id="{425D413A-22A6-48F0-86C1-0C10117A7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344"/>
                <a:ext cx="768" cy="919"/>
                <a:chOff x="1488" y="1968"/>
                <a:chExt cx="432" cy="432"/>
              </a:xfrm>
            </p:grpSpPr>
            <p:grpSp>
              <p:nvGrpSpPr>
                <p:cNvPr id="11292" name="Group 16">
                  <a:extLst>
                    <a:ext uri="{FF2B5EF4-FFF2-40B4-BE49-F238E27FC236}">
                      <a16:creationId xmlns:a16="http://schemas.microsoft.com/office/drawing/2014/main" id="{4B713DE0-41D0-4C41-8C3C-8553E8D0FF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11294" name="Oval 17">
                    <a:extLst>
                      <a:ext uri="{FF2B5EF4-FFF2-40B4-BE49-F238E27FC236}">
                        <a16:creationId xmlns:a16="http://schemas.microsoft.com/office/drawing/2014/main" id="{9D0C855F-3723-457F-BEC7-30E714D08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643C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11295" name="Freeform 18">
                    <a:extLst>
                      <a:ext uri="{FF2B5EF4-FFF2-40B4-BE49-F238E27FC236}">
                        <a16:creationId xmlns:a16="http://schemas.microsoft.com/office/drawing/2014/main" id="{EF9D7AB0-25E3-45B5-B38A-BD7159B0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027" name="Text Box 19">
                  <a:extLst>
                    <a:ext uri="{FF2B5EF4-FFF2-40B4-BE49-F238E27FC236}">
                      <a16:creationId xmlns:a16="http://schemas.microsoft.com/office/drawing/2014/main" id="{2E6F38D1-73AB-4799-9341-6B770EF562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624" y="1986"/>
                  <a:ext cx="17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11291" name="Text Box 20">
                <a:extLst>
                  <a:ext uri="{FF2B5EF4-FFF2-40B4-BE49-F238E27FC236}">
                    <a16:creationId xmlns:a16="http://schemas.microsoft.com/office/drawing/2014/main" id="{63E0CAAE-5828-4AA6-B93B-17B8237E6D1A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240" y="1624"/>
                <a:ext cx="3593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700">
                    <a:solidFill>
                      <a:srgbClr val="000066"/>
                    </a:solidFill>
                    <a:cs typeface="Arial" panose="020B0604020202020204" pitchFamily="34" charset="0"/>
                  </a:rPr>
                  <a:t>tinh khôn, vuông vắn, trong sáng,...</a:t>
                </a:r>
                <a:r>
                  <a:rPr lang="en-US" altLang="en-US" sz="2700" b="1">
                    <a:solidFill>
                      <a:srgbClr val="000066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grpSp>
        <p:nvGrpSpPr>
          <p:cNvPr id="171029" name="Group 21">
            <a:extLst>
              <a:ext uri="{FF2B5EF4-FFF2-40B4-BE49-F238E27FC236}">
                <a16:creationId xmlns:a16="http://schemas.microsoft.com/office/drawing/2014/main" id="{52EA8EFD-C676-4252-B9E6-94678D0FDE6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57600"/>
            <a:ext cx="6553200" cy="1371600"/>
            <a:chOff x="0" y="1728"/>
            <a:chExt cx="3757" cy="634"/>
          </a:xfrm>
        </p:grpSpPr>
        <p:sp>
          <p:nvSpPr>
            <p:cNvPr id="11280" name="Rectangle 22">
              <a:extLst>
                <a:ext uri="{FF2B5EF4-FFF2-40B4-BE49-F238E27FC236}">
                  <a16:creationId xmlns:a16="http://schemas.microsoft.com/office/drawing/2014/main" id="{4E45293C-90E4-4784-A32D-890C100768B7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418AE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Verdana" panose="020B0604030504040204" pitchFamily="34" charset="0"/>
              </a:endParaRPr>
            </a:p>
          </p:txBody>
        </p:sp>
        <p:grpSp>
          <p:nvGrpSpPr>
            <p:cNvPr id="11281" name="Group 23">
              <a:extLst>
                <a:ext uri="{FF2B5EF4-FFF2-40B4-BE49-F238E27FC236}">
                  <a16:creationId xmlns:a16="http://schemas.microsoft.com/office/drawing/2014/main" id="{3AFA7983-AFB6-441E-80A9-B3D20DF63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11282" name="Group 24">
                <a:extLst>
                  <a:ext uri="{FF2B5EF4-FFF2-40B4-BE49-F238E27FC236}">
                    <a16:creationId xmlns:a16="http://schemas.microsoft.com/office/drawing/2014/main" id="{B3905EB3-6C66-4418-BEA2-EA11B9D683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11284" name="Group 25">
                  <a:extLst>
                    <a:ext uri="{FF2B5EF4-FFF2-40B4-BE49-F238E27FC236}">
                      <a16:creationId xmlns:a16="http://schemas.microsoft.com/office/drawing/2014/main" id="{6579ADA3-576B-4C3E-8230-555B4875F9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11286" name="Oval 26">
                    <a:extLst>
                      <a:ext uri="{FF2B5EF4-FFF2-40B4-BE49-F238E27FC236}">
                        <a16:creationId xmlns:a16="http://schemas.microsoft.com/office/drawing/2014/main" id="{AC63271F-B593-41B5-B310-1463074970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11287" name="Freeform 27">
                    <a:extLst>
                      <a:ext uri="{FF2B5EF4-FFF2-40B4-BE49-F238E27FC236}">
                        <a16:creationId xmlns:a16="http://schemas.microsoft.com/office/drawing/2014/main" id="{DDA5843A-B877-4243-B1A2-084ECD98D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276 w 1321"/>
                      <a:gd name="T1" fmla="*/ 357 h 712"/>
                      <a:gd name="T2" fmla="*/ 1292 w 1321"/>
                      <a:gd name="T3" fmla="*/ 394 h 712"/>
                      <a:gd name="T4" fmla="*/ 1296 w 1321"/>
                      <a:gd name="T5" fmla="*/ 428 h 712"/>
                      <a:gd name="T6" fmla="*/ 1290 w 1321"/>
                      <a:gd name="T7" fmla="*/ 459 h 712"/>
                      <a:gd name="T8" fmla="*/ 1273 w 1321"/>
                      <a:gd name="T9" fmla="*/ 490 h 712"/>
                      <a:gd name="T10" fmla="*/ 1248 w 1321"/>
                      <a:gd name="T11" fmla="*/ 516 h 712"/>
                      <a:gd name="T12" fmla="*/ 1216 w 1321"/>
                      <a:gd name="T13" fmla="*/ 538 h 712"/>
                      <a:gd name="T14" fmla="*/ 1173 w 1321"/>
                      <a:gd name="T15" fmla="*/ 559 h 712"/>
                      <a:gd name="T16" fmla="*/ 1125 w 1321"/>
                      <a:gd name="T17" fmla="*/ 578 h 712"/>
                      <a:gd name="T18" fmla="*/ 1071 w 1321"/>
                      <a:gd name="T19" fmla="*/ 594 h 712"/>
                      <a:gd name="T20" fmla="*/ 1011 w 1321"/>
                      <a:gd name="T21" fmla="*/ 608 h 712"/>
                      <a:gd name="T22" fmla="*/ 949 w 1321"/>
                      <a:gd name="T23" fmla="*/ 618 h 712"/>
                      <a:gd name="T24" fmla="*/ 879 w 1321"/>
                      <a:gd name="T25" fmla="*/ 627 h 712"/>
                      <a:gd name="T26" fmla="*/ 808 w 1321"/>
                      <a:gd name="T27" fmla="*/ 632 h 712"/>
                      <a:gd name="T28" fmla="*/ 780 w 1321"/>
                      <a:gd name="T29" fmla="*/ 634 h 712"/>
                      <a:gd name="T30" fmla="*/ 467 w 1321"/>
                      <a:gd name="T31" fmla="*/ 634 h 712"/>
                      <a:gd name="T32" fmla="*/ 463 w 1321"/>
                      <a:gd name="T33" fmla="*/ 634 h 712"/>
                      <a:gd name="T34" fmla="*/ 401 w 1321"/>
                      <a:gd name="T35" fmla="*/ 630 h 712"/>
                      <a:gd name="T36" fmla="*/ 341 w 1321"/>
                      <a:gd name="T37" fmla="*/ 627 h 712"/>
                      <a:gd name="T38" fmla="*/ 285 w 1321"/>
                      <a:gd name="T39" fmla="*/ 620 h 712"/>
                      <a:gd name="T40" fmla="*/ 231 w 1321"/>
                      <a:gd name="T41" fmla="*/ 614 h 712"/>
                      <a:gd name="T42" fmla="*/ 182 w 1321"/>
                      <a:gd name="T43" fmla="*/ 603 h 712"/>
                      <a:gd name="T44" fmla="*/ 138 w 1321"/>
                      <a:gd name="T45" fmla="*/ 590 h 712"/>
                      <a:gd name="T46" fmla="*/ 100 w 1321"/>
                      <a:gd name="T47" fmla="*/ 577 h 712"/>
                      <a:gd name="T48" fmla="*/ 66 w 1321"/>
                      <a:gd name="T49" fmla="*/ 561 h 712"/>
                      <a:gd name="T50" fmla="*/ 38 w 1321"/>
                      <a:gd name="T51" fmla="*/ 541 h 712"/>
                      <a:gd name="T52" fmla="*/ 18 w 1321"/>
                      <a:gd name="T53" fmla="*/ 519 h 712"/>
                      <a:gd name="T54" fmla="*/ 6 w 1321"/>
                      <a:gd name="T55" fmla="*/ 493 h 712"/>
                      <a:gd name="T56" fmla="*/ 0 w 1321"/>
                      <a:gd name="T57" fmla="*/ 467 h 712"/>
                      <a:gd name="T58" fmla="*/ 0 w 1321"/>
                      <a:gd name="T59" fmla="*/ 463 h 712"/>
                      <a:gd name="T60" fmla="*/ 4 w 1321"/>
                      <a:gd name="T61" fmla="*/ 434 h 712"/>
                      <a:gd name="T62" fmla="*/ 16 w 1321"/>
                      <a:gd name="T63" fmla="*/ 397 h 712"/>
                      <a:gd name="T64" fmla="*/ 50 w 1321"/>
                      <a:gd name="T65" fmla="*/ 329 h 712"/>
                      <a:gd name="T66" fmla="*/ 92 w 1321"/>
                      <a:gd name="T67" fmla="*/ 266 h 712"/>
                      <a:gd name="T68" fmla="*/ 144 w 1321"/>
                      <a:gd name="T69" fmla="*/ 209 h 712"/>
                      <a:gd name="T70" fmla="*/ 200 w 1321"/>
                      <a:gd name="T71" fmla="*/ 157 h 712"/>
                      <a:gd name="T72" fmla="*/ 265 w 1321"/>
                      <a:gd name="T73" fmla="*/ 111 h 712"/>
                      <a:gd name="T74" fmla="*/ 335 w 1321"/>
                      <a:gd name="T75" fmla="*/ 73 h 712"/>
                      <a:gd name="T76" fmla="*/ 407 w 1321"/>
                      <a:gd name="T77" fmla="*/ 42 h 712"/>
                      <a:gd name="T78" fmla="*/ 488 w 1321"/>
                      <a:gd name="T79" fmla="*/ 19 h 712"/>
                      <a:gd name="T80" fmla="*/ 570 w 1321"/>
                      <a:gd name="T81" fmla="*/ 5 h 712"/>
                      <a:gd name="T82" fmla="*/ 654 w 1321"/>
                      <a:gd name="T83" fmla="*/ 0 h 712"/>
                      <a:gd name="T84" fmla="*/ 654 w 1321"/>
                      <a:gd name="T85" fmla="*/ 0 h 712"/>
                      <a:gd name="T86" fmla="*/ 745 w 1321"/>
                      <a:gd name="T87" fmla="*/ 5 h 712"/>
                      <a:gd name="T88" fmla="*/ 831 w 1321"/>
                      <a:gd name="T89" fmla="*/ 20 h 712"/>
                      <a:gd name="T90" fmla="*/ 914 w 1321"/>
                      <a:gd name="T91" fmla="*/ 47 h 712"/>
                      <a:gd name="T92" fmla="*/ 991 w 1321"/>
                      <a:gd name="T93" fmla="*/ 80 h 712"/>
                      <a:gd name="T94" fmla="*/ 1062 w 1321"/>
                      <a:gd name="T95" fmla="*/ 122 h 712"/>
                      <a:gd name="T96" fmla="*/ 1127 w 1321"/>
                      <a:gd name="T97" fmla="*/ 173 h 712"/>
                      <a:gd name="T98" fmla="*/ 1185 w 1321"/>
                      <a:gd name="T99" fmla="*/ 228 h 712"/>
                      <a:gd name="T100" fmla="*/ 1234 w 1321"/>
                      <a:gd name="T101" fmla="*/ 289 h 712"/>
                      <a:gd name="T102" fmla="*/ 1276 w 1321"/>
                      <a:gd name="T103" fmla="*/ 357 h 712"/>
                      <a:gd name="T104" fmla="*/ 1276 w 1321"/>
                      <a:gd name="T105" fmla="*/ 357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036" name="Text Box 28">
                  <a:extLst>
                    <a:ext uri="{FF2B5EF4-FFF2-40B4-BE49-F238E27FC236}">
                      <a16:creationId xmlns:a16="http://schemas.microsoft.com/office/drawing/2014/main" id="{53DEA927-BB70-4923-994D-1ED8B243D2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60" y="1996"/>
                  <a:ext cx="179" cy="1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32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11283" name="Text Box 29">
                <a:extLst>
                  <a:ext uri="{FF2B5EF4-FFF2-40B4-BE49-F238E27FC236}">
                    <a16:creationId xmlns:a16="http://schemas.microsoft.com/office/drawing/2014/main" id="{B026DFE7-E33F-438A-9235-3A7EA609DC4A}"/>
                  </a:ext>
                </a:extLst>
              </p:cNvPr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i="1">
                    <a:solidFill>
                      <a:srgbClr val="000066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700">
                    <a:solidFill>
                      <a:srgbClr val="000066"/>
                    </a:solidFill>
                    <a:cs typeface="Arial" panose="020B0604020202020204" pitchFamily="34" charset="0"/>
                  </a:rPr>
                  <a:t>ngây thơ, cẩn thận, dịu dàng,...</a:t>
                </a:r>
              </a:p>
            </p:txBody>
          </p:sp>
        </p:grpSp>
      </p:grpSp>
      <p:grpSp>
        <p:nvGrpSpPr>
          <p:cNvPr id="171048" name="Group 40">
            <a:extLst>
              <a:ext uri="{FF2B5EF4-FFF2-40B4-BE49-F238E27FC236}">
                <a16:creationId xmlns:a16="http://schemas.microsoft.com/office/drawing/2014/main" id="{9B208E45-1A65-4A34-B03A-C1696E18107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81601"/>
            <a:ext cx="6477000" cy="1350963"/>
            <a:chOff x="192" y="3264"/>
            <a:chExt cx="3984" cy="851"/>
          </a:xfrm>
        </p:grpSpPr>
        <p:sp>
          <p:nvSpPr>
            <p:cNvPr id="11273" name="Rectangle 31">
              <a:extLst>
                <a:ext uri="{FF2B5EF4-FFF2-40B4-BE49-F238E27FC236}">
                  <a16:creationId xmlns:a16="http://schemas.microsoft.com/office/drawing/2014/main" id="{AF5FC011-A5E1-42C1-9D07-377EA526CFF2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192" y="3408"/>
              <a:ext cx="3551" cy="59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42E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Verdana" panose="020B0604030504040204" pitchFamily="34" charset="0"/>
              </a:endParaRPr>
            </a:p>
          </p:txBody>
        </p:sp>
        <p:grpSp>
          <p:nvGrpSpPr>
            <p:cNvPr id="11274" name="Group 32">
              <a:extLst>
                <a:ext uri="{FF2B5EF4-FFF2-40B4-BE49-F238E27FC236}">
                  <a16:creationId xmlns:a16="http://schemas.microsoft.com/office/drawing/2014/main" id="{E1B8278A-1544-4896-8B21-B6C84C200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0" y="3264"/>
              <a:ext cx="686" cy="851"/>
              <a:chOff x="3552" y="3331"/>
              <a:chExt cx="412" cy="400"/>
            </a:xfrm>
          </p:grpSpPr>
          <p:grpSp>
            <p:nvGrpSpPr>
              <p:cNvPr id="11276" name="Group 33">
                <a:extLst>
                  <a:ext uri="{FF2B5EF4-FFF2-40B4-BE49-F238E27FC236}">
                    <a16:creationId xmlns:a16="http://schemas.microsoft.com/office/drawing/2014/main" id="{57A77EE2-FEC7-4E48-816B-9DBFA73722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1278" name="Oval 34">
                  <a:extLst>
                    <a:ext uri="{FF2B5EF4-FFF2-40B4-BE49-F238E27FC236}">
                      <a16:creationId xmlns:a16="http://schemas.microsoft.com/office/drawing/2014/main" id="{A6CF661A-B3FB-4488-AE6A-5346B2FAB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1279" name="Freeform 35">
                  <a:extLst>
                    <a:ext uri="{FF2B5EF4-FFF2-40B4-BE49-F238E27FC236}">
                      <a16:creationId xmlns:a16="http://schemas.microsoft.com/office/drawing/2014/main" id="{0FADCD93-C66E-4272-945D-6723EB706E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1044" name="Text Box 36">
                <a:extLst>
                  <a:ext uri="{FF2B5EF4-FFF2-40B4-BE49-F238E27FC236}">
                    <a16:creationId xmlns:a16="http://schemas.microsoft.com/office/drawing/2014/main" id="{556FCD5E-E4E0-4D15-AB43-9CF7CD8C72F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691" y="3331"/>
                <a:ext cx="177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11275" name="Text Box 37">
              <a:extLst>
                <a:ext uri="{FF2B5EF4-FFF2-40B4-BE49-F238E27FC236}">
                  <a16:creationId xmlns:a16="http://schemas.microsoft.com/office/drawing/2014/main" id="{8023A377-0FD9-4322-9DF0-756854F8644F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240" y="3408"/>
              <a:ext cx="349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000066"/>
                  </a:solidFill>
                  <a:cs typeface="Arial" panose="020B0604020202020204" pitchFamily="34" charset="0"/>
                </a:rPr>
                <a:t>nóng nực, chật chội, rộng  thênh thang,...</a:t>
              </a:r>
            </a:p>
          </p:txBody>
        </p:sp>
      </p:grpSp>
      <p:sp>
        <p:nvSpPr>
          <p:cNvPr id="171046" name="AutoShape 38">
            <a:extLst>
              <a:ext uri="{FF2B5EF4-FFF2-40B4-BE49-F238E27FC236}">
                <a16:creationId xmlns:a16="http://schemas.microsoft.com/office/drawing/2014/main" id="{3695C6EC-5983-4642-90A0-7FC2C979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905000"/>
            <a:ext cx="1676400" cy="4267200"/>
          </a:xfrm>
          <a:prstGeom prst="wedgeRoundRectCallout">
            <a:avLst>
              <a:gd name="adj1" fmla="val -46685"/>
              <a:gd name="adj2" fmla="val 42597"/>
              <a:gd name="adj3" fmla="val 16667"/>
            </a:avLst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00"/>
                </a:solidFill>
                <a:cs typeface="Arial" panose="020B0604020202020204" pitchFamily="34" charset="0"/>
              </a:rPr>
              <a:t>Trong các nhóm từ ngữ sau nhóm nào chỉ đặc điểm của người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3109BBA-75C9-40D3-AF10-B63EE961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8686800" cy="6629400"/>
          </a:xfrm>
          <a:prstGeom prst="rect">
            <a:avLst/>
          </a:prstGeom>
          <a:solidFill>
            <a:srgbClr val="FFFF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33">
            <a:extLst>
              <a:ext uri="{FF2B5EF4-FFF2-40B4-BE49-F238E27FC236}">
                <a16:creationId xmlns:a16="http://schemas.microsoft.com/office/drawing/2014/main" id="{357EDC1D-FC7E-44B0-8FBC-FFC99C87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937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Ôn về từ chỉ đặc điểm. Ôn tập câu </a:t>
            </a:r>
            <a:r>
              <a:rPr lang="en-US" altLang="en-US" sz="2400" b="1" i="1">
                <a:solidFill>
                  <a:srgbClr val="FF0000"/>
                </a:solidFill>
              </a:rPr>
              <a:t>Ai thế nào?</a:t>
            </a:r>
            <a:r>
              <a:rPr lang="en-US" altLang="en-US" sz="2400" b="1">
                <a:solidFill>
                  <a:srgbClr val="FF0000"/>
                </a:solidFill>
              </a:rPr>
              <a:t> Dấu phẩy.</a:t>
            </a:r>
          </a:p>
        </p:txBody>
      </p:sp>
      <p:sp>
        <p:nvSpPr>
          <p:cNvPr id="163875" name="AutoShape 35">
            <a:extLst>
              <a:ext uri="{FF2B5EF4-FFF2-40B4-BE49-F238E27FC236}">
                <a16:creationId xmlns:a16="http://schemas.microsoft.com/office/drawing/2014/main" id="{83E49056-0525-4B01-B4A3-47E995FBC9EF}"/>
              </a:ext>
            </a:extLst>
          </p:cNvPr>
          <p:cNvSpPr>
            <a:spLocks noChangeArrowheads="1"/>
          </p:cNvSpPr>
          <p:nvPr/>
        </p:nvSpPr>
        <p:spPr bwMode="ltGray">
          <a:xfrm rot="5400000" flipH="1">
            <a:off x="1184275" y="2022475"/>
            <a:ext cx="3117850" cy="39624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chemeClr val="bg1">
                  <a:gamma/>
                  <a:tint val="42353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163876" name="AutoShape 36">
            <a:extLst>
              <a:ext uri="{FF2B5EF4-FFF2-40B4-BE49-F238E27FC236}">
                <a16:creationId xmlns:a16="http://schemas.microsoft.com/office/drawing/2014/main" id="{BDA79BE3-3427-4F81-80CC-7C7768CDD5EB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800100" y="1790700"/>
            <a:ext cx="3733800" cy="4572000"/>
          </a:xfrm>
          <a:custGeom>
            <a:avLst/>
            <a:gdLst>
              <a:gd name="T0" fmla="*/ 1866900 w 21600"/>
              <a:gd name="T1" fmla="*/ 0 h 21600"/>
              <a:gd name="T2" fmla="*/ 28004 w 21600"/>
              <a:gd name="T3" fmla="*/ 2251710 h 21600"/>
              <a:gd name="T4" fmla="*/ 1866900 w 21600"/>
              <a:gd name="T5" fmla="*/ 68157 h 21600"/>
              <a:gd name="T6" fmla="*/ 3705797 w 21600"/>
              <a:gd name="T7" fmla="*/ 22517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solidFill>
            <a:srgbClr val="000066"/>
          </a:solidFill>
          <a:ln w="95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77" name="Group 37">
            <a:extLst>
              <a:ext uri="{FF2B5EF4-FFF2-40B4-BE49-F238E27FC236}">
                <a16:creationId xmlns:a16="http://schemas.microsoft.com/office/drawing/2014/main" id="{13A9E5EA-42E0-4D21-9069-9A93FD3F55AD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133600"/>
            <a:ext cx="6553200" cy="1219200"/>
            <a:chOff x="1632" y="1920"/>
            <a:chExt cx="4128" cy="634"/>
          </a:xfrm>
        </p:grpSpPr>
        <p:sp>
          <p:nvSpPr>
            <p:cNvPr id="12311" name="AutoShape 38">
              <a:extLst>
                <a:ext uri="{FF2B5EF4-FFF2-40B4-BE49-F238E27FC236}">
                  <a16:creationId xmlns:a16="http://schemas.microsoft.com/office/drawing/2014/main" id="{A81B8005-9C74-4951-982C-5E014A5936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2128"/>
              <a:ext cx="3552" cy="320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FFFF00"/>
                  </a:solidFill>
                  <a:cs typeface="Arial" panose="020B0604020202020204" pitchFamily="34" charset="0"/>
                </a:rPr>
                <a:t>Mùa xuân là tết trồng cây.</a:t>
              </a:r>
              <a:endParaRPr lang="en-US" altLang="en-US" sz="280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312" name="Group 39">
              <a:extLst>
                <a:ext uri="{FF2B5EF4-FFF2-40B4-BE49-F238E27FC236}">
                  <a16:creationId xmlns:a16="http://schemas.microsoft.com/office/drawing/2014/main" id="{26F713E5-DBA2-415E-88C3-66ABD0CE2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920"/>
              <a:ext cx="685" cy="634"/>
              <a:chOff x="3938" y="1968"/>
              <a:chExt cx="430" cy="437"/>
            </a:xfrm>
          </p:grpSpPr>
          <p:grpSp>
            <p:nvGrpSpPr>
              <p:cNvPr id="12313" name="Group 40">
                <a:extLst>
                  <a:ext uri="{FF2B5EF4-FFF2-40B4-BE49-F238E27FC236}">
                    <a16:creationId xmlns:a16="http://schemas.microsoft.com/office/drawing/2014/main" id="{157D997F-066D-4366-B1B6-8C40369F8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2315" name="Oval 41">
                  <a:extLst>
                    <a:ext uri="{FF2B5EF4-FFF2-40B4-BE49-F238E27FC236}">
                      <a16:creationId xmlns:a16="http://schemas.microsoft.com/office/drawing/2014/main" id="{CE3D92BB-F581-4DC8-8BDD-7AFBE8DC5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 w="9525">
                  <a:solidFill>
                    <a:srgbClr val="33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16" name="Freeform 42">
                  <a:extLst>
                    <a:ext uri="{FF2B5EF4-FFF2-40B4-BE49-F238E27FC236}">
                      <a16:creationId xmlns:a16="http://schemas.microsoft.com/office/drawing/2014/main" id="{04C6045A-4585-44BB-9738-4BA76D9CB9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 w="0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883" name="Text Box 43">
                <a:extLst>
                  <a:ext uri="{FF2B5EF4-FFF2-40B4-BE49-F238E27FC236}">
                    <a16:creationId xmlns:a16="http://schemas.microsoft.com/office/drawing/2014/main" id="{462B6354-9BB9-424C-9ED3-9DA7D91B7C4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050" y="1992"/>
                <a:ext cx="202" cy="211"/>
              </a:xfrm>
              <a:prstGeom prst="rect">
                <a:avLst/>
              </a:prstGeom>
              <a:noFill/>
              <a:ln w="9525" algn="ctr">
                <a:solidFill>
                  <a:srgbClr val="66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</p:grpSp>
      <p:grpSp>
        <p:nvGrpSpPr>
          <p:cNvPr id="163884" name="Group 44">
            <a:extLst>
              <a:ext uri="{FF2B5EF4-FFF2-40B4-BE49-F238E27FC236}">
                <a16:creationId xmlns:a16="http://schemas.microsoft.com/office/drawing/2014/main" id="{480FE6CE-DB3E-4053-B7C9-3317BE771E5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505200"/>
            <a:ext cx="6019800" cy="1219200"/>
            <a:chOff x="1584" y="2640"/>
            <a:chExt cx="4032" cy="638"/>
          </a:xfrm>
        </p:grpSpPr>
        <p:sp>
          <p:nvSpPr>
            <p:cNvPr id="12305" name="AutoShape 45">
              <a:extLst>
                <a:ext uri="{FF2B5EF4-FFF2-40B4-BE49-F238E27FC236}">
                  <a16:creationId xmlns:a16="http://schemas.microsoft.com/office/drawing/2014/main" id="{11DEB70E-15F9-4F02-96AE-743805AA34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832"/>
              <a:ext cx="3456" cy="320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FFFF00"/>
                  </a:solidFill>
                  <a:cs typeface="Arial" panose="020B0604020202020204" pitchFamily="34" charset="0"/>
                </a:rPr>
                <a:t>Mùa xuân đang đến mọi nhà.</a:t>
              </a:r>
            </a:p>
          </p:txBody>
        </p:sp>
        <p:grpSp>
          <p:nvGrpSpPr>
            <p:cNvPr id="12306" name="Group 46">
              <a:extLst>
                <a:ext uri="{FF2B5EF4-FFF2-40B4-BE49-F238E27FC236}">
                  <a16:creationId xmlns:a16="http://schemas.microsoft.com/office/drawing/2014/main" id="{74780123-3A34-461D-8C98-B9A630CB7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" y="2640"/>
              <a:ext cx="692" cy="638"/>
              <a:chOff x="1776" y="2530"/>
              <a:chExt cx="692" cy="638"/>
            </a:xfrm>
          </p:grpSpPr>
          <p:grpSp>
            <p:nvGrpSpPr>
              <p:cNvPr id="12307" name="Group 47">
                <a:extLst>
                  <a:ext uri="{FF2B5EF4-FFF2-40B4-BE49-F238E27FC236}">
                    <a16:creationId xmlns:a16="http://schemas.microsoft.com/office/drawing/2014/main" id="{C543CF1E-144F-4D08-806F-160FA78069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530"/>
                <a:ext cx="692" cy="638"/>
                <a:chOff x="2016" y="1920"/>
                <a:chExt cx="1680" cy="1680"/>
              </a:xfrm>
            </p:grpSpPr>
            <p:sp>
              <p:nvSpPr>
                <p:cNvPr id="12309" name="Oval 48">
                  <a:extLst>
                    <a:ext uri="{FF2B5EF4-FFF2-40B4-BE49-F238E27FC236}">
                      <a16:creationId xmlns:a16="http://schemas.microsoft.com/office/drawing/2014/main" id="{73314A1F-7098-43E2-ACDD-FE01310FA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5715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10" name="Freeform 49">
                  <a:extLst>
                    <a:ext uri="{FF2B5EF4-FFF2-40B4-BE49-F238E27FC236}">
                      <a16:creationId xmlns:a16="http://schemas.microsoft.com/office/drawing/2014/main" id="{AA4054ED-E931-465C-AF83-012525FF45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 w="57150">
                  <a:solidFill>
                    <a:srgbClr val="00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890" name="Text Box 50">
                <a:extLst>
                  <a:ext uri="{FF2B5EF4-FFF2-40B4-BE49-F238E27FC236}">
                    <a16:creationId xmlns:a16="http://schemas.microsoft.com/office/drawing/2014/main" id="{2BD9461C-1D5C-48A7-8C7E-9592AE86E31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79" y="2587"/>
                <a:ext cx="333" cy="306"/>
              </a:xfrm>
              <a:prstGeom prst="rect">
                <a:avLst/>
              </a:prstGeom>
              <a:noFill/>
              <a:ln w="57150" algn="ctr">
                <a:solidFill>
                  <a:srgbClr val="00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</p:grpSp>
      <p:grpSp>
        <p:nvGrpSpPr>
          <p:cNvPr id="163891" name="Group 51">
            <a:extLst>
              <a:ext uri="{FF2B5EF4-FFF2-40B4-BE49-F238E27FC236}">
                <a16:creationId xmlns:a16="http://schemas.microsoft.com/office/drawing/2014/main" id="{5020B2F4-BD62-4295-A6DB-56152F466FB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876801"/>
            <a:ext cx="6673850" cy="1247775"/>
            <a:chOff x="1344" y="3312"/>
            <a:chExt cx="3916" cy="642"/>
          </a:xfrm>
        </p:grpSpPr>
        <p:sp>
          <p:nvSpPr>
            <p:cNvPr id="12299" name="AutoShape 52">
              <a:extLst>
                <a:ext uri="{FF2B5EF4-FFF2-40B4-BE49-F238E27FC236}">
                  <a16:creationId xmlns:a16="http://schemas.microsoft.com/office/drawing/2014/main" id="{EA189EA6-DA0D-4432-93EC-5C11621D00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0" y="3560"/>
              <a:ext cx="3340" cy="328"/>
            </a:xfrm>
            <a:prstGeom prst="roundRect">
              <a:avLst>
                <a:gd name="adj" fmla="val 50000"/>
              </a:avLst>
            </a:prstGeom>
            <a:solidFill>
              <a:srgbClr val="000066"/>
            </a:solidFill>
            <a:ln w="57150" algn="ctr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>
                  <a:solidFill>
                    <a:srgbClr val="FFFF00"/>
                  </a:solidFill>
                  <a:cs typeface="Arial" panose="020B0604020202020204" pitchFamily="34" charset="0"/>
                </a:rPr>
                <a:t>Màu xuân rực rỡ muôn màu.</a:t>
              </a:r>
            </a:p>
          </p:txBody>
        </p:sp>
        <p:grpSp>
          <p:nvGrpSpPr>
            <p:cNvPr id="12300" name="Group 53">
              <a:extLst>
                <a:ext uri="{FF2B5EF4-FFF2-40B4-BE49-F238E27FC236}">
                  <a16:creationId xmlns:a16="http://schemas.microsoft.com/office/drawing/2014/main" id="{7FAFD82A-A56A-489D-A19E-9CE8A4B10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312"/>
              <a:ext cx="695" cy="642"/>
              <a:chOff x="2208" y="3216"/>
              <a:chExt cx="695" cy="642"/>
            </a:xfrm>
          </p:grpSpPr>
          <p:grpSp>
            <p:nvGrpSpPr>
              <p:cNvPr id="12301" name="Group 54">
                <a:extLst>
                  <a:ext uri="{FF2B5EF4-FFF2-40B4-BE49-F238E27FC236}">
                    <a16:creationId xmlns:a16="http://schemas.microsoft.com/office/drawing/2014/main" id="{6D8EC02E-9214-413C-AD6A-43F3DCB388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216"/>
                <a:ext cx="695" cy="642"/>
                <a:chOff x="2016" y="1920"/>
                <a:chExt cx="1680" cy="1680"/>
              </a:xfrm>
            </p:grpSpPr>
            <p:sp>
              <p:nvSpPr>
                <p:cNvPr id="12303" name="Oval 55">
                  <a:extLst>
                    <a:ext uri="{FF2B5EF4-FFF2-40B4-BE49-F238E27FC236}">
                      <a16:creationId xmlns:a16="http://schemas.microsoft.com/office/drawing/2014/main" id="{11C8A8A2-FE1F-4BCA-B672-9775A2194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2304" name="Freeform 56">
                  <a:extLst>
                    <a:ext uri="{FF2B5EF4-FFF2-40B4-BE49-F238E27FC236}">
                      <a16:creationId xmlns:a16="http://schemas.microsoft.com/office/drawing/2014/main" id="{94B4436F-CD74-48D7-9DAC-7FF440B3B8D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897" name="Text Box 57">
                <a:extLst>
                  <a:ext uri="{FF2B5EF4-FFF2-40B4-BE49-F238E27FC236}">
                    <a16:creationId xmlns:a16="http://schemas.microsoft.com/office/drawing/2014/main" id="{04659A25-8B81-4707-A599-5CCE56CA718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11" y="3261"/>
                <a:ext cx="281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</p:grpSp>
      <p:sp>
        <p:nvSpPr>
          <p:cNvPr id="163898" name="Text Box 58">
            <a:extLst>
              <a:ext uri="{FF2B5EF4-FFF2-40B4-BE49-F238E27FC236}">
                <a16:creationId xmlns:a16="http://schemas.microsoft.com/office/drawing/2014/main" id="{F24EF116-E568-4A36-82BE-21DD01CA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74876"/>
            <a:ext cx="1828800" cy="3768725"/>
          </a:xfrm>
          <a:prstGeom prst="rect">
            <a:avLst/>
          </a:prstGeom>
          <a:solidFill>
            <a:srgbClr val="000066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26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Trong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các câu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bên câu nào là câu </a:t>
            </a: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Ai thế nào?</a:t>
            </a:r>
          </a:p>
          <a:p>
            <a:pPr>
              <a:spcBef>
                <a:spcPct val="50000"/>
              </a:spcBef>
              <a:defRPr/>
            </a:pPr>
            <a:endParaRPr lang="en-US" sz="2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8" name="Rectangle 66">
            <a:extLst>
              <a:ext uri="{FF2B5EF4-FFF2-40B4-BE49-F238E27FC236}">
                <a16:creationId xmlns:a16="http://schemas.microsoft.com/office/drawing/2014/main" id="{6897EE08-434C-40AC-8D7F-D6F4FD156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876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Thứ năm ngày 15 tháng 12 năm 2012</a:t>
            </a:r>
          </a:p>
          <a:p>
            <a:pPr algn="ctr" eaLnBrk="1" hangingPunct="1"/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6389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63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500"/>
                                        <p:tgtEl>
                                          <p:spTgt spid="163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2326 -0.235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3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2FA87DC0-386F-4EDB-90D7-4B3E3844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875"/>
            <a:ext cx="7696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3315" name="Rectangle 9">
            <a:extLst>
              <a:ext uri="{FF2B5EF4-FFF2-40B4-BE49-F238E27FC236}">
                <a16:creationId xmlns:a16="http://schemas.microsoft.com/office/drawing/2014/main" id="{F30DBABF-739A-4EF8-8F76-246F0001C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"/>
            <a:ext cx="937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rgbClr val="FF0000"/>
                </a:solidFill>
              </a:rPr>
              <a:t>Ôn về từ chỉ đặc điểm. Ôn tập câu </a:t>
            </a:r>
            <a:r>
              <a:rPr lang="en-US" altLang="en-US" sz="2600" b="1" i="1">
                <a:solidFill>
                  <a:srgbClr val="FF0000"/>
                </a:solidFill>
              </a:rPr>
              <a:t>Ai thế nào?</a:t>
            </a:r>
            <a:r>
              <a:rPr lang="en-US" altLang="en-US" sz="2600" b="1">
                <a:solidFill>
                  <a:srgbClr val="FF0000"/>
                </a:solidFill>
              </a:rPr>
              <a:t> Dấu phẩy.</a:t>
            </a:r>
          </a:p>
        </p:txBody>
      </p:sp>
      <p:sp>
        <p:nvSpPr>
          <p:cNvPr id="165898" name="Rectangle 10">
            <a:extLst>
              <a:ext uri="{FF2B5EF4-FFF2-40B4-BE49-F238E27FC236}">
                <a16:creationId xmlns:a16="http://schemas.microsoft.com/office/drawing/2014/main" id="{6FD08C64-FF1C-49C6-B22C-58275D88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4" y="1219201"/>
            <a:ext cx="7532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rgbClr val="FF0000"/>
                </a:solidFill>
              </a:rPr>
              <a:t>Trong các câu sau câu nào đặt đúng dấu phẩy</a:t>
            </a:r>
          </a:p>
        </p:txBody>
      </p:sp>
      <p:grpSp>
        <p:nvGrpSpPr>
          <p:cNvPr id="165899" name="Group 11">
            <a:extLst>
              <a:ext uri="{FF2B5EF4-FFF2-40B4-BE49-F238E27FC236}">
                <a16:creationId xmlns:a16="http://schemas.microsoft.com/office/drawing/2014/main" id="{A33A8D47-24FD-4BB2-A41F-49B5B331899C}"/>
              </a:ext>
            </a:extLst>
          </p:cNvPr>
          <p:cNvGrpSpPr>
            <a:grpSpLocks/>
          </p:cNvGrpSpPr>
          <p:nvPr/>
        </p:nvGrpSpPr>
        <p:grpSpPr bwMode="auto">
          <a:xfrm>
            <a:off x="1828801" y="1905000"/>
            <a:ext cx="8335963" cy="981075"/>
            <a:chOff x="240" y="1680"/>
            <a:chExt cx="5251" cy="618"/>
          </a:xfrm>
        </p:grpSpPr>
        <p:sp>
          <p:nvSpPr>
            <p:cNvPr id="13344" name="Line 12">
              <a:extLst>
                <a:ext uri="{FF2B5EF4-FFF2-40B4-BE49-F238E27FC236}">
                  <a16:creationId xmlns:a16="http://schemas.microsoft.com/office/drawing/2014/main" id="{FC0333F2-583B-4DC9-A578-F8501F14E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56"/>
              <a:ext cx="4713" cy="3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Text Box 13">
              <a:extLst>
                <a:ext uri="{FF2B5EF4-FFF2-40B4-BE49-F238E27FC236}">
                  <a16:creationId xmlns:a16="http://schemas.microsoft.com/office/drawing/2014/main" id="{DBC65C3B-407A-4317-8AC2-85C092156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680"/>
              <a:ext cx="4531" cy="371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3200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tay, lại học giỏi.</a:t>
              </a:r>
            </a:p>
          </p:txBody>
        </p:sp>
        <p:grpSp>
          <p:nvGrpSpPr>
            <p:cNvPr id="13346" name="Group 14">
              <a:extLst>
                <a:ext uri="{FF2B5EF4-FFF2-40B4-BE49-F238E27FC236}">
                  <a16:creationId xmlns:a16="http://schemas.microsoft.com/office/drawing/2014/main" id="{78E6DA66-C3AC-4CCB-9C89-ED630C09B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683"/>
              <a:ext cx="558" cy="615"/>
              <a:chOff x="240" y="1683"/>
              <a:chExt cx="558" cy="615"/>
            </a:xfrm>
          </p:grpSpPr>
          <p:sp>
            <p:nvSpPr>
              <p:cNvPr id="13348" name="Text Box 15">
                <a:extLst>
                  <a:ext uri="{FF2B5EF4-FFF2-40B4-BE49-F238E27FC236}">
                    <a16:creationId xmlns:a16="http://schemas.microsoft.com/office/drawing/2014/main" id="{FB315457-5E12-4B3F-873F-36EF298F591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21" y="1685"/>
                <a:ext cx="229" cy="294"/>
              </a:xfrm>
              <a:prstGeom prst="rect">
                <a:avLst/>
              </a:prstGeom>
              <a:noFill/>
              <a:ln w="9525" algn="ctr">
                <a:solidFill>
                  <a:srgbClr val="00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>
                    <a:solidFill>
                      <a:srgbClr val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65904" name="Oval 16">
                <a:extLst>
                  <a:ext uri="{FF2B5EF4-FFF2-40B4-BE49-F238E27FC236}">
                    <a16:creationId xmlns:a16="http://schemas.microsoft.com/office/drawing/2014/main" id="{820EA343-83F8-47B6-8A8D-E1270E4D9F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" y="1826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5905" name="Oval 17">
                <a:extLst>
                  <a:ext uri="{FF2B5EF4-FFF2-40B4-BE49-F238E27FC236}">
                    <a16:creationId xmlns:a16="http://schemas.microsoft.com/office/drawing/2014/main" id="{0BACBF91-CBBA-4932-B6C0-E1C4CE78D1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40" y="1826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5906" name="Oval 18">
                <a:extLst>
                  <a:ext uri="{FF2B5EF4-FFF2-40B4-BE49-F238E27FC236}">
                    <a16:creationId xmlns:a16="http://schemas.microsoft.com/office/drawing/2014/main" id="{61B1CD91-42C7-48E4-941C-AAE6CB93D8C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8" y="1786"/>
                <a:ext cx="520" cy="3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5907" name="Oval 19">
                <a:extLst>
                  <a:ext uri="{FF2B5EF4-FFF2-40B4-BE49-F238E27FC236}">
                    <a16:creationId xmlns:a16="http://schemas.microsoft.com/office/drawing/2014/main" id="{B297E570-ADF6-49B9-9D0B-850EDA571F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77" y="1824"/>
                <a:ext cx="521" cy="3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3" name="Oval 20">
                <a:extLst>
                  <a:ext uri="{FF2B5EF4-FFF2-40B4-BE49-F238E27FC236}">
                    <a16:creationId xmlns:a16="http://schemas.microsoft.com/office/drawing/2014/main" id="{3B0BD86B-5967-459C-8A7F-A4C46FBE26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6" y="1813"/>
                <a:ext cx="467" cy="32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54" name="Oval 21">
                <a:extLst>
                  <a:ext uri="{FF2B5EF4-FFF2-40B4-BE49-F238E27FC236}">
                    <a16:creationId xmlns:a16="http://schemas.microsoft.com/office/drawing/2014/main" id="{704C8A12-98A0-4615-A407-88BBFAADAC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5" y="1683"/>
                <a:ext cx="453" cy="615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55" name="Oval 22">
                <a:extLst>
                  <a:ext uri="{FF2B5EF4-FFF2-40B4-BE49-F238E27FC236}">
                    <a16:creationId xmlns:a16="http://schemas.microsoft.com/office/drawing/2014/main" id="{4AFB1EC0-8412-4058-878E-E1CAD00458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1" y="1687"/>
                <a:ext cx="441" cy="598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56" name="Oval 23">
                <a:extLst>
                  <a:ext uri="{FF2B5EF4-FFF2-40B4-BE49-F238E27FC236}">
                    <a16:creationId xmlns:a16="http://schemas.microsoft.com/office/drawing/2014/main" id="{9896E5CB-3CAA-4213-BAB1-AC26125F7F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" y="1692"/>
                <a:ext cx="420" cy="559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57" name="Oval 24">
                <a:extLst>
                  <a:ext uri="{FF2B5EF4-FFF2-40B4-BE49-F238E27FC236}">
                    <a16:creationId xmlns:a16="http://schemas.microsoft.com/office/drawing/2014/main" id="{755FA6B2-76A9-4F41-B131-1B8097D722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49" y="1709"/>
                <a:ext cx="374" cy="4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5913" name="Text Box 25">
              <a:extLst>
                <a:ext uri="{FF2B5EF4-FFF2-40B4-BE49-F238E27FC236}">
                  <a16:creationId xmlns:a16="http://schemas.microsoft.com/office/drawing/2014/main" id="{DD17C06F-4CD1-47C8-9E46-A50BBA63923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1" y="1680"/>
              <a:ext cx="353" cy="448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165914" name="Group 26">
            <a:extLst>
              <a:ext uri="{FF2B5EF4-FFF2-40B4-BE49-F238E27FC236}">
                <a16:creationId xmlns:a16="http://schemas.microsoft.com/office/drawing/2014/main" id="{65EF14C8-3A9B-43C6-AF50-69DE6FF2575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351213"/>
            <a:ext cx="7772400" cy="1063625"/>
            <a:chOff x="240" y="2788"/>
            <a:chExt cx="5225" cy="670"/>
          </a:xfrm>
        </p:grpSpPr>
        <p:sp>
          <p:nvSpPr>
            <p:cNvPr id="13332" name="Line 27">
              <a:extLst>
                <a:ext uri="{FF2B5EF4-FFF2-40B4-BE49-F238E27FC236}">
                  <a16:creationId xmlns:a16="http://schemas.microsoft.com/office/drawing/2014/main" id="{66AD8314-DE35-45B7-8E7A-51EAAE96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56"/>
              <a:ext cx="4730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6" name="Oval 28">
              <a:extLst>
                <a:ext uri="{FF2B5EF4-FFF2-40B4-BE49-F238E27FC236}">
                  <a16:creationId xmlns:a16="http://schemas.microsoft.com/office/drawing/2014/main" id="{BB381725-DFFC-4188-8B59-F92A48A65E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2932"/>
              <a:ext cx="175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17" name="Oval 29">
              <a:extLst>
                <a:ext uri="{FF2B5EF4-FFF2-40B4-BE49-F238E27FC236}">
                  <a16:creationId xmlns:a16="http://schemas.microsoft.com/office/drawing/2014/main" id="{AC269FF4-C05E-4F28-944E-ABB3BF753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2932"/>
              <a:ext cx="175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18" name="Oval 30">
              <a:extLst>
                <a:ext uri="{FF2B5EF4-FFF2-40B4-BE49-F238E27FC236}">
                  <a16:creationId xmlns:a16="http://schemas.microsoft.com/office/drawing/2014/main" id="{7F4ED75A-4587-444A-8008-DA33801D7D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" y="2932"/>
              <a:ext cx="523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19" name="Oval 31">
              <a:extLst>
                <a:ext uri="{FF2B5EF4-FFF2-40B4-BE49-F238E27FC236}">
                  <a16:creationId xmlns:a16="http://schemas.microsoft.com/office/drawing/2014/main" id="{22D183AD-361A-4F46-AC43-880DB07004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" y="2985"/>
              <a:ext cx="522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37" name="Oval 32">
              <a:extLst>
                <a:ext uri="{FF2B5EF4-FFF2-40B4-BE49-F238E27FC236}">
                  <a16:creationId xmlns:a16="http://schemas.microsoft.com/office/drawing/2014/main" id="{EBE8AEE1-91F8-4D61-AB1D-BBB7B9125B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" y="2932"/>
              <a:ext cx="470" cy="327"/>
            </a:xfrm>
            <a:prstGeom prst="ellipse">
              <a:avLst/>
            </a:prstGeom>
            <a:solidFill>
              <a:srgbClr val="333333"/>
            </a:soli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8" name="Oval 33">
              <a:extLst>
                <a:ext uri="{FF2B5EF4-FFF2-40B4-BE49-F238E27FC236}">
                  <a16:creationId xmlns:a16="http://schemas.microsoft.com/office/drawing/2014/main" id="{2D5077D2-0A94-4E40-97BF-A853D0FF7D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6" y="2788"/>
              <a:ext cx="455" cy="618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9" name="Oval 34">
              <a:extLst>
                <a:ext uri="{FF2B5EF4-FFF2-40B4-BE49-F238E27FC236}">
                  <a16:creationId xmlns:a16="http://schemas.microsoft.com/office/drawing/2014/main" id="{CF37D7AB-25B3-46DB-87B0-DED5483667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" y="2792"/>
              <a:ext cx="443" cy="60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0" name="Oval 35">
              <a:extLst>
                <a:ext uri="{FF2B5EF4-FFF2-40B4-BE49-F238E27FC236}">
                  <a16:creationId xmlns:a16="http://schemas.microsoft.com/office/drawing/2014/main" id="{627E3575-E367-4B40-B1CE-3C5F4B4E1F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" y="2797"/>
              <a:ext cx="422" cy="56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1" name="Oval 36">
              <a:extLst>
                <a:ext uri="{FF2B5EF4-FFF2-40B4-BE49-F238E27FC236}">
                  <a16:creationId xmlns:a16="http://schemas.microsoft.com/office/drawing/2014/main" id="{C9356F1E-8C7B-44E2-9C71-78B8259BD8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2814"/>
              <a:ext cx="376" cy="4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42" name="Text Box 37">
              <a:extLst>
                <a:ext uri="{FF2B5EF4-FFF2-40B4-BE49-F238E27FC236}">
                  <a16:creationId xmlns:a16="http://schemas.microsoft.com/office/drawing/2014/main" id="{A985261C-BD16-46EC-A0D7-3DA1F968F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832"/>
              <a:ext cx="4505" cy="371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3200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 lại, học giỏi.</a:t>
              </a:r>
            </a:p>
          </p:txBody>
        </p:sp>
        <p:sp>
          <p:nvSpPr>
            <p:cNvPr id="165926" name="Text Box 38">
              <a:extLst>
                <a:ext uri="{FF2B5EF4-FFF2-40B4-BE49-F238E27FC236}">
                  <a16:creationId xmlns:a16="http://schemas.microsoft.com/office/drawing/2014/main" id="{F2D8116B-CDEB-44DA-9B03-BB9949CB0C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5" y="2844"/>
              <a:ext cx="377" cy="448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165927" name="Group 39">
            <a:extLst>
              <a:ext uri="{FF2B5EF4-FFF2-40B4-BE49-F238E27FC236}">
                <a16:creationId xmlns:a16="http://schemas.microsoft.com/office/drawing/2014/main" id="{00338AEC-A562-4163-83F1-5F6BB319762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799013"/>
            <a:ext cx="7532688" cy="1063625"/>
            <a:chOff x="240" y="2788"/>
            <a:chExt cx="5225" cy="670"/>
          </a:xfrm>
        </p:grpSpPr>
        <p:sp>
          <p:nvSpPr>
            <p:cNvPr id="13320" name="Line 40">
              <a:extLst>
                <a:ext uri="{FF2B5EF4-FFF2-40B4-BE49-F238E27FC236}">
                  <a16:creationId xmlns:a16="http://schemas.microsoft.com/office/drawing/2014/main" id="{74E87F7D-E617-4879-BED4-50A50C64F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56"/>
              <a:ext cx="4730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9" name="Oval 41">
              <a:extLst>
                <a:ext uri="{FF2B5EF4-FFF2-40B4-BE49-F238E27FC236}">
                  <a16:creationId xmlns:a16="http://schemas.microsoft.com/office/drawing/2014/main" id="{E4583718-A31C-45F2-932D-571B469488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2932"/>
              <a:ext cx="180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30" name="Oval 42">
              <a:extLst>
                <a:ext uri="{FF2B5EF4-FFF2-40B4-BE49-F238E27FC236}">
                  <a16:creationId xmlns:a16="http://schemas.microsoft.com/office/drawing/2014/main" id="{BFFA9A26-C27E-4372-862D-CC70379250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0" y="2932"/>
              <a:ext cx="180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31" name="Oval 43">
              <a:extLst>
                <a:ext uri="{FF2B5EF4-FFF2-40B4-BE49-F238E27FC236}">
                  <a16:creationId xmlns:a16="http://schemas.microsoft.com/office/drawing/2014/main" id="{ED04E22E-E946-47B1-AB25-21FCF19FB9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" y="2932"/>
              <a:ext cx="523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932" name="Oval 44">
              <a:extLst>
                <a:ext uri="{FF2B5EF4-FFF2-40B4-BE49-F238E27FC236}">
                  <a16:creationId xmlns:a16="http://schemas.microsoft.com/office/drawing/2014/main" id="{320C7C61-745E-4C9B-880F-AC518799CF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" y="2985"/>
              <a:ext cx="522" cy="32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25" name="Oval 45">
              <a:extLst>
                <a:ext uri="{FF2B5EF4-FFF2-40B4-BE49-F238E27FC236}">
                  <a16:creationId xmlns:a16="http://schemas.microsoft.com/office/drawing/2014/main" id="{9B716A8C-49EF-4A7B-892C-9796CB3A87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" y="2932"/>
              <a:ext cx="470" cy="327"/>
            </a:xfrm>
            <a:prstGeom prst="ellipse">
              <a:avLst/>
            </a:prstGeom>
            <a:solidFill>
              <a:srgbClr val="333333"/>
            </a:solidFill>
            <a:ln w="38100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6" name="Oval 46">
              <a:extLst>
                <a:ext uri="{FF2B5EF4-FFF2-40B4-BE49-F238E27FC236}">
                  <a16:creationId xmlns:a16="http://schemas.microsoft.com/office/drawing/2014/main" id="{819CE8BE-1D1D-4854-BECB-34E8E2A3F8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6" y="2788"/>
              <a:ext cx="455" cy="618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7" name="Oval 47">
              <a:extLst>
                <a:ext uri="{FF2B5EF4-FFF2-40B4-BE49-F238E27FC236}">
                  <a16:creationId xmlns:a16="http://schemas.microsoft.com/office/drawing/2014/main" id="{973760C4-9C82-4AFC-8289-6A83A305DD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" y="2792"/>
              <a:ext cx="443" cy="601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8" name="Oval 48">
              <a:extLst>
                <a:ext uri="{FF2B5EF4-FFF2-40B4-BE49-F238E27FC236}">
                  <a16:creationId xmlns:a16="http://schemas.microsoft.com/office/drawing/2014/main" id="{8F5F2F70-B5C2-4A2D-85B0-58364510B9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" y="2797"/>
              <a:ext cx="422" cy="56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Oval 49">
              <a:extLst>
                <a:ext uri="{FF2B5EF4-FFF2-40B4-BE49-F238E27FC236}">
                  <a16:creationId xmlns:a16="http://schemas.microsoft.com/office/drawing/2014/main" id="{9F29DF9B-D5AC-4858-BC7A-116386BFE1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0" y="2814"/>
              <a:ext cx="376" cy="4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Text Box 50">
              <a:extLst>
                <a:ext uri="{FF2B5EF4-FFF2-40B4-BE49-F238E27FC236}">
                  <a16:creationId xmlns:a16="http://schemas.microsoft.com/office/drawing/2014/main" id="{4C7DD315-FDFD-4544-84FA-9FDBD05FB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832"/>
              <a:ext cx="4505" cy="371"/>
            </a:xfrm>
            <a:prstGeom prst="rect">
              <a:avLst/>
            </a:prstGeom>
            <a:noFill/>
            <a:ln w="9525" algn="ctr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3200">
                  <a:solidFill>
                    <a:srgbClr val="0000CC"/>
                  </a:solidFill>
                  <a:latin typeface="Times New Roman" panose="02020603050405020304" pitchFamily="18" charset="0"/>
                </a:rPr>
                <a:t>Lan chăm chỉ, khéo tay lại học giỏi.</a:t>
              </a:r>
              <a:r>
                <a:rPr lang="en-US" altLang="en-US" sz="3200">
                  <a:latin typeface="Verdana" panose="020B0604030504040204" pitchFamily="34" charset="0"/>
                </a:rPr>
                <a:t> </a:t>
              </a:r>
              <a:endParaRPr lang="en-US" altLang="en-US" sz="3200" b="1" i="1">
                <a:solidFill>
                  <a:schemeClr val="bg1"/>
                </a:solidFill>
              </a:endParaRPr>
            </a:p>
          </p:txBody>
        </p:sp>
        <p:sp>
          <p:nvSpPr>
            <p:cNvPr id="165939" name="Text Box 51">
              <a:extLst>
                <a:ext uri="{FF2B5EF4-FFF2-40B4-BE49-F238E27FC236}">
                  <a16:creationId xmlns:a16="http://schemas.microsoft.com/office/drawing/2014/main" id="{B9B78D70-5ACC-4EE1-966B-03FFE4C7350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40" y="2844"/>
              <a:ext cx="389" cy="448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00486 -0.29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4" descr="BD20530_">
            <a:extLst>
              <a:ext uri="{FF2B5EF4-FFF2-40B4-BE49-F238E27FC236}">
                <a16:creationId xmlns:a16="http://schemas.microsoft.com/office/drawing/2014/main" id="{9FDA1C9B-87AF-4ACE-B61D-05D732AD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590800"/>
            <a:ext cx="228441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75" descr="BD20530_">
            <a:extLst>
              <a:ext uri="{FF2B5EF4-FFF2-40B4-BE49-F238E27FC236}">
                <a16:creationId xmlns:a16="http://schemas.microsoft.com/office/drawing/2014/main" id="{71C1B703-AE8D-491A-B654-A5D06386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572000"/>
            <a:ext cx="4425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76" descr="BD20530_">
            <a:extLst>
              <a:ext uri="{FF2B5EF4-FFF2-40B4-BE49-F238E27FC236}">
                <a16:creationId xmlns:a16="http://schemas.microsoft.com/office/drawing/2014/main" id="{B4B921F4-8921-4356-AF34-F115EDE8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-57150"/>
            <a:ext cx="24003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7" descr="BD20530_">
            <a:extLst>
              <a:ext uri="{FF2B5EF4-FFF2-40B4-BE49-F238E27FC236}">
                <a16:creationId xmlns:a16="http://schemas.microsoft.com/office/drawing/2014/main" id="{7C60AB47-CE29-48EB-8F5A-7671542B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6" y="0"/>
            <a:ext cx="41560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78" name="Picture 178" descr="sunflower">
            <a:extLst>
              <a:ext uri="{FF2B5EF4-FFF2-40B4-BE49-F238E27FC236}">
                <a16:creationId xmlns:a16="http://schemas.microsoft.com/office/drawing/2014/main" id="{E6664AD7-DDF8-4ABF-B8E1-DCC0E81A2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2663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79" name="Picture 179" descr="sunflower">
            <a:extLst>
              <a:ext uri="{FF2B5EF4-FFF2-40B4-BE49-F238E27FC236}">
                <a16:creationId xmlns:a16="http://schemas.microsoft.com/office/drawing/2014/main" id="{2854BD37-79E8-48DB-BD7B-76DF5BBE4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261101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180" name="Picture 180" descr="sunflower">
            <a:extLst>
              <a:ext uri="{FF2B5EF4-FFF2-40B4-BE49-F238E27FC236}">
                <a16:creationId xmlns:a16="http://schemas.microsoft.com/office/drawing/2014/main" id="{1683983D-6BF6-4891-94B5-31C9872A9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261101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182">
            <a:extLst>
              <a:ext uri="{FF2B5EF4-FFF2-40B4-BE49-F238E27FC236}">
                <a16:creationId xmlns:a16="http://schemas.microsoft.com/office/drawing/2014/main" id="{0FAADE86-7FFA-4F7F-B951-075535DDA2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8305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giỏi, chăm ngoan.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8AB0-510F-431B-82D2-C3B724617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05249-9BDB-45A8-B7A2-FFCC9521F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5" name="Object 7">
            <a:extLst>
              <a:ext uri="{FF2B5EF4-FFF2-40B4-BE49-F238E27FC236}">
                <a16:creationId xmlns:a16="http://schemas.microsoft.com/office/drawing/2014/main" id="{5591269B-A261-40E9-A356-2F6E87C69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1864" y="0"/>
          <a:ext cx="5248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346032" imgH="6984127" progId="Photoshop.Image.7">
                  <p:embed/>
                </p:oleObj>
              </mc:Choice>
              <mc:Fallback>
                <p:oleObj name="Image" r:id="rId2" imgW="5346032" imgH="6984127" progId="Photoshop.Image.7">
                  <p:embed/>
                  <p:pic>
                    <p:nvPicPr>
                      <p:cNvPr id="135175" name="Object 7">
                        <a:extLst>
                          <a:ext uri="{FF2B5EF4-FFF2-40B4-BE49-F238E27FC236}">
                            <a16:creationId xmlns:a16="http://schemas.microsoft.com/office/drawing/2014/main" id="{5591269B-A261-40E9-A356-2F6E87C69B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4" y="0"/>
                        <a:ext cx="52482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7">
            <a:extLst>
              <a:ext uri="{FF2B5EF4-FFF2-40B4-BE49-F238E27FC236}">
                <a16:creationId xmlns:a16="http://schemas.microsoft.com/office/drawing/2014/main" id="{BFD8BA4C-574A-48F5-9BB9-BB54E52F8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1"/>
            <a:ext cx="990600" cy="492443"/>
          </a:xfrm>
          <a:prstGeom prst="rect">
            <a:avLst/>
          </a:prstGeom>
          <a:solidFill>
            <a:srgbClr val="CC0000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Mến</a:t>
            </a:r>
          </a:p>
        </p:txBody>
      </p:sp>
      <p:sp>
        <p:nvSpPr>
          <p:cNvPr id="135174" name="Line 6">
            <a:extLst>
              <a:ext uri="{FF2B5EF4-FFF2-40B4-BE49-F238E27FC236}">
                <a16:creationId xmlns:a16="http://schemas.microsoft.com/office/drawing/2014/main" id="{9FC126FB-B149-4A93-9890-0863C2D9B79E}"/>
              </a:ext>
            </a:extLst>
          </p:cNvPr>
          <p:cNvSpPr>
            <a:spLocks noChangeShapeType="1"/>
          </p:cNvSpPr>
          <p:nvPr/>
        </p:nvSpPr>
        <p:spPr bwMode="auto">
          <a:xfrm rot="2319893" flipV="1">
            <a:off x="3159126" y="2443163"/>
            <a:ext cx="862013" cy="194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>
            <a:extLst>
              <a:ext uri="{FF2B5EF4-FFF2-40B4-BE49-F238E27FC236}">
                <a16:creationId xmlns:a16="http://schemas.microsoft.com/office/drawing/2014/main" id="{45AA84E4-0F79-453E-A509-3CD3D20D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8077200" cy="6019800"/>
          </a:xfrm>
          <a:prstGeom prst="rect">
            <a:avLst/>
          </a:prstGeom>
          <a:noFill/>
          <a:ln w="76200" cmpd="tri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5" name="Text Box 13">
            <a:extLst>
              <a:ext uri="{FF2B5EF4-FFF2-40B4-BE49-F238E27FC236}">
                <a16:creationId xmlns:a16="http://schemas.microsoft.com/office/drawing/2014/main" id="{31CE1543-DB44-4AF0-9475-5D7E13E8F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9601"/>
            <a:ext cx="1447800" cy="492443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Mồ Côi</a:t>
            </a:r>
          </a:p>
        </p:txBody>
      </p:sp>
      <p:sp>
        <p:nvSpPr>
          <p:cNvPr id="64530" name="Text Box 18">
            <a:extLst>
              <a:ext uri="{FF2B5EF4-FFF2-40B4-BE49-F238E27FC236}">
                <a16:creationId xmlns:a16="http://schemas.microsoft.com/office/drawing/2014/main" id="{227A5F2F-2571-4A6C-AB5A-3C4089BF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943601"/>
            <a:ext cx="1676400" cy="492443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Chủ quán</a:t>
            </a:r>
          </a:p>
        </p:txBody>
      </p:sp>
      <p:sp>
        <p:nvSpPr>
          <p:cNvPr id="139271" name="Line 7">
            <a:extLst>
              <a:ext uri="{FF2B5EF4-FFF2-40B4-BE49-F238E27FC236}">
                <a16:creationId xmlns:a16="http://schemas.microsoft.com/office/drawing/2014/main" id="{C677420D-9A05-4F5B-BE42-E9A255A58C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914400"/>
            <a:ext cx="2209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2" name="Line 8">
            <a:extLst>
              <a:ext uri="{FF2B5EF4-FFF2-40B4-BE49-F238E27FC236}">
                <a16:creationId xmlns:a16="http://schemas.microsoft.com/office/drawing/2014/main" id="{429BB042-92D0-4868-8AD0-5DC1CBA2CCFD}"/>
              </a:ext>
            </a:extLst>
          </p:cNvPr>
          <p:cNvSpPr>
            <a:spLocks noChangeShapeType="1"/>
          </p:cNvSpPr>
          <p:nvPr/>
        </p:nvSpPr>
        <p:spPr bwMode="auto">
          <a:xfrm rot="18184292" flipV="1">
            <a:off x="8944770" y="5147470"/>
            <a:ext cx="180975" cy="9890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9273" name="Picture 9" descr="1">
            <a:extLst>
              <a:ext uri="{FF2B5EF4-FFF2-40B4-BE49-F238E27FC236}">
                <a16:creationId xmlns:a16="http://schemas.microsoft.com/office/drawing/2014/main" id="{318858D3-888F-40DE-AEAC-0FDCD538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458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4" name="Text Box 10">
            <a:extLst>
              <a:ext uri="{FF2B5EF4-FFF2-40B4-BE49-F238E27FC236}">
                <a16:creationId xmlns:a16="http://schemas.microsoft.com/office/drawing/2014/main" id="{8077C23D-67A2-49EA-9C14-361C981FB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19801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</a:rPr>
              <a:t>Đom Đóm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 animBg="1"/>
      <p:bldP spid="64530" grpId="0" animBg="1"/>
      <p:bldP spid="139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3">
            <a:extLst>
              <a:ext uri="{FF2B5EF4-FFF2-40B4-BE49-F238E27FC236}">
                <a16:creationId xmlns:a16="http://schemas.microsoft.com/office/drawing/2014/main" id="{6099388B-7F49-4A03-973D-922A5E270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3962400"/>
          <a:ext cx="54403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615873" imgH="5168254" progId="Photoshop.Image.7">
                  <p:embed/>
                </p:oleObj>
              </mc:Choice>
              <mc:Fallback>
                <p:oleObj name="Image" r:id="rId2" imgW="6615873" imgH="5168254" progId="Photoshop.Image.7">
                  <p:embed/>
                  <p:pic>
                    <p:nvPicPr>
                      <p:cNvPr id="5122" name="Object 33">
                        <a:extLst>
                          <a:ext uri="{FF2B5EF4-FFF2-40B4-BE49-F238E27FC236}">
                            <a16:creationId xmlns:a16="http://schemas.microsoft.com/office/drawing/2014/main" id="{6099388B-7F49-4A03-973D-922A5E270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3962400"/>
                        <a:ext cx="54403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23" descr="men 1">
            <a:extLst>
              <a:ext uri="{FF2B5EF4-FFF2-40B4-BE49-F238E27FC236}">
                <a16:creationId xmlns:a16="http://schemas.microsoft.com/office/drawing/2014/main" id="{E810B645-B756-45F0-89BE-15D99748EB2B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7191"/>
          <a:stretch>
            <a:fillRect/>
          </a:stretch>
        </p:blipFill>
        <p:spPr>
          <a:xfrm>
            <a:off x="2590800" y="1219200"/>
            <a:ext cx="3124200" cy="2667000"/>
          </a:xfrm>
          <a:noFill/>
          <a:ln w="76200" cmpd="tri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34090C16-D463-4FC7-BA75-1400026D7136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676400" y="76200"/>
            <a:ext cx="88392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3200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</a:rPr>
              <a:t>: Hãy tìm những từ ngữ thích hợp để nói về đặc điểm của nhân vật trong các bài tập đọc mới học.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16502871-B96C-4C54-AA01-44358D4B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1"/>
            <a:ext cx="990600" cy="492443"/>
          </a:xfrm>
          <a:prstGeom prst="rect">
            <a:avLst/>
          </a:prstGeom>
          <a:solidFill>
            <a:srgbClr val="CC0000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bg1"/>
                </a:solidFill>
                <a:latin typeface="Times New Roman" panose="02020603050405020304" pitchFamily="18" charset="0"/>
              </a:rPr>
              <a:t>Mến</a:t>
            </a:r>
          </a:p>
        </p:txBody>
      </p:sp>
      <p:sp>
        <p:nvSpPr>
          <p:cNvPr id="5126" name="Text Box 18">
            <a:extLst>
              <a:ext uri="{FF2B5EF4-FFF2-40B4-BE49-F238E27FC236}">
                <a16:creationId xmlns:a16="http://schemas.microsoft.com/office/drawing/2014/main" id="{5B042BE2-20DA-43A9-912C-B88D0D9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311901"/>
            <a:ext cx="1676400" cy="492443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Chủ quán</a:t>
            </a:r>
          </a:p>
        </p:txBody>
      </p:sp>
      <p:sp>
        <p:nvSpPr>
          <p:cNvPr id="5127" name="Text Box 13">
            <a:extLst>
              <a:ext uri="{FF2B5EF4-FFF2-40B4-BE49-F238E27FC236}">
                <a16:creationId xmlns:a16="http://schemas.microsoft.com/office/drawing/2014/main" id="{7B385446-F82E-4C71-80D3-20F6D50D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178301"/>
            <a:ext cx="1447800" cy="492443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Mồ Côi</a:t>
            </a:r>
          </a:p>
        </p:txBody>
      </p:sp>
      <p:sp>
        <p:nvSpPr>
          <p:cNvPr id="5128" name="Line 22">
            <a:extLst>
              <a:ext uri="{FF2B5EF4-FFF2-40B4-BE49-F238E27FC236}">
                <a16:creationId xmlns:a16="http://schemas.microsoft.com/office/drawing/2014/main" id="{B03E526D-0D77-4B02-A36B-83ABF41B2B47}"/>
              </a:ext>
            </a:extLst>
          </p:cNvPr>
          <p:cNvSpPr>
            <a:spLocks noChangeShapeType="1"/>
          </p:cNvSpPr>
          <p:nvPr/>
        </p:nvSpPr>
        <p:spPr bwMode="auto">
          <a:xfrm rot="2319893" flipV="1">
            <a:off x="2398713" y="2092325"/>
            <a:ext cx="457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23">
            <a:extLst>
              <a:ext uri="{FF2B5EF4-FFF2-40B4-BE49-F238E27FC236}">
                <a16:creationId xmlns:a16="http://schemas.microsoft.com/office/drawing/2014/main" id="{13D3F17D-FC82-4B9C-AA31-8038942E5299}"/>
              </a:ext>
            </a:extLst>
          </p:cNvPr>
          <p:cNvSpPr>
            <a:spLocks noChangeShapeType="1"/>
          </p:cNvSpPr>
          <p:nvPr/>
        </p:nvSpPr>
        <p:spPr bwMode="auto">
          <a:xfrm rot="6968140">
            <a:off x="8437563" y="5995988"/>
            <a:ext cx="120650" cy="660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27">
            <a:extLst>
              <a:ext uri="{FF2B5EF4-FFF2-40B4-BE49-F238E27FC236}">
                <a16:creationId xmlns:a16="http://schemas.microsoft.com/office/drawing/2014/main" id="{3C9DA1BC-F156-4708-869C-7BC24CADB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419600"/>
            <a:ext cx="2286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1" name="Picture 31" descr="Picture3">
            <a:extLst>
              <a:ext uri="{FF2B5EF4-FFF2-40B4-BE49-F238E27FC236}">
                <a16:creationId xmlns:a16="http://schemas.microsoft.com/office/drawing/2014/main" id="{44143EB8-8EDA-4300-BB75-FA4F6ED3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00150"/>
            <a:ext cx="3581400" cy="27432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 Box 10">
            <a:extLst>
              <a:ext uri="{FF2B5EF4-FFF2-40B4-BE49-F238E27FC236}">
                <a16:creationId xmlns:a16="http://schemas.microsoft.com/office/drawing/2014/main" id="{9CB44C37-6F71-463C-BA5C-C62AC8F7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1282701"/>
            <a:ext cx="1752600" cy="492443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Đom Đóm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7F6DF91A-A49A-43C2-9860-2BA495F0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về từ chỉ đặc điểm. 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  <p:graphicFrame>
        <p:nvGraphicFramePr>
          <p:cNvPr id="159860" name="Group 116">
            <a:extLst>
              <a:ext uri="{FF2B5EF4-FFF2-40B4-BE49-F238E27FC236}">
                <a16:creationId xmlns:a16="http://schemas.microsoft.com/office/drawing/2014/main" id="{8F54F66A-5E80-431B-BFC6-4DF43A01A8DA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371600"/>
          <a:ext cx="8610600" cy="5334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Nhân vật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 điểm nhân vật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Mến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Đóm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c)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Anh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Mồ Côi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quán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4" name="Text Box 26">
            <a:extLst>
              <a:ext uri="{FF2B5EF4-FFF2-40B4-BE49-F238E27FC236}">
                <a16:creationId xmlns:a16="http://schemas.microsoft.com/office/drawing/2014/main" id="{8CB8A66F-1D8B-462F-ADF2-AEFEC2D3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43100"/>
            <a:ext cx="6934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dũng cảm, nhanh nhẹn, không ngần ngại cứu người, sẵn sàng cứu người, tốt bụng, biết sống vì người khác, biết hi sinh,…</a:t>
            </a:r>
          </a:p>
        </p:txBody>
      </p:sp>
      <p:sp>
        <p:nvSpPr>
          <p:cNvPr id="6165" name="Text Box 27">
            <a:extLst>
              <a:ext uri="{FF2B5EF4-FFF2-40B4-BE49-F238E27FC236}">
                <a16:creationId xmlns:a16="http://schemas.microsoft.com/office/drawing/2014/main" id="{02954FBA-310F-4363-A586-BAF64E81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47345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cần cù, chuyên cần, chăm chỉ, tốt bụng, có trách nhiệm, …</a:t>
            </a:r>
          </a:p>
        </p:txBody>
      </p:sp>
      <p:sp>
        <p:nvSpPr>
          <p:cNvPr id="6166" name="Text Box 28">
            <a:extLst>
              <a:ext uri="{FF2B5EF4-FFF2-40B4-BE49-F238E27FC236}">
                <a16:creationId xmlns:a16="http://schemas.microsoft.com/office/drawing/2014/main" id="{814FE7F4-3833-47D9-B672-9A2E0BD9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73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thông minh, tài trí, công minh, biết bảo vệ lẽ phải, biết giúp đỡ người bị oan,  …</a:t>
            </a:r>
          </a:p>
        </p:txBody>
      </p:sp>
      <p:sp>
        <p:nvSpPr>
          <p:cNvPr id="6167" name="Text Box 29">
            <a:extLst>
              <a:ext uri="{FF2B5EF4-FFF2-40B4-BE49-F238E27FC236}">
                <a16:creationId xmlns:a16="http://schemas.microsoft.com/office/drawing/2014/main" id="{776B04C0-C700-4B01-A1C3-7772E4DF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388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tham lam, dối trá, gian trá, xấu xa, vu oan cho người khác,…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>
            <a:extLst>
              <a:ext uri="{FF2B5EF4-FFF2-40B4-BE49-F238E27FC236}">
                <a16:creationId xmlns:a16="http://schemas.microsoft.com/office/drawing/2014/main" id="{9BEF2365-10B4-4A60-A178-04D4CB927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718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M</a:t>
            </a:r>
            <a:r>
              <a:rPr lang="en-US" altLang="en-US" sz="2800"/>
              <a:t>: </a:t>
            </a:r>
            <a:r>
              <a:rPr lang="en-US" altLang="en-US" sz="2800">
                <a:solidFill>
                  <a:srgbClr val="0000CC"/>
                </a:solidFill>
              </a:rPr>
              <a:t>Buổi sớm hôm nay lạnh cóng tay</a:t>
            </a:r>
            <a:r>
              <a:rPr lang="en-US" altLang="en-US" sz="2800"/>
              <a:t>.</a:t>
            </a:r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2C38DFD8-67FD-47D5-9B36-42F2D377F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14400"/>
            <a:ext cx="8458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i="1" u="sng">
                <a:solidFill>
                  <a:srgbClr val="FF0000"/>
                </a:solidFill>
              </a:rPr>
              <a:t>Bài 2</a:t>
            </a:r>
            <a:r>
              <a:rPr lang="en-US" altLang="en-US" sz="2800" i="1">
                <a:solidFill>
                  <a:srgbClr val="FF0000"/>
                </a:solidFill>
              </a:rPr>
              <a:t>: Đặt câu theo mẫu Ai thế nào? để miêu tả: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         a) Một bác nông dân.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         b) Một bông hoa trong vườn.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         c) Một buổi sớm mùa đông.</a:t>
            </a:r>
          </a:p>
        </p:txBody>
      </p:sp>
      <p:sp>
        <p:nvSpPr>
          <p:cNvPr id="7172" name="Rectangle 42">
            <a:extLst>
              <a:ext uri="{FF2B5EF4-FFF2-40B4-BE49-F238E27FC236}">
                <a16:creationId xmlns:a16="http://schemas.microsoft.com/office/drawing/2014/main" id="{19EE0E93-0115-46CF-BB53-E07B3394C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1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về từ chỉ đặc điểm. 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95460A8-62C5-4BF3-BB9C-AFA17899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30170A-6B42-45B0-B191-696CCE7C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0AD34BC2-FE6D-483F-9B26-4BF28A98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81001"/>
            <a:ext cx="2514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7463" name="Picture 7" descr="anh2">
            <a:extLst>
              <a:ext uri="{FF2B5EF4-FFF2-40B4-BE49-F238E27FC236}">
                <a16:creationId xmlns:a16="http://schemas.microsoft.com/office/drawing/2014/main" id="{3F2C5878-EFD4-44F7-BD5A-E072B334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9" name="Picture 13" descr="Sapa2">
            <a:extLst>
              <a:ext uri="{FF2B5EF4-FFF2-40B4-BE49-F238E27FC236}">
                <a16:creationId xmlns:a16="http://schemas.microsoft.com/office/drawing/2014/main" id="{472B3F5F-5ED7-4BEE-BB22-A0713F29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200"/>
            <a:ext cx="2971800" cy="220980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70" name="Picture 14" descr="hoa hong">
            <a:extLst>
              <a:ext uri="{FF2B5EF4-FFF2-40B4-BE49-F238E27FC236}">
                <a16:creationId xmlns:a16="http://schemas.microsoft.com/office/drawing/2014/main" id="{FCBBD301-66EA-41F9-886D-B5467237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0"/>
            <a:ext cx="3048000" cy="2286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7471" name="il_fi" descr="small%20farmer">
            <a:extLst>
              <a:ext uri="{FF2B5EF4-FFF2-40B4-BE49-F238E27FC236}">
                <a16:creationId xmlns:a16="http://schemas.microsoft.com/office/drawing/2014/main" id="{D191C7DC-7B55-43E4-8F6B-C8556359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4" name="il_fi" descr="bp2">
            <a:extLst>
              <a:ext uri="{FF2B5EF4-FFF2-40B4-BE49-F238E27FC236}">
                <a16:creationId xmlns:a16="http://schemas.microsoft.com/office/drawing/2014/main" id="{1BDD825A-3001-4664-8A7F-07CCADD0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8" name="rg_hi" descr="ANd9GcRt4D-ZiXHztTml4eE4JbkV6Pqhzrxd8xEciI8h3JrYh5C75FlY">
            <a:extLst>
              <a:ext uri="{FF2B5EF4-FFF2-40B4-BE49-F238E27FC236}">
                <a16:creationId xmlns:a16="http://schemas.microsoft.com/office/drawing/2014/main" id="{B9C27D61-D0D8-4874-B501-C7CED4AF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9" name="Picture 23" descr="ANd9GcS482hS7zEzptZPk0HyKOVeGq8hAJxxDO0Vm-sAPRwzVcJOJltjSg">
            <a:extLst>
              <a:ext uri="{FF2B5EF4-FFF2-40B4-BE49-F238E27FC236}">
                <a16:creationId xmlns:a16="http://schemas.microsoft.com/office/drawing/2014/main" id="{EC7C5486-7511-4D82-BD79-56354CA1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1"/>
            <a:ext cx="304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0" name="il_fi" descr="leuven1">
            <a:extLst>
              <a:ext uri="{FF2B5EF4-FFF2-40B4-BE49-F238E27FC236}">
                <a16:creationId xmlns:a16="http://schemas.microsoft.com/office/drawing/2014/main" id="{1058F4DA-37F4-477D-8D90-12E9BDE9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1" name="rg_hi" descr="ANd9GcRkdVp72OqHTW8I6wn0ylOUYF31HMAUiFD9ZoXP8n3vHxkW0miM0Q">
            <a:extLst>
              <a:ext uri="{FF2B5EF4-FFF2-40B4-BE49-F238E27FC236}">
                <a16:creationId xmlns:a16="http://schemas.microsoft.com/office/drawing/2014/main" id="{588A8D1D-E107-46A2-8C86-59BEDE19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4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4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0BACE24-ACE2-463A-82FB-849D6EE86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8229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i="1" u="sng">
                <a:solidFill>
                  <a:srgbClr val="FF0000"/>
                </a:solidFill>
              </a:rPr>
              <a:t>Bài 2</a:t>
            </a:r>
            <a:r>
              <a:rPr lang="en-US" altLang="en-US" sz="2800" i="1">
                <a:solidFill>
                  <a:srgbClr val="FF0000"/>
                </a:solidFill>
              </a:rPr>
              <a:t>: Đặt câu theo mẫu Ai thế nào? để miêu tả: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         </a:t>
            </a:r>
            <a:r>
              <a:rPr lang="en-US" altLang="en-US" sz="2800">
                <a:solidFill>
                  <a:srgbClr val="0000CC"/>
                </a:solidFill>
              </a:rPr>
              <a:t>a) Một bác nông dân.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         b) Một bông hoa trong vườn.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         c) Một buổi sớm mùa đông.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25F081D9-FE15-466F-A6D7-95B5D8B8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M</a:t>
            </a:r>
            <a:r>
              <a:rPr lang="en-US" altLang="en-US" sz="2800">
                <a:solidFill>
                  <a:srgbClr val="0000CC"/>
                </a:solidFill>
              </a:rPr>
              <a:t>: Buổi sớm hôm nay lạnh cóng tay.</a:t>
            </a:r>
          </a:p>
        </p:txBody>
      </p:sp>
      <p:sp>
        <p:nvSpPr>
          <p:cNvPr id="9220" name="Rectangle 15">
            <a:extLst>
              <a:ext uri="{FF2B5EF4-FFF2-40B4-BE49-F238E27FC236}">
                <a16:creationId xmlns:a16="http://schemas.microsoft.com/office/drawing/2014/main" id="{9AF61142-0211-4043-981D-EFBE42DBF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2401"/>
            <a:ext cx="487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id="{8510AE33-F71B-482E-849F-EEBFC66B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Tiết 17: Ôn về từ chỉ đặc điểm. 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9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2D036A-AAAC-4103-BB5A-CD8EC12B6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883920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u="sng">
                <a:solidFill>
                  <a:srgbClr val="FF0000"/>
                </a:solidFill>
              </a:rPr>
              <a:t>Bài 3</a:t>
            </a:r>
            <a:r>
              <a:rPr lang="en-US" altLang="en-US" sz="2800">
                <a:solidFill>
                  <a:srgbClr val="FF0000"/>
                </a:solidFill>
              </a:rPr>
              <a:t>: Em có thể đặt dấu phẩy vào chỗ nào trong mỗi câu sau?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>
                <a:solidFill>
                  <a:srgbClr val="000000"/>
                </a:solidFill>
              </a:rPr>
              <a:t>a) Ếch con ngoan ngoãn chăm chỉ và thông minh.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600">
                <a:solidFill>
                  <a:srgbClr val="000000"/>
                </a:solidFill>
              </a:rPr>
              <a:t>b) Nắng cuối thu vàng ong dù giữa trưa cũng chỉ dìu dịu.</a:t>
            </a:r>
            <a:endParaRPr lang="en-US" altLang="en-US" sz="2600">
              <a:solidFill>
                <a:srgbClr val="3333CC"/>
              </a:solidFill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4397102E-28BF-426C-A7AD-0E4C4303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1"/>
            <a:ext cx="325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ED86106B-0019-456C-A5C3-A6A7BDA8A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3048001"/>
            <a:ext cx="282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0245" name="Rectangle 26">
            <a:extLst>
              <a:ext uri="{FF2B5EF4-FFF2-40B4-BE49-F238E27FC236}">
                <a16:creationId xmlns:a16="http://schemas.microsoft.com/office/drawing/2014/main" id="{FDB76CE7-F8C2-4D44-868B-75CE5DBE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76201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2" name="Rectangle 27">
            <a:extLst>
              <a:ext uri="{FF2B5EF4-FFF2-40B4-BE49-F238E27FC236}">
                <a16:creationId xmlns:a16="http://schemas.microsoft.com/office/drawing/2014/main" id="{7B6A8CE3-EBBF-4D3E-9135-3465937B7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85800"/>
            <a:ext cx="6019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Tiết 17 : Ôn về từ chỉ đặc điểm. </a:t>
            </a:r>
          </a:p>
          <a:p>
            <a:pPr algn="ctr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Ôn tập câu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Ai thế nào ?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Dấu phẩy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Office Theme</vt:lpstr>
      <vt:lpstr>Adobe Photoshop Image</vt:lpstr>
      <vt:lpstr>PowerPoint Presentation</vt:lpstr>
      <vt:lpstr>PowerPoint Presentation</vt:lpstr>
      <vt:lpstr>PowerPoint Presentation</vt:lpstr>
      <vt:lpstr>Bài 1: Hãy tìm những từ ngữ thích hợp để nói về đặc điểm của nhân vật trong các bài tập đọc mới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2020-12-22T14:11:26Z</dcterms:created>
  <dcterms:modified xsi:type="dcterms:W3CDTF">2020-12-22T14:12:15Z</dcterms:modified>
</cp:coreProperties>
</file>