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6" r:id="rId3"/>
    <p:sldId id="259" r:id="rId4"/>
    <p:sldId id="260" r:id="rId5"/>
    <p:sldId id="261" r:id="rId6"/>
    <p:sldId id="262" r:id="rId7"/>
    <p:sldId id="267" r:id="rId8"/>
  </p:sldIdLst>
  <p:sldSz cx="9144000" cy="6858000" type="screen4x3"/>
  <p:notesSz cx="6735763" cy="98694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CCFF99"/>
    <a:srgbClr val="FFCCFF"/>
    <a:srgbClr val="FFFF99"/>
    <a:srgbClr val="FFCC00"/>
    <a:srgbClr val="6600CC"/>
    <a:srgbClr val="CC33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936" autoAdjust="0"/>
    <p:restoredTop sz="94660"/>
  </p:normalViewPr>
  <p:slideViewPr>
    <p:cSldViewPr>
      <p:cViewPr varScale="1">
        <p:scale>
          <a:sx n="82" d="100"/>
          <a:sy n="82" d="100"/>
        </p:scale>
        <p:origin x="1229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374ED3-573A-4C0E-BF33-A42119D741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CB07A0-0FC4-40AE-8A4F-43CBA87625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FAACBF-4FB8-4A01-A7A6-8F8244AD3AD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897D85-9640-4628-BEF3-22ADBB7FA6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879480-AE7C-48D6-B848-72CBC353EE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0A236F-8DCB-4C77-BCBE-7B0699C763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61FFD0-6783-401F-9EEF-AD816D1ABE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DCF3C3-18F6-4F85-BAB3-ADAB84E1FF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34E083-06C2-4D91-854E-687DCC2CF1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2EAED8-3FD7-4DAA-B07C-C820552207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EB8035-2804-4499-84FA-AEC01A8252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7F6D6C4-81D7-4229-B826-FFE0D85B0E8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Line 6"/>
          <p:cNvSpPr>
            <a:spLocks noChangeShapeType="1"/>
          </p:cNvSpPr>
          <p:nvPr/>
        </p:nvSpPr>
        <p:spPr bwMode="auto">
          <a:xfrm flipV="1">
            <a:off x="3657600" y="914400"/>
            <a:ext cx="2133600" cy="0"/>
          </a:xfrm>
          <a:prstGeom prst="line">
            <a:avLst/>
          </a:prstGeom>
          <a:noFill/>
          <a:ln w="9525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609600" y="990600"/>
            <a:ext cx="8534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CC3300"/>
                </a:solidFill>
              </a:rPr>
              <a:t>Nhân hóa. Ôn tập cách đặt và trả lời câu hỏi </a:t>
            </a:r>
            <a:r>
              <a:rPr lang="en-US" sz="2000" b="1" i="1">
                <a:solidFill>
                  <a:srgbClr val="CC3300"/>
                </a:solidFill>
              </a:rPr>
              <a:t>Để làm gì? </a:t>
            </a:r>
            <a:r>
              <a:rPr lang="en-US" sz="2000" b="1">
                <a:solidFill>
                  <a:srgbClr val="CC3300"/>
                </a:solidFill>
              </a:rPr>
              <a:t>Dấu chấm, chấm hỏi, chấm than.</a:t>
            </a:r>
          </a:p>
        </p:txBody>
      </p:sp>
      <p:sp>
        <p:nvSpPr>
          <p:cNvPr id="4104" name="AutoShape 8"/>
          <p:cNvSpPr>
            <a:spLocks noChangeArrowheads="1"/>
          </p:cNvSpPr>
          <p:nvPr/>
        </p:nvSpPr>
        <p:spPr bwMode="auto">
          <a:xfrm>
            <a:off x="152400" y="2057400"/>
            <a:ext cx="3276600" cy="457200"/>
          </a:xfrm>
          <a:prstGeom prst="ribbon">
            <a:avLst>
              <a:gd name="adj1" fmla="val 12500"/>
              <a:gd name="adj2" fmla="val 50000"/>
            </a:avLst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6600CC"/>
                </a:solidFill>
              </a:rPr>
              <a:t>BÀI TẬP 1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4267200" y="2286000"/>
            <a:ext cx="464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Trong những câu thơ sau, </a:t>
            </a:r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457200" y="2743200"/>
            <a:ext cx="8686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cây cối và sự vật tự xưng là gì ? Cách xưng hô ấy có tác dụng gì ?</a:t>
            </a:r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0" y="3857625"/>
            <a:ext cx="5334000" cy="184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000" b="1">
                <a:solidFill>
                  <a:srgbClr val="CC3300"/>
                </a:solidFill>
              </a:rPr>
              <a:t>a)</a:t>
            </a:r>
            <a:r>
              <a:rPr lang="en-US" sz="2400" b="1">
                <a:solidFill>
                  <a:schemeClr val="accent2"/>
                </a:solidFill>
              </a:rPr>
              <a:t> T</a:t>
            </a:r>
            <a:r>
              <a:rPr lang="en-US" sz="2000" b="1">
                <a:solidFill>
                  <a:schemeClr val="accent2"/>
                </a:solidFill>
              </a:rPr>
              <a:t>ôi là bèo lục bình</a:t>
            </a:r>
          </a:p>
          <a:p>
            <a:pPr marL="342900" indent="-342900">
              <a:spcBef>
                <a:spcPct val="50000"/>
              </a:spcBef>
            </a:pPr>
            <a:r>
              <a:rPr lang="en-US" sz="2000" b="1">
                <a:solidFill>
                  <a:schemeClr val="accent2"/>
                </a:solidFill>
              </a:rPr>
              <a:t>    Bứt khỏi sình đi dạo</a:t>
            </a:r>
          </a:p>
          <a:p>
            <a:pPr marL="342900" indent="-342900">
              <a:spcBef>
                <a:spcPct val="50000"/>
              </a:spcBef>
            </a:pPr>
            <a:r>
              <a:rPr lang="en-US" sz="2000" b="1">
                <a:solidFill>
                  <a:schemeClr val="accent2"/>
                </a:solidFill>
              </a:rPr>
              <a:t>    Dong mây trắng làm buồm</a:t>
            </a:r>
          </a:p>
          <a:p>
            <a:pPr marL="342900" indent="-342900">
              <a:spcBef>
                <a:spcPct val="50000"/>
              </a:spcBef>
            </a:pPr>
            <a:r>
              <a:rPr lang="en-US" sz="2000" b="1">
                <a:solidFill>
                  <a:schemeClr val="accent2"/>
                </a:solidFill>
              </a:rPr>
              <a:t>    Mượn trăng non làm giáo.</a:t>
            </a:r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1447800" y="6096000"/>
            <a:ext cx="3429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CC3300"/>
                </a:solidFill>
              </a:rPr>
              <a:t>Nguyễn Ngọc Oánh</a:t>
            </a:r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4829175" y="3919538"/>
            <a:ext cx="4572000" cy="17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CC3300"/>
                </a:solidFill>
              </a:rPr>
              <a:t>b)  </a:t>
            </a:r>
            <a:r>
              <a:rPr lang="en-US" sz="2000" b="1">
                <a:solidFill>
                  <a:schemeClr val="accent2"/>
                </a:solidFill>
              </a:rPr>
              <a:t>Tớ là chiếc xe lu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accent2"/>
                </a:solidFill>
              </a:rPr>
              <a:t>     Người tớ to lù lù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accent2"/>
                </a:solidFill>
              </a:rPr>
              <a:t>     Con đường nào mới đắp 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accent2"/>
                </a:solidFill>
              </a:rPr>
              <a:t>     Tớ lăn bằng tăm tắp.</a:t>
            </a:r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6248400" y="6096000"/>
            <a:ext cx="2895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CC3300"/>
                </a:solidFill>
              </a:rPr>
              <a:t>Trần Nguyên Đào</a:t>
            </a:r>
          </a:p>
        </p:txBody>
      </p:sp>
      <p:sp>
        <p:nvSpPr>
          <p:cNvPr id="2060" name="Line 16"/>
          <p:cNvSpPr>
            <a:spLocks noChangeShapeType="1"/>
          </p:cNvSpPr>
          <p:nvPr/>
        </p:nvSpPr>
        <p:spPr bwMode="auto">
          <a:xfrm>
            <a:off x="4648200" y="3810000"/>
            <a:ext cx="0" cy="304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3" name="Line 17"/>
          <p:cNvSpPr>
            <a:spLocks noChangeShapeType="1"/>
          </p:cNvSpPr>
          <p:nvPr/>
        </p:nvSpPr>
        <p:spPr bwMode="auto">
          <a:xfrm>
            <a:off x="595313" y="3143250"/>
            <a:ext cx="4267200" cy="0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4" name="Line 18"/>
          <p:cNvSpPr>
            <a:spLocks noChangeShapeType="1"/>
          </p:cNvSpPr>
          <p:nvPr/>
        </p:nvSpPr>
        <p:spPr bwMode="auto">
          <a:xfrm>
            <a:off x="5410200" y="3143250"/>
            <a:ext cx="3276600" cy="0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5" name="Line 19"/>
          <p:cNvSpPr>
            <a:spLocks noChangeShapeType="1"/>
          </p:cNvSpPr>
          <p:nvPr/>
        </p:nvSpPr>
        <p:spPr bwMode="auto">
          <a:xfrm>
            <a:off x="557213" y="3524250"/>
            <a:ext cx="1143000" cy="0"/>
          </a:xfrm>
          <a:prstGeom prst="line">
            <a:avLst/>
          </a:prstGeom>
          <a:noFill/>
          <a:ln w="28575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70" decel="100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770" decel="100000"/>
                                        <p:tgtEl>
                                          <p:spTgt spid="410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30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4104" grpId="0" animBg="1"/>
      <p:bldP spid="4105" grpId="0"/>
      <p:bldP spid="4107" grpId="0"/>
      <p:bldP spid="4109" grpId="0"/>
      <p:bldP spid="4110" grpId="0"/>
      <p:bldP spid="4111" grpId="0"/>
      <p:bldP spid="4113" grpId="0" animBg="1"/>
      <p:bldP spid="4114" grpId="0" animBg="1"/>
      <p:bldP spid="41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2743200" y="838200"/>
            <a:ext cx="3886200" cy="5030788"/>
            <a:chOff x="576" y="1248"/>
            <a:chExt cx="1623" cy="2399"/>
          </a:xfrm>
        </p:grpSpPr>
        <p:sp>
          <p:nvSpPr>
            <p:cNvPr id="3078" name="Text Box 9"/>
            <p:cNvSpPr txBox="1">
              <a:spLocks noChangeArrowheads="1"/>
            </p:cNvSpPr>
            <p:nvPr/>
          </p:nvSpPr>
          <p:spPr bwMode="auto">
            <a:xfrm>
              <a:off x="720" y="3456"/>
              <a:ext cx="1392" cy="1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CC3300"/>
                  </a:solidFill>
                </a:rPr>
                <a:t>Bèo lục bình</a:t>
              </a:r>
            </a:p>
          </p:txBody>
        </p:sp>
        <p:pic>
          <p:nvPicPr>
            <p:cNvPr id="3079" name="Picture 13" descr="beo luc binh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576" y="1248"/>
              <a:ext cx="1623" cy="20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2286000" y="1905000"/>
            <a:ext cx="4572000" cy="3911600"/>
            <a:chOff x="2640" y="1440"/>
            <a:chExt cx="2688" cy="2139"/>
          </a:xfrm>
        </p:grpSpPr>
        <p:pic>
          <p:nvPicPr>
            <p:cNvPr id="3076" name="Picture 14" descr="xe lu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640" y="1440"/>
              <a:ext cx="2688" cy="17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077" name="Text Box 15"/>
            <p:cNvSpPr txBox="1">
              <a:spLocks noChangeArrowheads="1"/>
            </p:cNvSpPr>
            <p:nvPr/>
          </p:nvSpPr>
          <p:spPr bwMode="auto">
            <a:xfrm>
              <a:off x="3408" y="3360"/>
              <a:ext cx="912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CC3300"/>
                  </a:solidFill>
                </a:rPr>
                <a:t>Xe lu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4"/>
          <p:cNvSpPr>
            <a:spLocks noChangeArrowheads="1"/>
          </p:cNvSpPr>
          <p:nvPr/>
        </p:nvSpPr>
        <p:spPr bwMode="auto">
          <a:xfrm>
            <a:off x="533400" y="228600"/>
            <a:ext cx="8610600" cy="3505200"/>
          </a:xfrm>
          <a:prstGeom prst="cloudCallout">
            <a:avLst>
              <a:gd name="adj1" fmla="val -48380"/>
              <a:gd name="adj2" fmla="val 127218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vi-VN" sz="1600"/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1219200" y="762000"/>
            <a:ext cx="769620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  Bèo lục bình tự xưng là “</a:t>
            </a:r>
            <a:r>
              <a:rPr lang="en-US" sz="2400" b="1" i="1"/>
              <a:t>tôi “, </a:t>
            </a:r>
            <a:r>
              <a:rPr lang="en-US" sz="2400" b="1"/>
              <a:t>xe lu tự xưng thân mật là “</a:t>
            </a:r>
            <a:r>
              <a:rPr lang="en-US" sz="2400" b="1" i="1"/>
              <a:t>tớ“ </a:t>
            </a:r>
            <a:r>
              <a:rPr lang="en-US" sz="2400" b="1"/>
              <a:t>khi nói về mình. </a:t>
            </a:r>
          </a:p>
          <a:p>
            <a:pPr>
              <a:spcBef>
                <a:spcPct val="50000"/>
              </a:spcBef>
            </a:pPr>
            <a:r>
              <a:rPr lang="en-US" sz="2400" b="1"/>
              <a:t>Cách xưng hô ấy làm cho ta có cảm giác bèo lục bình và xe lu giống như một người bạn gần gũi đang nói chuyện cùng ta. </a:t>
            </a:r>
          </a:p>
        </p:txBody>
      </p:sp>
      <p:pic>
        <p:nvPicPr>
          <p:cNvPr id="4100" name="Picture 7" descr="butterfly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341911">
            <a:off x="6486525" y="4486275"/>
            <a:ext cx="2066925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8" descr="1 (1567)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7600" y="3886200"/>
            <a:ext cx="25908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9" descr="1 (1567)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1200" y="5029200"/>
            <a:ext cx="1524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304800" y="2286000"/>
            <a:ext cx="3276600" cy="685800"/>
          </a:xfrm>
          <a:prstGeom prst="ribbon">
            <a:avLst>
              <a:gd name="adj1" fmla="val 12500"/>
              <a:gd name="adj2" fmla="val 50000"/>
            </a:avLst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6600CC"/>
                </a:solidFill>
              </a:rPr>
              <a:t>BÀI TẬP 2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4191000" y="2362200"/>
            <a:ext cx="4953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 </a:t>
            </a:r>
            <a:r>
              <a:rPr lang="en-US" sz="2000" b="1">
                <a:solidFill>
                  <a:schemeClr val="accent2"/>
                </a:solidFill>
              </a:rPr>
              <a:t>Tìm bộ phận câu trả lời cho</a:t>
            </a:r>
            <a:r>
              <a:rPr lang="en-US" sz="2000" b="1"/>
              <a:t> </a:t>
            </a:r>
            <a:r>
              <a:rPr lang="en-US" sz="2000" b="1">
                <a:solidFill>
                  <a:schemeClr val="accent2"/>
                </a:solidFill>
              </a:rPr>
              <a:t>câu hỏi</a:t>
            </a:r>
            <a:r>
              <a:rPr lang="en-US" sz="2000" b="1"/>
              <a:t> </a:t>
            </a:r>
            <a:r>
              <a:rPr lang="en-US" sz="2000" b="1">
                <a:solidFill>
                  <a:srgbClr val="CC3300"/>
                </a:solidFill>
              </a:rPr>
              <a:t>“Để làm gì ?”</a:t>
            </a:r>
            <a:r>
              <a:rPr lang="en-US" sz="2000" b="1">
                <a:solidFill>
                  <a:schemeClr val="accent2"/>
                </a:solidFill>
              </a:rPr>
              <a:t>: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152400" y="3429000"/>
            <a:ext cx="8763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 a) Con phải đến bác thợ rèn để xem lại bộ móng.</a:t>
            </a: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0" y="3886200"/>
            <a:ext cx="7696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/>
              <a:t>   b) </a:t>
            </a:r>
            <a:r>
              <a:rPr lang="en-US" sz="2000" b="1" dirty="0" err="1"/>
              <a:t>Cả</a:t>
            </a:r>
            <a:r>
              <a:rPr lang="en-US" sz="2000" b="1" dirty="0"/>
              <a:t> </a:t>
            </a:r>
            <a:r>
              <a:rPr lang="en-US" sz="2000" b="1" dirty="0" err="1"/>
              <a:t>một</a:t>
            </a:r>
            <a:r>
              <a:rPr lang="en-US" sz="2000" b="1" dirty="0"/>
              <a:t> </a:t>
            </a:r>
            <a:r>
              <a:rPr lang="en-US" sz="2000" b="1" dirty="0" err="1"/>
              <a:t>vùng</a:t>
            </a:r>
            <a:r>
              <a:rPr lang="en-US" sz="2000" b="1" dirty="0"/>
              <a:t> </a:t>
            </a:r>
            <a:r>
              <a:rPr lang="en-US" sz="2000" b="1" dirty="0" err="1"/>
              <a:t>sông</a:t>
            </a:r>
            <a:r>
              <a:rPr lang="en-US" sz="2000" b="1" dirty="0"/>
              <a:t> </a:t>
            </a:r>
            <a:r>
              <a:rPr lang="en-US" sz="2000" b="1" dirty="0" err="1"/>
              <a:t>Hồng</a:t>
            </a:r>
            <a:r>
              <a:rPr lang="en-US" sz="2000" b="1" dirty="0"/>
              <a:t> </a:t>
            </a:r>
            <a:r>
              <a:rPr lang="en-US" sz="2000" b="1" dirty="0" err="1"/>
              <a:t>nô</a:t>
            </a:r>
            <a:r>
              <a:rPr lang="en-US" sz="2000" b="1" dirty="0"/>
              <a:t> </a:t>
            </a:r>
            <a:r>
              <a:rPr lang="en-US" sz="2000" b="1" dirty="0" err="1"/>
              <a:t>nức</a:t>
            </a:r>
            <a:r>
              <a:rPr lang="en-US" sz="2000" b="1" dirty="0"/>
              <a:t> </a:t>
            </a:r>
            <a:r>
              <a:rPr lang="en-US" sz="2000" b="1" dirty="0" err="1"/>
              <a:t>làm</a:t>
            </a:r>
            <a:r>
              <a:rPr lang="en-US" sz="2000" b="1" dirty="0"/>
              <a:t> </a:t>
            </a:r>
            <a:r>
              <a:rPr lang="en-US" sz="2000" b="1" dirty="0" err="1"/>
              <a:t>lễ</a:t>
            </a:r>
            <a:r>
              <a:rPr lang="en-US" sz="2000" b="1" dirty="0"/>
              <a:t>, </a:t>
            </a:r>
            <a:r>
              <a:rPr lang="en-US" sz="2000" b="1" dirty="0" err="1"/>
              <a:t>mở</a:t>
            </a:r>
            <a:r>
              <a:rPr lang="en-US" sz="2000" b="1" dirty="0"/>
              <a:t> </a:t>
            </a:r>
            <a:r>
              <a:rPr lang="en-US" sz="2000" b="1" dirty="0" err="1"/>
              <a:t>hội</a:t>
            </a:r>
            <a:r>
              <a:rPr lang="en-US" sz="2000" b="1" dirty="0"/>
              <a:t> </a:t>
            </a:r>
            <a:r>
              <a:rPr lang="en-US" sz="2000" b="1" dirty="0" err="1"/>
              <a:t>để</a:t>
            </a:r>
            <a:r>
              <a:rPr lang="en-US" sz="2000" b="1" dirty="0"/>
              <a:t> </a:t>
            </a:r>
            <a:r>
              <a:rPr lang="en-US" sz="2000" b="1" dirty="0" err="1"/>
              <a:t>tưởng</a:t>
            </a:r>
            <a:r>
              <a:rPr lang="en-US" sz="2000" b="1" dirty="0"/>
              <a:t> </a:t>
            </a:r>
            <a:r>
              <a:rPr lang="en-US" sz="2000" b="1" dirty="0" err="1"/>
              <a:t>nhớ</a:t>
            </a:r>
            <a:r>
              <a:rPr lang="en-US" sz="2000" b="1" dirty="0"/>
              <a:t> </a:t>
            </a:r>
            <a:r>
              <a:rPr lang="en-US" sz="2000" b="1" dirty="0" err="1"/>
              <a:t>ông</a:t>
            </a:r>
            <a:r>
              <a:rPr lang="en-US" sz="2000" b="1" dirty="0"/>
              <a:t>.</a:t>
            </a: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0" y="4800600"/>
            <a:ext cx="8077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/>
              <a:t>   c) </a:t>
            </a:r>
            <a:r>
              <a:rPr lang="en-US" sz="2000" b="1" dirty="0" err="1"/>
              <a:t>Ngày</a:t>
            </a:r>
            <a:r>
              <a:rPr lang="en-US" sz="2000" b="1" dirty="0"/>
              <a:t> </a:t>
            </a:r>
            <a:r>
              <a:rPr lang="en-US" sz="2000" b="1" dirty="0" err="1"/>
              <a:t>mai</a:t>
            </a:r>
            <a:r>
              <a:rPr lang="en-US" sz="2000" b="1" dirty="0"/>
              <a:t>, </a:t>
            </a:r>
            <a:r>
              <a:rPr lang="en-US" sz="2000" b="1" dirty="0" err="1"/>
              <a:t>muông</a:t>
            </a:r>
            <a:r>
              <a:rPr lang="en-US" sz="2000" b="1" dirty="0"/>
              <a:t> </a:t>
            </a:r>
            <a:r>
              <a:rPr lang="en-US" sz="2000" b="1" dirty="0" err="1"/>
              <a:t>thú</a:t>
            </a:r>
            <a:r>
              <a:rPr lang="en-US" sz="2000" b="1" dirty="0"/>
              <a:t> </a:t>
            </a:r>
            <a:r>
              <a:rPr lang="en-US" sz="2000" b="1" dirty="0" err="1"/>
              <a:t>trong</a:t>
            </a:r>
            <a:r>
              <a:rPr lang="en-US" sz="2000" b="1" dirty="0"/>
              <a:t> </a:t>
            </a:r>
            <a:r>
              <a:rPr lang="en-US" sz="2000" b="1" dirty="0" err="1"/>
              <a:t>rừng</a:t>
            </a:r>
            <a:r>
              <a:rPr lang="en-US" sz="2000" b="1" dirty="0"/>
              <a:t> </a:t>
            </a:r>
            <a:r>
              <a:rPr lang="en-US" sz="2000" b="1" dirty="0" err="1"/>
              <a:t>mở</a:t>
            </a:r>
            <a:r>
              <a:rPr lang="en-US" sz="2000" b="1" dirty="0"/>
              <a:t> </a:t>
            </a:r>
            <a:r>
              <a:rPr lang="en-US" sz="2000" b="1" dirty="0" err="1"/>
              <a:t>hội</a:t>
            </a:r>
            <a:r>
              <a:rPr lang="en-US" sz="2000" b="1" dirty="0"/>
              <a:t> </a:t>
            </a:r>
            <a:r>
              <a:rPr lang="en-US" sz="2000" b="1" dirty="0" err="1"/>
              <a:t>thi</a:t>
            </a:r>
            <a:r>
              <a:rPr lang="en-US" sz="2000" b="1" dirty="0"/>
              <a:t> </a:t>
            </a:r>
            <a:r>
              <a:rPr lang="en-US" sz="2000" b="1" dirty="0" err="1"/>
              <a:t>chạy</a:t>
            </a:r>
            <a:r>
              <a:rPr lang="en-US" sz="2000" b="1"/>
              <a:t> để</a:t>
            </a:r>
            <a:r>
              <a:rPr lang="en-US" sz="2000" b="1" dirty="0"/>
              <a:t> </a:t>
            </a:r>
            <a:r>
              <a:rPr lang="en-US" sz="2000" b="1" dirty="0" err="1"/>
              <a:t>chọn</a:t>
            </a:r>
            <a:r>
              <a:rPr lang="en-US" sz="2000" b="1" dirty="0"/>
              <a:t> con </a:t>
            </a:r>
            <a:r>
              <a:rPr lang="en-US" sz="2000" b="1" dirty="0" err="1"/>
              <a:t>vật</a:t>
            </a:r>
            <a:r>
              <a:rPr lang="en-US" sz="2000" b="1" dirty="0"/>
              <a:t> </a:t>
            </a:r>
            <a:r>
              <a:rPr lang="en-US" sz="2000" b="1" dirty="0" err="1"/>
              <a:t>nhanh</a:t>
            </a:r>
            <a:r>
              <a:rPr lang="en-US" sz="2000" b="1" dirty="0"/>
              <a:t> </a:t>
            </a:r>
            <a:r>
              <a:rPr lang="en-US" sz="2000" b="1" dirty="0" err="1"/>
              <a:t>nhất</a:t>
            </a:r>
            <a:r>
              <a:rPr lang="en-US" sz="2000" b="1" dirty="0"/>
              <a:t>.</a:t>
            </a:r>
          </a:p>
        </p:txBody>
      </p:sp>
      <p:sp>
        <p:nvSpPr>
          <p:cNvPr id="5127" name="Text Box 20"/>
          <p:cNvSpPr txBox="1">
            <a:spLocks noChangeArrowheads="1"/>
          </p:cNvSpPr>
          <p:nvPr/>
        </p:nvSpPr>
        <p:spPr bwMode="auto">
          <a:xfrm>
            <a:off x="838200" y="0"/>
            <a:ext cx="77089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u="sng">
                <a:solidFill>
                  <a:srgbClr val="0000FF"/>
                </a:solidFill>
              </a:rPr>
              <a:t>Luyện từ và câu</a:t>
            </a:r>
          </a:p>
        </p:txBody>
      </p:sp>
      <p:sp>
        <p:nvSpPr>
          <p:cNvPr id="5128" name="Text Box 21"/>
          <p:cNvSpPr txBox="1">
            <a:spLocks noChangeArrowheads="1"/>
          </p:cNvSpPr>
          <p:nvPr/>
        </p:nvSpPr>
        <p:spPr bwMode="auto">
          <a:xfrm>
            <a:off x="609600" y="990600"/>
            <a:ext cx="8534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CC3300"/>
                </a:solidFill>
              </a:rPr>
              <a:t>Nhân hóa. Ôn tập cách đặt và trả lời câu hỏi </a:t>
            </a:r>
            <a:r>
              <a:rPr lang="en-US" sz="2000" b="1" i="1">
                <a:solidFill>
                  <a:srgbClr val="CC3300"/>
                </a:solidFill>
              </a:rPr>
              <a:t>Để làm gì? </a:t>
            </a:r>
            <a:r>
              <a:rPr lang="en-US" sz="2000" b="1">
                <a:solidFill>
                  <a:srgbClr val="CC3300"/>
                </a:solidFill>
              </a:rPr>
              <a:t>Dấu chấm, chấm hỏi, chấm than.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614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/>
      <p:bldP spid="6153" grpId="0"/>
      <p:bldP spid="6154" grpId="0"/>
      <p:bldP spid="6155" grpId="0"/>
      <p:bldP spid="615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6" name="AutoShape 8"/>
          <p:cNvSpPr>
            <a:spLocks noChangeArrowheads="1"/>
          </p:cNvSpPr>
          <p:nvPr/>
        </p:nvSpPr>
        <p:spPr bwMode="auto">
          <a:xfrm>
            <a:off x="304800" y="457200"/>
            <a:ext cx="2971800" cy="533400"/>
          </a:xfrm>
          <a:prstGeom prst="ribbon">
            <a:avLst>
              <a:gd name="adj1" fmla="val 12500"/>
              <a:gd name="adj2" fmla="val 50000"/>
            </a:avLst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6600CC"/>
                </a:solidFill>
              </a:rPr>
              <a:t>BÀI TẬP 3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228600" y="1143000"/>
            <a:ext cx="8610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accent2"/>
                </a:solidFill>
              </a:rPr>
              <a:t>Em chọn </a:t>
            </a:r>
            <a:r>
              <a:rPr lang="en-US" sz="2000" b="1" i="1">
                <a:solidFill>
                  <a:srgbClr val="CC3300"/>
                </a:solidFill>
              </a:rPr>
              <a:t>dấu chấm</a:t>
            </a:r>
            <a:r>
              <a:rPr lang="en-US" sz="2000" b="1" i="1">
                <a:solidFill>
                  <a:schemeClr val="accent2"/>
                </a:solidFill>
              </a:rPr>
              <a:t>,</a:t>
            </a:r>
            <a:r>
              <a:rPr lang="en-US" sz="2000" b="1">
                <a:solidFill>
                  <a:schemeClr val="accent2"/>
                </a:solidFill>
              </a:rPr>
              <a:t> </a:t>
            </a:r>
            <a:r>
              <a:rPr lang="en-US" sz="2000" b="1">
                <a:solidFill>
                  <a:srgbClr val="CC3300"/>
                </a:solidFill>
              </a:rPr>
              <a:t>dấu chấm hỏi</a:t>
            </a:r>
            <a:r>
              <a:rPr lang="en-US" sz="2000" b="1">
                <a:solidFill>
                  <a:schemeClr val="accent2"/>
                </a:solidFill>
              </a:rPr>
              <a:t> hay </a:t>
            </a:r>
            <a:r>
              <a:rPr lang="en-US" sz="2000" b="1">
                <a:solidFill>
                  <a:srgbClr val="CC3300"/>
                </a:solidFill>
              </a:rPr>
              <a:t>dấu chấm than</a:t>
            </a:r>
            <a:r>
              <a:rPr lang="en-US" sz="2000" b="1">
                <a:solidFill>
                  <a:schemeClr val="accent2"/>
                </a:solidFill>
              </a:rPr>
              <a:t> để điền vào từng ô trống trong truyện vui sau ?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0" y="1524000"/>
            <a:ext cx="914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solidFill>
                  <a:srgbClr val="CC3300"/>
                </a:solidFill>
              </a:rPr>
              <a:t>  </a:t>
            </a:r>
            <a:endParaRPr lang="en-US" sz="2000" b="1">
              <a:solidFill>
                <a:schemeClr val="accent2"/>
              </a:solidFill>
            </a:endParaRP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2819400" y="2057400"/>
            <a:ext cx="3200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CC3300"/>
                </a:solidFill>
              </a:rPr>
              <a:t>Nhìn bài của bạn</a:t>
            </a: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228600" y="2743200"/>
            <a:ext cx="8610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Phong đi học về      Thấy em rất vui, mẹ hỏi:</a:t>
            </a: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228600" y="3124200"/>
            <a:ext cx="8001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 - Hôm nay con được điểm tốt à</a:t>
            </a:r>
          </a:p>
        </p:txBody>
      </p:sp>
      <p:sp>
        <p:nvSpPr>
          <p:cNvPr id="7184" name="Text Box 16"/>
          <p:cNvSpPr txBox="1">
            <a:spLocks noChangeArrowheads="1"/>
          </p:cNvSpPr>
          <p:nvPr/>
        </p:nvSpPr>
        <p:spPr bwMode="auto">
          <a:xfrm>
            <a:off x="61913" y="3689350"/>
            <a:ext cx="9144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   - Vâng      Con được điểm 9 nhưng đó là nhờ con nhìn bạn Long      Nếu không bắt chước bạn ấy thì chắc con không được điểm cao như thế.</a:t>
            </a:r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0" y="4800600"/>
            <a:ext cx="914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   </a:t>
            </a:r>
            <a:r>
              <a:rPr lang="en-US" sz="2000" b="1"/>
              <a:t>Mẹ ngạc nhiên :</a:t>
            </a:r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0" y="5181600"/>
            <a:ext cx="6858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   </a:t>
            </a:r>
            <a:r>
              <a:rPr lang="en-US" sz="2000" b="1"/>
              <a:t>- Sao con nhìn bài của bạn</a:t>
            </a:r>
          </a:p>
        </p:txBody>
      </p:sp>
      <p:sp>
        <p:nvSpPr>
          <p:cNvPr id="7187" name="Text Box 19"/>
          <p:cNvSpPr txBox="1">
            <a:spLocks noChangeArrowheads="1"/>
          </p:cNvSpPr>
          <p:nvPr/>
        </p:nvSpPr>
        <p:spPr bwMode="auto">
          <a:xfrm>
            <a:off x="0" y="5638800"/>
            <a:ext cx="9144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  </a:t>
            </a:r>
            <a:r>
              <a:rPr lang="en-US" sz="2000" b="1"/>
              <a:t>- Nhưng thầy giáo có cấm nhìn bạn tập đâu ! Chúng con thi thể dục ấy mà !</a:t>
            </a:r>
          </a:p>
        </p:txBody>
      </p:sp>
      <p:sp>
        <p:nvSpPr>
          <p:cNvPr id="7189" name="Rectangle 21"/>
          <p:cNvSpPr>
            <a:spLocks noChangeArrowheads="1"/>
          </p:cNvSpPr>
          <p:nvPr/>
        </p:nvSpPr>
        <p:spPr bwMode="auto">
          <a:xfrm>
            <a:off x="2286000" y="27432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vi-VN" sz="2400" b="1"/>
          </a:p>
        </p:txBody>
      </p:sp>
      <p:sp>
        <p:nvSpPr>
          <p:cNvPr id="7190" name="Rectangle 22"/>
          <p:cNvSpPr>
            <a:spLocks noChangeArrowheads="1"/>
          </p:cNvSpPr>
          <p:nvPr/>
        </p:nvSpPr>
        <p:spPr bwMode="auto">
          <a:xfrm>
            <a:off x="4224338" y="31242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vi-VN" sz="2400" b="1"/>
          </a:p>
        </p:txBody>
      </p:sp>
      <p:sp>
        <p:nvSpPr>
          <p:cNvPr id="7191" name="Rectangle 23"/>
          <p:cNvSpPr>
            <a:spLocks noChangeArrowheads="1"/>
          </p:cNvSpPr>
          <p:nvPr/>
        </p:nvSpPr>
        <p:spPr bwMode="auto">
          <a:xfrm>
            <a:off x="1114425" y="37338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vi-VN" sz="2400" b="1"/>
          </a:p>
        </p:txBody>
      </p:sp>
      <p:sp>
        <p:nvSpPr>
          <p:cNvPr id="7192" name="Rectangle 24"/>
          <p:cNvSpPr>
            <a:spLocks noChangeArrowheads="1"/>
          </p:cNvSpPr>
          <p:nvPr/>
        </p:nvSpPr>
        <p:spPr bwMode="auto">
          <a:xfrm>
            <a:off x="8077200" y="37338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vi-VN" sz="2400" b="1"/>
          </a:p>
        </p:txBody>
      </p:sp>
      <p:sp>
        <p:nvSpPr>
          <p:cNvPr id="7193" name="Rectangle 25"/>
          <p:cNvSpPr>
            <a:spLocks noChangeArrowheads="1"/>
          </p:cNvSpPr>
          <p:nvPr/>
        </p:nvSpPr>
        <p:spPr bwMode="auto">
          <a:xfrm>
            <a:off x="3505200" y="5181600"/>
            <a:ext cx="381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vi-VN" sz="2400" b="1"/>
          </a:p>
        </p:txBody>
      </p:sp>
      <p:sp>
        <p:nvSpPr>
          <p:cNvPr id="7195" name="Text Box 27"/>
          <p:cNvSpPr txBox="1">
            <a:spLocks noChangeArrowheads="1"/>
          </p:cNvSpPr>
          <p:nvPr/>
        </p:nvSpPr>
        <p:spPr bwMode="auto">
          <a:xfrm>
            <a:off x="2314575" y="2647950"/>
            <a:ext cx="304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.</a:t>
            </a:r>
          </a:p>
        </p:txBody>
      </p:sp>
      <p:sp>
        <p:nvSpPr>
          <p:cNvPr id="7198" name="Text Box 30"/>
          <p:cNvSpPr txBox="1">
            <a:spLocks noChangeArrowheads="1"/>
          </p:cNvSpPr>
          <p:nvPr/>
        </p:nvSpPr>
        <p:spPr bwMode="auto">
          <a:xfrm>
            <a:off x="1143000" y="3657600"/>
            <a:ext cx="457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!</a:t>
            </a:r>
          </a:p>
        </p:txBody>
      </p:sp>
      <p:sp>
        <p:nvSpPr>
          <p:cNvPr id="7199" name="Text Box 31"/>
          <p:cNvSpPr txBox="1">
            <a:spLocks noChangeArrowheads="1"/>
          </p:cNvSpPr>
          <p:nvPr/>
        </p:nvSpPr>
        <p:spPr bwMode="auto">
          <a:xfrm>
            <a:off x="8120063" y="3586163"/>
            <a:ext cx="4572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.</a:t>
            </a:r>
          </a:p>
        </p:txBody>
      </p:sp>
      <p:sp>
        <p:nvSpPr>
          <p:cNvPr id="7201" name="Text Box 33"/>
          <p:cNvSpPr txBox="1">
            <a:spLocks noChangeArrowheads="1"/>
          </p:cNvSpPr>
          <p:nvPr/>
        </p:nvSpPr>
        <p:spPr bwMode="auto">
          <a:xfrm>
            <a:off x="4191000" y="3048000"/>
            <a:ext cx="457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?</a:t>
            </a:r>
          </a:p>
        </p:txBody>
      </p:sp>
      <p:sp>
        <p:nvSpPr>
          <p:cNvPr id="7202" name="Text Box 34"/>
          <p:cNvSpPr txBox="1">
            <a:spLocks noChangeArrowheads="1"/>
          </p:cNvSpPr>
          <p:nvPr/>
        </p:nvSpPr>
        <p:spPr bwMode="auto">
          <a:xfrm>
            <a:off x="3505200" y="5105400"/>
            <a:ext cx="457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717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7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7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7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7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7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7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7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6" grpId="0" animBg="1"/>
      <p:bldP spid="7177" grpId="0"/>
      <p:bldP spid="7178" grpId="0"/>
      <p:bldP spid="7179" grpId="0"/>
      <p:bldP spid="7180" grpId="0"/>
      <p:bldP spid="7183" grpId="0"/>
      <p:bldP spid="7184" grpId="0"/>
      <p:bldP spid="7185" grpId="0"/>
      <p:bldP spid="7186" grpId="0"/>
      <p:bldP spid="7187" grpId="0"/>
      <p:bldP spid="7189" grpId="0" animBg="1"/>
      <p:bldP spid="7190" grpId="0" animBg="1"/>
      <p:bldP spid="7191" grpId="0" animBg="1"/>
      <p:bldP spid="7192" grpId="0" animBg="1"/>
      <p:bldP spid="7193" grpId="0" animBg="1"/>
      <p:bldP spid="7198" grpId="0"/>
      <p:bldP spid="7199" grpId="0"/>
      <p:bldP spid="7201" grpId="0"/>
      <p:bldP spid="720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1" name="chair1"/>
          <p:cNvSpPr>
            <a:spLocks noEditPoints="1" noChangeArrowheads="1"/>
          </p:cNvSpPr>
          <p:nvPr/>
        </p:nvSpPr>
        <p:spPr bwMode="auto">
          <a:xfrm>
            <a:off x="304800" y="2362200"/>
            <a:ext cx="8534400" cy="4267200"/>
          </a:xfrm>
          <a:custGeom>
            <a:avLst/>
            <a:gdLst>
              <a:gd name="T0" fmla="*/ 4267200 w 21600"/>
              <a:gd name="T1" fmla="*/ 0 h 21600"/>
              <a:gd name="T2" fmla="*/ 8534400 w 21600"/>
              <a:gd name="T3" fmla="*/ 2133600 h 21600"/>
              <a:gd name="T4" fmla="*/ 4267200 w 21600"/>
              <a:gd name="T5" fmla="*/ 4267200 h 21600"/>
              <a:gd name="T6" fmla="*/ 0 w 21600"/>
              <a:gd name="T7" fmla="*/ 2133600 h 21600"/>
              <a:gd name="T8" fmla="*/ 0 60000 65536"/>
              <a:gd name="T9" fmla="*/ 0 60000 65536"/>
              <a:gd name="T10" fmla="*/ 0 60000 65536"/>
              <a:gd name="T11" fmla="*/ 0 60000 65536"/>
              <a:gd name="T12" fmla="*/ 1593 w 21600"/>
              <a:gd name="T13" fmla="*/ 7848 h 21600"/>
              <a:gd name="T14" fmla="*/ 20317 w 21600"/>
              <a:gd name="T15" fmla="*/ 17575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7752" y="5993"/>
                </a:moveTo>
                <a:lnTo>
                  <a:pt x="13862" y="5993"/>
                </a:lnTo>
                <a:lnTo>
                  <a:pt x="13862" y="3443"/>
                </a:lnTo>
                <a:lnTo>
                  <a:pt x="18455" y="3443"/>
                </a:lnTo>
                <a:lnTo>
                  <a:pt x="18952" y="3443"/>
                </a:lnTo>
                <a:lnTo>
                  <a:pt x="19448" y="3354"/>
                </a:lnTo>
                <a:lnTo>
                  <a:pt x="19697" y="3220"/>
                </a:lnTo>
                <a:lnTo>
                  <a:pt x="20234" y="3041"/>
                </a:lnTo>
                <a:lnTo>
                  <a:pt x="20566" y="2817"/>
                </a:lnTo>
                <a:lnTo>
                  <a:pt x="20731" y="2460"/>
                </a:lnTo>
                <a:lnTo>
                  <a:pt x="20897" y="2102"/>
                </a:lnTo>
                <a:lnTo>
                  <a:pt x="20897" y="1744"/>
                </a:lnTo>
                <a:lnTo>
                  <a:pt x="20897" y="1431"/>
                </a:lnTo>
                <a:lnTo>
                  <a:pt x="20731" y="1073"/>
                </a:lnTo>
                <a:lnTo>
                  <a:pt x="20566" y="716"/>
                </a:lnTo>
                <a:lnTo>
                  <a:pt x="20234" y="492"/>
                </a:lnTo>
                <a:lnTo>
                  <a:pt x="19697" y="224"/>
                </a:lnTo>
                <a:lnTo>
                  <a:pt x="19448" y="134"/>
                </a:lnTo>
                <a:lnTo>
                  <a:pt x="18952" y="0"/>
                </a:lnTo>
                <a:lnTo>
                  <a:pt x="18455" y="0"/>
                </a:lnTo>
                <a:lnTo>
                  <a:pt x="10966" y="0"/>
                </a:lnTo>
                <a:lnTo>
                  <a:pt x="3641" y="0"/>
                </a:lnTo>
                <a:lnTo>
                  <a:pt x="3145" y="0"/>
                </a:lnTo>
                <a:lnTo>
                  <a:pt x="2648" y="134"/>
                </a:lnTo>
                <a:lnTo>
                  <a:pt x="2276" y="224"/>
                </a:lnTo>
                <a:lnTo>
                  <a:pt x="1945" y="492"/>
                </a:lnTo>
                <a:lnTo>
                  <a:pt x="1697" y="716"/>
                </a:lnTo>
                <a:lnTo>
                  <a:pt x="1366" y="1073"/>
                </a:lnTo>
                <a:lnTo>
                  <a:pt x="1200" y="1431"/>
                </a:lnTo>
                <a:lnTo>
                  <a:pt x="1200" y="1744"/>
                </a:lnTo>
                <a:lnTo>
                  <a:pt x="1200" y="2102"/>
                </a:lnTo>
                <a:lnTo>
                  <a:pt x="1366" y="2460"/>
                </a:lnTo>
                <a:lnTo>
                  <a:pt x="1697" y="2817"/>
                </a:lnTo>
                <a:lnTo>
                  <a:pt x="1945" y="3041"/>
                </a:lnTo>
                <a:lnTo>
                  <a:pt x="2276" y="3220"/>
                </a:lnTo>
                <a:lnTo>
                  <a:pt x="2648" y="3354"/>
                </a:lnTo>
                <a:lnTo>
                  <a:pt x="3145" y="3443"/>
                </a:lnTo>
                <a:lnTo>
                  <a:pt x="3641" y="3443"/>
                </a:lnTo>
                <a:lnTo>
                  <a:pt x="8152" y="3443"/>
                </a:lnTo>
                <a:lnTo>
                  <a:pt x="8152" y="5993"/>
                </a:lnTo>
                <a:lnTo>
                  <a:pt x="3890" y="5993"/>
                </a:lnTo>
                <a:lnTo>
                  <a:pt x="3145" y="6127"/>
                </a:lnTo>
                <a:lnTo>
                  <a:pt x="2276" y="6306"/>
                </a:lnTo>
                <a:lnTo>
                  <a:pt x="1697" y="6663"/>
                </a:lnTo>
                <a:lnTo>
                  <a:pt x="1200" y="7155"/>
                </a:lnTo>
                <a:lnTo>
                  <a:pt x="662" y="7737"/>
                </a:lnTo>
                <a:lnTo>
                  <a:pt x="166" y="8273"/>
                </a:lnTo>
                <a:lnTo>
                  <a:pt x="0" y="8989"/>
                </a:lnTo>
                <a:lnTo>
                  <a:pt x="0" y="9525"/>
                </a:lnTo>
                <a:lnTo>
                  <a:pt x="0" y="10822"/>
                </a:lnTo>
                <a:lnTo>
                  <a:pt x="0" y="15831"/>
                </a:lnTo>
                <a:lnTo>
                  <a:pt x="166" y="16547"/>
                </a:lnTo>
                <a:lnTo>
                  <a:pt x="662" y="17307"/>
                </a:lnTo>
                <a:lnTo>
                  <a:pt x="1697" y="18380"/>
                </a:lnTo>
                <a:lnTo>
                  <a:pt x="2814" y="19275"/>
                </a:lnTo>
                <a:lnTo>
                  <a:pt x="3641" y="19766"/>
                </a:lnTo>
                <a:lnTo>
                  <a:pt x="4428" y="20169"/>
                </a:lnTo>
                <a:lnTo>
                  <a:pt x="5421" y="20527"/>
                </a:lnTo>
                <a:lnTo>
                  <a:pt x="6372" y="20884"/>
                </a:lnTo>
                <a:lnTo>
                  <a:pt x="7572" y="21242"/>
                </a:lnTo>
                <a:lnTo>
                  <a:pt x="8648" y="21466"/>
                </a:lnTo>
                <a:lnTo>
                  <a:pt x="9766" y="21600"/>
                </a:lnTo>
                <a:lnTo>
                  <a:pt x="11131" y="21600"/>
                </a:lnTo>
                <a:lnTo>
                  <a:pt x="12414" y="21600"/>
                </a:lnTo>
                <a:lnTo>
                  <a:pt x="13779" y="21466"/>
                </a:lnTo>
                <a:lnTo>
                  <a:pt x="14855" y="21242"/>
                </a:lnTo>
                <a:lnTo>
                  <a:pt x="15807" y="20884"/>
                </a:lnTo>
                <a:lnTo>
                  <a:pt x="16841" y="20527"/>
                </a:lnTo>
                <a:lnTo>
                  <a:pt x="17669" y="20169"/>
                </a:lnTo>
                <a:lnTo>
                  <a:pt x="18455" y="19766"/>
                </a:lnTo>
                <a:lnTo>
                  <a:pt x="19117" y="19275"/>
                </a:lnTo>
                <a:lnTo>
                  <a:pt x="20234" y="18380"/>
                </a:lnTo>
                <a:lnTo>
                  <a:pt x="21062" y="17307"/>
                </a:lnTo>
                <a:lnTo>
                  <a:pt x="21600" y="16547"/>
                </a:lnTo>
                <a:lnTo>
                  <a:pt x="21600" y="15831"/>
                </a:lnTo>
                <a:lnTo>
                  <a:pt x="21600" y="10733"/>
                </a:lnTo>
                <a:lnTo>
                  <a:pt x="21600" y="9525"/>
                </a:lnTo>
                <a:lnTo>
                  <a:pt x="21600" y="8989"/>
                </a:lnTo>
                <a:lnTo>
                  <a:pt x="21434" y="8273"/>
                </a:lnTo>
                <a:lnTo>
                  <a:pt x="21062" y="7737"/>
                </a:lnTo>
                <a:lnTo>
                  <a:pt x="20566" y="7155"/>
                </a:lnTo>
                <a:lnTo>
                  <a:pt x="19903" y="6663"/>
                </a:lnTo>
                <a:lnTo>
                  <a:pt x="19283" y="6306"/>
                </a:lnTo>
                <a:lnTo>
                  <a:pt x="18621" y="6127"/>
                </a:lnTo>
                <a:lnTo>
                  <a:pt x="17752" y="5993"/>
                </a:lnTo>
                <a:close/>
              </a:path>
              <a:path w="21600" h="21600" extrusionOk="0">
                <a:moveTo>
                  <a:pt x="8152" y="3443"/>
                </a:moveTo>
                <a:lnTo>
                  <a:pt x="13862" y="3443"/>
                </a:lnTo>
              </a:path>
              <a:path w="21600" h="21600" extrusionOk="0">
                <a:moveTo>
                  <a:pt x="8152" y="5993"/>
                </a:moveTo>
                <a:lnTo>
                  <a:pt x="13862" y="5993"/>
                </a:lnTo>
              </a:path>
            </a:pathLst>
          </a:cu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US" sz="1600"/>
          </a:p>
        </p:txBody>
      </p:sp>
      <p:sp>
        <p:nvSpPr>
          <p:cNvPr id="8207" name="WordArt 15"/>
          <p:cNvSpPr>
            <a:spLocks noChangeArrowheads="1" noChangeShapeType="1" noTextEdit="1"/>
          </p:cNvSpPr>
          <p:nvPr/>
        </p:nvSpPr>
        <p:spPr bwMode="auto">
          <a:xfrm>
            <a:off x="2514600" y="2438400"/>
            <a:ext cx="447675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4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pPr algn="ctr"/>
            <a:r>
              <a:rPr lang="en-US" sz="32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DCEBF5"/>
                    </a:gs>
                    <a:gs pos="8000">
                      <a:srgbClr val="83A7C3"/>
                    </a:gs>
                    <a:gs pos="13000">
                      <a:srgbClr val="768FB9"/>
                    </a:gs>
                    <a:gs pos="21001">
                      <a:srgbClr val="83A7C3"/>
                    </a:gs>
                    <a:gs pos="52000">
                      <a:srgbClr val="FFFFFF"/>
                    </a:gs>
                    <a:gs pos="56000">
                      <a:srgbClr val="9C6563"/>
                    </a:gs>
                    <a:gs pos="58000">
                      <a:srgbClr val="80302D"/>
                    </a:gs>
                    <a:gs pos="71001">
                      <a:srgbClr val="C0524E"/>
                    </a:gs>
                    <a:gs pos="94000">
                      <a:srgbClr val="EBDAD4"/>
                    </a:gs>
                    <a:gs pos="100000">
                      <a:srgbClr val="55261C"/>
                    </a:gs>
                  </a:gsLst>
                  <a:lin ang="5400000" scaled="1"/>
                </a:gradFill>
                <a:latin typeface="Arial"/>
                <a:cs typeface="Arial"/>
              </a:rPr>
              <a:t> CỦNG CỐ - DẶN DÒ</a:t>
            </a:r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1219200" y="3581400"/>
            <a:ext cx="6781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*  Nêu lại nội dung bài học</a:t>
            </a:r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609600" y="3962400"/>
            <a:ext cx="8077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   - Các em chú ý các hiện tượng nhân hóa sự vật, con vật khi đọc thơ, văn; xem lại BT3 và tập kể lại truyện vui </a:t>
            </a:r>
            <a:r>
              <a:rPr lang="en-US" sz="2400" b="1" i="1">
                <a:solidFill>
                  <a:schemeClr val="accent2"/>
                </a:solidFill>
              </a:rPr>
              <a:t>Nhìn bài của bạn</a:t>
            </a:r>
            <a:r>
              <a:rPr lang="en-US" sz="2400" b="1" i="1"/>
              <a:t>.</a:t>
            </a:r>
          </a:p>
        </p:txBody>
      </p:sp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685800" y="5257800"/>
            <a:ext cx="8001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     * Chuẩn bị bài tuần tới </a:t>
            </a:r>
            <a:r>
              <a:rPr lang="en-US" sz="2400" b="1">
                <a:solidFill>
                  <a:srgbClr val="CC3300"/>
                </a:solidFill>
              </a:rPr>
              <a:t>Mở rộng vốn từ:</a:t>
            </a:r>
          </a:p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CC3300"/>
                </a:solidFill>
              </a:rPr>
              <a:t>                Thể thao. Dấu phẩy </a:t>
            </a:r>
            <a:r>
              <a:rPr lang="en-US" sz="2400" b="1">
                <a:solidFill>
                  <a:schemeClr val="tx2"/>
                </a:solidFill>
              </a:rPr>
              <a:t>(S/93).</a:t>
            </a:r>
          </a:p>
        </p:txBody>
      </p:sp>
      <p:sp>
        <p:nvSpPr>
          <p:cNvPr id="7175" name="Text Box 19"/>
          <p:cNvSpPr txBox="1">
            <a:spLocks noChangeArrowheads="1"/>
          </p:cNvSpPr>
          <p:nvPr/>
        </p:nvSpPr>
        <p:spPr bwMode="auto">
          <a:xfrm>
            <a:off x="838200" y="0"/>
            <a:ext cx="77089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u="sng">
                <a:solidFill>
                  <a:srgbClr val="0000FF"/>
                </a:solidFill>
              </a:rPr>
              <a:t>Luyện từ và câu</a:t>
            </a:r>
          </a:p>
        </p:txBody>
      </p:sp>
      <p:sp>
        <p:nvSpPr>
          <p:cNvPr id="7176" name="Text Box 20"/>
          <p:cNvSpPr txBox="1">
            <a:spLocks noChangeArrowheads="1"/>
          </p:cNvSpPr>
          <p:nvPr/>
        </p:nvSpPr>
        <p:spPr bwMode="auto">
          <a:xfrm>
            <a:off x="609600" y="990600"/>
            <a:ext cx="8534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solidFill>
                  <a:srgbClr val="CC3300"/>
                </a:solidFill>
              </a:rPr>
              <a:t>Nhân hóa. Ôn tập cách đặt và trả lời câu hỏi </a:t>
            </a:r>
            <a:r>
              <a:rPr lang="en-US" sz="2000" b="1" i="1">
                <a:solidFill>
                  <a:srgbClr val="CC3300"/>
                </a:solidFill>
              </a:rPr>
              <a:t>Để làm gì? </a:t>
            </a:r>
            <a:r>
              <a:rPr lang="en-US" sz="2000" b="1">
                <a:solidFill>
                  <a:srgbClr val="CC3300"/>
                </a:solidFill>
              </a:rPr>
              <a:t>Dấu chấm, chấm hỏi, chấm than.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1" grpId="0" animBg="1"/>
      <p:bldP spid="8207" grpId="0" animBg="1"/>
      <p:bldP spid="8208" grpId="0"/>
      <p:bldP spid="8209" grpId="0"/>
      <p:bldP spid="82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2514600" y="838200"/>
            <a:ext cx="4876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i="1">
                <a:solidFill>
                  <a:srgbClr val="CC3300"/>
                </a:solidFill>
              </a:rPr>
              <a:t>Nhìn bài của bạn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304800" y="1695450"/>
            <a:ext cx="861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Phong đi học về      Thấy em rất vui, mẹ hỏi: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457200" y="2228850"/>
            <a:ext cx="800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  - Hôm nay con được điểm tốt à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304800" y="2762250"/>
            <a:ext cx="9144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   - Vâng      Con được điểm 9 nhưng đó là nhờ con nhìn bạn Long      Nếu không bắt chước bạn ấy thì chắc con không được điểm cao như thế.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14288" y="421005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</a:t>
            </a:r>
            <a:r>
              <a:rPr lang="en-US" sz="2800" b="1"/>
              <a:t>Mẹ ngạc nhiên :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409575" y="4591050"/>
            <a:ext cx="685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</a:t>
            </a:r>
            <a:r>
              <a:rPr lang="en-US" sz="2800" b="1"/>
              <a:t>- Sao con nhìn bài của bạn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304800" y="5048250"/>
            <a:ext cx="8458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/>
              <a:t>   - Nhưng thầy giáo có cấm nhìn bạn tập đâu ! Chúng con thi thể dục ấy mà !</a:t>
            </a: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276600" y="1695450"/>
            <a:ext cx="3810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vi-VN" sz="2800" b="1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6091238" y="2243138"/>
            <a:ext cx="3810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/>
              <a:t> </a:t>
            </a:r>
            <a:endParaRPr lang="vi-VN" sz="2800" b="1"/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1905000" y="2838450"/>
            <a:ext cx="3810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vi-VN" sz="2800" b="1"/>
          </a:p>
        </p:txBody>
      </p:sp>
      <p:sp>
        <p:nvSpPr>
          <p:cNvPr id="14348" name="Rectangle 12"/>
          <p:cNvSpPr>
            <a:spLocks noChangeArrowheads="1"/>
          </p:cNvSpPr>
          <p:nvPr/>
        </p:nvSpPr>
        <p:spPr bwMode="auto">
          <a:xfrm>
            <a:off x="2924175" y="3219450"/>
            <a:ext cx="3810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vi-VN" sz="3200" b="1"/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5286375" y="4662488"/>
            <a:ext cx="3810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vi-VN" sz="28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9" grpId="0"/>
      <p:bldP spid="14340" grpId="0"/>
      <p:bldP spid="14341" grpId="0"/>
      <p:bldP spid="14342" grpId="0"/>
      <p:bldP spid="14343" grpId="0"/>
      <p:bldP spid="14344" grpId="0"/>
      <p:bldP spid="14345" grpId="0" animBg="1"/>
      <p:bldP spid="14346" grpId="0" animBg="1"/>
      <p:bldP spid="14347" grpId="0" animBg="1"/>
      <p:bldP spid="14348" grpId="0" animBg="1"/>
      <p:bldP spid="14349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</TotalTime>
  <Words>585</Words>
  <Application>Microsoft Office PowerPoint</Application>
  <PresentationFormat>On-screen Show (4:3)</PresentationFormat>
  <Paragraphs>55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Mobile.0979.822.550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Mr.Le Minh Khai</dc:creator>
  <cp:lastModifiedBy>OanhTu</cp:lastModifiedBy>
  <cp:revision>56</cp:revision>
  <dcterms:created xsi:type="dcterms:W3CDTF">2011-03-14T12:20:58Z</dcterms:created>
  <dcterms:modified xsi:type="dcterms:W3CDTF">2021-03-29T07:25:44Z</dcterms:modified>
</cp:coreProperties>
</file>